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6" r:id="rId4"/>
  </p:sldMasterIdLst>
  <p:notesMasterIdLst>
    <p:notesMasterId r:id="rId97"/>
  </p:notesMasterIdLst>
  <p:handoutMasterIdLst>
    <p:handoutMasterId r:id="rId98"/>
  </p:handoutMasterIdLst>
  <p:sldIdLst>
    <p:sldId id="6579" r:id="rId5"/>
    <p:sldId id="6900" r:id="rId6"/>
    <p:sldId id="7233" r:id="rId7"/>
    <p:sldId id="7160" r:id="rId8"/>
    <p:sldId id="7033" r:id="rId9"/>
    <p:sldId id="6939" r:id="rId10"/>
    <p:sldId id="7236" r:id="rId11"/>
    <p:sldId id="7232" r:id="rId12"/>
    <p:sldId id="6976" r:id="rId13"/>
    <p:sldId id="6951" r:id="rId14"/>
    <p:sldId id="6953" r:id="rId15"/>
    <p:sldId id="7110" r:id="rId16"/>
    <p:sldId id="7226" r:id="rId17"/>
    <p:sldId id="7227" r:id="rId18"/>
    <p:sldId id="7228" r:id="rId19"/>
    <p:sldId id="7230" r:id="rId20"/>
    <p:sldId id="7161" r:id="rId21"/>
    <p:sldId id="6959" r:id="rId22"/>
    <p:sldId id="6950" r:id="rId23"/>
    <p:sldId id="6962" r:id="rId24"/>
    <p:sldId id="6963" r:id="rId25"/>
    <p:sldId id="6960" r:id="rId26"/>
    <p:sldId id="6955" r:id="rId27"/>
    <p:sldId id="6952" r:id="rId28"/>
    <p:sldId id="7210" r:id="rId29"/>
    <p:sldId id="7028" r:id="rId30"/>
    <p:sldId id="7162" r:id="rId31"/>
    <p:sldId id="6965" r:id="rId32"/>
    <p:sldId id="6966" r:id="rId33"/>
    <p:sldId id="6967" r:id="rId34"/>
    <p:sldId id="7163" r:id="rId35"/>
    <p:sldId id="6947" r:id="rId36"/>
    <p:sldId id="6954" r:id="rId37"/>
    <p:sldId id="7164" r:id="rId38"/>
    <p:sldId id="7239" r:id="rId39"/>
    <p:sldId id="7165" r:id="rId40"/>
    <p:sldId id="6975" r:id="rId41"/>
    <p:sldId id="7237" r:id="rId42"/>
    <p:sldId id="7166" r:id="rId43"/>
    <p:sldId id="7238" r:id="rId44"/>
    <p:sldId id="6977" r:id="rId45"/>
    <p:sldId id="7218" r:id="rId46"/>
    <p:sldId id="6905" r:id="rId47"/>
    <p:sldId id="6908" r:id="rId48"/>
    <p:sldId id="7054" r:id="rId49"/>
    <p:sldId id="6938" r:id="rId50"/>
    <p:sldId id="7183" r:id="rId51"/>
    <p:sldId id="6940" r:id="rId52"/>
    <p:sldId id="6943" r:id="rId53"/>
    <p:sldId id="7184" r:id="rId54"/>
    <p:sldId id="6948" r:id="rId55"/>
    <p:sldId id="7185" r:id="rId56"/>
    <p:sldId id="6949" r:id="rId57"/>
    <p:sldId id="7186" r:id="rId58"/>
    <p:sldId id="7187" r:id="rId59"/>
    <p:sldId id="7188" r:id="rId60"/>
    <p:sldId id="6944" r:id="rId61"/>
    <p:sldId id="6945" r:id="rId62"/>
    <p:sldId id="7240" r:id="rId63"/>
    <p:sldId id="7169" r:id="rId64"/>
    <p:sldId id="7170" r:id="rId65"/>
    <p:sldId id="7241" r:id="rId66"/>
    <p:sldId id="7171" r:id="rId67"/>
    <p:sldId id="7172" r:id="rId68"/>
    <p:sldId id="7177" r:id="rId69"/>
    <p:sldId id="7219" r:id="rId70"/>
    <p:sldId id="7220" r:id="rId71"/>
    <p:sldId id="6991" r:id="rId72"/>
    <p:sldId id="7244" r:id="rId73"/>
    <p:sldId id="6994" r:id="rId74"/>
    <p:sldId id="6990" r:id="rId75"/>
    <p:sldId id="6992" r:id="rId76"/>
    <p:sldId id="7053" r:id="rId77"/>
    <p:sldId id="7031" r:id="rId78"/>
    <p:sldId id="7199" r:id="rId79"/>
    <p:sldId id="7245" r:id="rId80"/>
    <p:sldId id="7246" r:id="rId81"/>
    <p:sldId id="7247" r:id="rId82"/>
    <p:sldId id="7200" r:id="rId83"/>
    <p:sldId id="7249" r:id="rId84"/>
    <p:sldId id="7248" r:id="rId85"/>
    <p:sldId id="7250" r:id="rId86"/>
    <p:sldId id="7251" r:id="rId87"/>
    <p:sldId id="7203" r:id="rId88"/>
    <p:sldId id="7204" r:id="rId89"/>
    <p:sldId id="6978" r:id="rId90"/>
    <p:sldId id="7206" r:id="rId91"/>
    <p:sldId id="7207" r:id="rId92"/>
    <p:sldId id="7208" r:id="rId93"/>
    <p:sldId id="6987" r:id="rId94"/>
    <p:sldId id="7252" r:id="rId95"/>
    <p:sldId id="258" r:id="rId9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0D119"/>
    <a:srgbClr val="5DCECA"/>
    <a:srgbClr val="77CEA4"/>
    <a:srgbClr val="98CE6E"/>
    <a:srgbClr val="D0DFD8"/>
    <a:srgbClr val="B5DAEC"/>
    <a:srgbClr val="BEDEE9"/>
    <a:srgbClr val="FFB91C"/>
    <a:srgbClr val="EECB1A"/>
    <a:srgbClr val="C8D61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EC16B16-5B12-43C4-9EA9-9A527DFBDC62}" v="3" dt="2021-12-06T22:40:20.38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25" autoAdjust="0"/>
    <p:restoredTop sz="94660"/>
  </p:normalViewPr>
  <p:slideViewPr>
    <p:cSldViewPr snapToGrid="0">
      <p:cViewPr varScale="1">
        <p:scale>
          <a:sx n="72" d="100"/>
          <a:sy n="72" d="100"/>
        </p:scale>
        <p:origin x="112" y="56"/>
      </p:cViewPr>
      <p:guideLst>
        <p:guide orient="horz" pos="2160"/>
        <p:guide pos="384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slide" Target="slides/slide75.xml"/><Relationship Id="rId87" Type="http://schemas.openxmlformats.org/officeDocument/2006/relationships/slide" Target="slides/slide83.xml"/><Relationship Id="rId102" Type="http://schemas.openxmlformats.org/officeDocument/2006/relationships/tableStyles" Target="tableStyles.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slide" Target="slides/slide78.xml"/><Relationship Id="rId90" Type="http://schemas.openxmlformats.org/officeDocument/2006/relationships/slide" Target="slides/slide86.xml"/><Relationship Id="rId95" Type="http://schemas.openxmlformats.org/officeDocument/2006/relationships/slide" Target="slides/slide9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100"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openxmlformats.org/officeDocument/2006/relationships/slide" Target="slides/slide89.xml"/><Relationship Id="rId98" Type="http://schemas.openxmlformats.org/officeDocument/2006/relationships/handoutMaster" Target="handoutMasters/handout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103"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presProps" Target="presProps.xml"/><Relationship Id="rId10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TextBox 5"/>
          <p:cNvSpPr txBox="1"/>
          <p:nvPr/>
        </p:nvSpPr>
        <p:spPr bwMode="gray">
          <a:xfrm>
            <a:off x="107140" y="8757395"/>
            <a:ext cx="347445" cy="238400"/>
          </a:xfrm>
          <a:prstGeom prst="rect">
            <a:avLst/>
          </a:prstGeom>
          <a:noFill/>
        </p:spPr>
        <p:txBody>
          <a:bodyPr wrap="none" lIns="95610" tIns="47805" rIns="95610" bIns="47805" rtlCol="0">
            <a:spAutoFit/>
          </a:bodyPr>
          <a:lstStyle/>
          <a:p>
            <a:pPr algn="r"/>
            <a:fld id="{2B7AF141-2B95-496E-A444-1A6308939B01}" type="slidenum">
              <a:rPr lang="en-US" sz="900">
                <a:solidFill>
                  <a:schemeClr val="accent3"/>
                </a:solidFill>
              </a:rPr>
              <a:pPr algn="r"/>
              <a:t>‹#›</a:t>
            </a:fld>
            <a:endParaRPr lang="en-US" sz="900">
              <a:solidFill>
                <a:schemeClr val="accent3"/>
              </a:solidFill>
            </a:endParaRPr>
          </a:p>
        </p:txBody>
      </p:sp>
      <p:sp>
        <p:nvSpPr>
          <p:cNvPr id="7" name="TextBox 6"/>
          <p:cNvSpPr txBox="1"/>
          <p:nvPr/>
        </p:nvSpPr>
        <p:spPr bwMode="gray">
          <a:xfrm>
            <a:off x="378553" y="8757395"/>
            <a:ext cx="3851140" cy="235043"/>
          </a:xfrm>
          <a:prstGeom prst="rect">
            <a:avLst/>
          </a:prstGeom>
          <a:noFill/>
        </p:spPr>
        <p:txBody>
          <a:bodyPr wrap="none" lIns="95610" tIns="47805" rIns="95610" bIns="47805" rtlCol="0">
            <a:spAutoFit/>
          </a:bodyPr>
          <a:lstStyle/>
          <a:p>
            <a:pPr>
              <a:defRPr/>
            </a:pPr>
            <a:r>
              <a:rPr lang="en-US" sz="900">
                <a:solidFill>
                  <a:schemeClr val="bg1">
                    <a:lumMod val="75000"/>
                  </a:schemeClr>
                </a:solidFill>
              </a:rPr>
              <a:t>© 2019 Cadence Design Systems, Inc. Cadence confidential.  Internal use only.</a:t>
            </a:r>
          </a:p>
        </p:txBody>
      </p:sp>
      <p:pic>
        <p:nvPicPr>
          <p:cNvPr id="8" name="Picture 7"/>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5428713" y="8718965"/>
            <a:ext cx="1234884" cy="2264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7764643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Box 7"/>
          <p:cNvSpPr txBox="1"/>
          <p:nvPr/>
        </p:nvSpPr>
        <p:spPr bwMode="gray">
          <a:xfrm>
            <a:off x="107140" y="8757395"/>
            <a:ext cx="347445" cy="238400"/>
          </a:xfrm>
          <a:prstGeom prst="rect">
            <a:avLst/>
          </a:prstGeom>
          <a:noFill/>
        </p:spPr>
        <p:txBody>
          <a:bodyPr wrap="none" lIns="95610" tIns="47805" rIns="95610" bIns="47805" rtlCol="0">
            <a:spAutoFit/>
          </a:bodyPr>
          <a:lstStyle/>
          <a:p>
            <a:pPr algn="r"/>
            <a:fld id="{2B7AF141-2B95-496E-A444-1A6308939B01}" type="slidenum">
              <a:rPr lang="en-US" sz="900">
                <a:solidFill>
                  <a:schemeClr val="accent3"/>
                </a:solidFill>
              </a:rPr>
              <a:pPr algn="r"/>
              <a:t>‹#›</a:t>
            </a:fld>
            <a:endParaRPr lang="en-US" sz="900">
              <a:solidFill>
                <a:schemeClr val="accent3"/>
              </a:solidFill>
            </a:endParaRPr>
          </a:p>
        </p:txBody>
      </p:sp>
      <p:sp>
        <p:nvSpPr>
          <p:cNvPr id="9" name="TextBox 8"/>
          <p:cNvSpPr txBox="1"/>
          <p:nvPr/>
        </p:nvSpPr>
        <p:spPr bwMode="gray">
          <a:xfrm>
            <a:off x="378553" y="8757395"/>
            <a:ext cx="3851140" cy="235043"/>
          </a:xfrm>
          <a:prstGeom prst="rect">
            <a:avLst/>
          </a:prstGeom>
          <a:noFill/>
        </p:spPr>
        <p:txBody>
          <a:bodyPr wrap="none" lIns="95610" tIns="47805" rIns="95610" bIns="47805" rtlCol="0">
            <a:spAutoFit/>
          </a:bodyPr>
          <a:lstStyle/>
          <a:p>
            <a:pPr>
              <a:defRPr/>
            </a:pPr>
            <a:r>
              <a:rPr lang="en-US" sz="900">
                <a:solidFill>
                  <a:schemeClr val="bg1">
                    <a:lumMod val="75000"/>
                  </a:schemeClr>
                </a:solidFill>
              </a:rPr>
              <a:t>© 2019 Cadence Design Systems, Inc. Cadence confidential.  Internal use only.</a:t>
            </a:r>
          </a:p>
        </p:txBody>
      </p:sp>
      <p:pic>
        <p:nvPicPr>
          <p:cNvPr id="10" name="Picture 9"/>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5428713" y="8718965"/>
            <a:ext cx="1234884" cy="2264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515709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A0E7991-4357-FB42-AE27-28DAE44DDAB9}" type="slidenum">
              <a:rPr lang="en-US" smtClean="0"/>
              <a:pPr/>
              <a:t>4</a:t>
            </a:fld>
            <a:endParaRPr lang="en-US"/>
          </a:p>
        </p:txBody>
      </p:sp>
    </p:spTree>
    <p:extLst>
      <p:ext uri="{BB962C8B-B14F-4D97-AF65-F5344CB8AC3E}">
        <p14:creationId xmlns:p14="http://schemas.microsoft.com/office/powerpoint/2010/main" val="15555547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Calibri"/>
              <a:cs typeface="Calibri"/>
            </a:endParaRPr>
          </a:p>
        </p:txBody>
      </p:sp>
      <p:sp>
        <p:nvSpPr>
          <p:cNvPr id="4" name="Slide Number Placeholder 3"/>
          <p:cNvSpPr>
            <a:spLocks noGrp="1"/>
          </p:cNvSpPr>
          <p:nvPr>
            <p:ph type="sldNum" sz="quarter" idx="5"/>
          </p:nvPr>
        </p:nvSpPr>
        <p:spPr/>
        <p:txBody>
          <a:bodyPr/>
          <a:lstStyle/>
          <a:p>
            <a:fld id="{8A0E7991-4357-FB42-AE27-28DAE44DDAB9}" type="slidenum">
              <a:rPr lang="en-US" smtClean="0"/>
              <a:pPr/>
              <a:t>71</a:t>
            </a:fld>
            <a:endParaRPr lang="en-US"/>
          </a:p>
        </p:txBody>
      </p:sp>
    </p:spTree>
    <p:extLst>
      <p:ext uri="{BB962C8B-B14F-4D97-AF65-F5344CB8AC3E}">
        <p14:creationId xmlns:p14="http://schemas.microsoft.com/office/powerpoint/2010/main" val="5340913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Calibri"/>
              <a:cs typeface="Calibri"/>
            </a:endParaRPr>
          </a:p>
        </p:txBody>
      </p:sp>
      <p:sp>
        <p:nvSpPr>
          <p:cNvPr id="4" name="Slide Number Placeholder 3"/>
          <p:cNvSpPr>
            <a:spLocks noGrp="1"/>
          </p:cNvSpPr>
          <p:nvPr>
            <p:ph type="sldNum" sz="quarter" idx="5"/>
          </p:nvPr>
        </p:nvSpPr>
        <p:spPr/>
        <p:txBody>
          <a:bodyPr/>
          <a:lstStyle/>
          <a:p>
            <a:fld id="{8A0E7991-4357-FB42-AE27-28DAE44DDAB9}" type="slidenum">
              <a:rPr lang="en-US" smtClean="0"/>
              <a:pPr/>
              <a:t>89</a:t>
            </a:fld>
            <a:endParaRPr lang="en-US"/>
          </a:p>
        </p:txBody>
      </p:sp>
    </p:spTree>
    <p:extLst>
      <p:ext uri="{BB962C8B-B14F-4D97-AF65-F5344CB8AC3E}">
        <p14:creationId xmlns:p14="http://schemas.microsoft.com/office/powerpoint/2010/main" val="40586224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Calibri"/>
              <a:cs typeface="Calibri"/>
            </a:endParaRPr>
          </a:p>
        </p:txBody>
      </p:sp>
      <p:sp>
        <p:nvSpPr>
          <p:cNvPr id="4" name="Slide Number Placeholder 3"/>
          <p:cNvSpPr>
            <a:spLocks noGrp="1"/>
          </p:cNvSpPr>
          <p:nvPr>
            <p:ph type="sldNum" sz="quarter" idx="5"/>
          </p:nvPr>
        </p:nvSpPr>
        <p:spPr/>
        <p:txBody>
          <a:bodyPr/>
          <a:lstStyle/>
          <a:p>
            <a:fld id="{8A0E7991-4357-FB42-AE27-28DAE44DDAB9}" type="slidenum">
              <a:rPr lang="en-US" smtClean="0"/>
              <a:pPr/>
              <a:t>90</a:t>
            </a:fld>
            <a:endParaRPr lang="en-US"/>
          </a:p>
        </p:txBody>
      </p:sp>
    </p:spTree>
    <p:extLst>
      <p:ext uri="{BB962C8B-B14F-4D97-AF65-F5344CB8AC3E}">
        <p14:creationId xmlns:p14="http://schemas.microsoft.com/office/powerpoint/2010/main" val="34381830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Calibri"/>
              <a:cs typeface="Calibri"/>
            </a:endParaRPr>
          </a:p>
        </p:txBody>
      </p:sp>
      <p:sp>
        <p:nvSpPr>
          <p:cNvPr id="4" name="Slide Number Placeholder 3"/>
          <p:cNvSpPr>
            <a:spLocks noGrp="1"/>
          </p:cNvSpPr>
          <p:nvPr>
            <p:ph type="sldNum" sz="quarter" idx="5"/>
          </p:nvPr>
        </p:nvSpPr>
        <p:spPr/>
        <p:txBody>
          <a:bodyPr/>
          <a:lstStyle/>
          <a:p>
            <a:fld id="{8A0E7991-4357-FB42-AE27-28DAE44DDAB9}" type="slidenum">
              <a:rPr lang="en-US" smtClean="0"/>
              <a:pPr/>
              <a:t>91</a:t>
            </a:fld>
            <a:endParaRPr lang="en-US"/>
          </a:p>
        </p:txBody>
      </p:sp>
    </p:spTree>
    <p:extLst>
      <p:ext uri="{BB962C8B-B14F-4D97-AF65-F5344CB8AC3E}">
        <p14:creationId xmlns:p14="http://schemas.microsoft.com/office/powerpoint/2010/main" val="28957596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A0E7991-4357-FB42-AE27-28DAE44DDAB9}" type="slidenum">
              <a:rPr lang="en-US" smtClean="0"/>
              <a:pPr/>
              <a:t>14</a:t>
            </a:fld>
            <a:endParaRPr lang="en-US"/>
          </a:p>
        </p:txBody>
      </p:sp>
    </p:spTree>
    <p:extLst>
      <p:ext uri="{BB962C8B-B14F-4D97-AF65-F5344CB8AC3E}">
        <p14:creationId xmlns:p14="http://schemas.microsoft.com/office/powerpoint/2010/main" val="19242925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Calibri"/>
              <a:cs typeface="Calibri"/>
            </a:endParaRPr>
          </a:p>
        </p:txBody>
      </p:sp>
      <p:sp>
        <p:nvSpPr>
          <p:cNvPr id="4" name="Slide Number Placeholder 3"/>
          <p:cNvSpPr>
            <a:spLocks noGrp="1"/>
          </p:cNvSpPr>
          <p:nvPr>
            <p:ph type="sldNum" sz="quarter" idx="5"/>
          </p:nvPr>
        </p:nvSpPr>
        <p:spPr/>
        <p:txBody>
          <a:bodyPr/>
          <a:lstStyle/>
          <a:p>
            <a:fld id="{8A0E7991-4357-FB42-AE27-28DAE44DDAB9}" type="slidenum">
              <a:rPr lang="en-US" smtClean="0"/>
              <a:pPr/>
              <a:t>15</a:t>
            </a:fld>
            <a:endParaRPr lang="en-US"/>
          </a:p>
        </p:txBody>
      </p:sp>
    </p:spTree>
    <p:extLst>
      <p:ext uri="{BB962C8B-B14F-4D97-AF65-F5344CB8AC3E}">
        <p14:creationId xmlns:p14="http://schemas.microsoft.com/office/powerpoint/2010/main" val="20040303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Calibri"/>
              <a:cs typeface="Calibri"/>
            </a:endParaRPr>
          </a:p>
        </p:txBody>
      </p:sp>
      <p:sp>
        <p:nvSpPr>
          <p:cNvPr id="4" name="Slide Number Placeholder 3"/>
          <p:cNvSpPr>
            <a:spLocks noGrp="1"/>
          </p:cNvSpPr>
          <p:nvPr>
            <p:ph type="sldNum" sz="quarter" idx="5"/>
          </p:nvPr>
        </p:nvSpPr>
        <p:spPr/>
        <p:txBody>
          <a:bodyPr/>
          <a:lstStyle/>
          <a:p>
            <a:fld id="{8A0E7991-4357-FB42-AE27-28DAE44DDAB9}" type="slidenum">
              <a:rPr lang="en-US" smtClean="0"/>
              <a:pPr/>
              <a:t>21</a:t>
            </a:fld>
            <a:endParaRPr lang="en-US"/>
          </a:p>
        </p:txBody>
      </p:sp>
    </p:spTree>
    <p:extLst>
      <p:ext uri="{BB962C8B-B14F-4D97-AF65-F5344CB8AC3E}">
        <p14:creationId xmlns:p14="http://schemas.microsoft.com/office/powerpoint/2010/main" val="6628149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A0E7991-4357-FB42-AE27-28DAE44DDAB9}" type="slidenum">
              <a:rPr lang="en-US" smtClean="0"/>
              <a:pPr/>
              <a:t>22</a:t>
            </a:fld>
            <a:endParaRPr lang="en-US"/>
          </a:p>
        </p:txBody>
      </p:sp>
    </p:spTree>
    <p:extLst>
      <p:ext uri="{BB962C8B-B14F-4D97-AF65-F5344CB8AC3E}">
        <p14:creationId xmlns:p14="http://schemas.microsoft.com/office/powerpoint/2010/main" val="1403262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A0E7991-4357-FB42-AE27-28DAE44DDAB9}" type="slidenum">
              <a:rPr lang="en-US" smtClean="0"/>
              <a:pPr/>
              <a:t>39</a:t>
            </a:fld>
            <a:endParaRPr lang="en-US"/>
          </a:p>
        </p:txBody>
      </p:sp>
    </p:spTree>
    <p:extLst>
      <p:ext uri="{BB962C8B-B14F-4D97-AF65-F5344CB8AC3E}">
        <p14:creationId xmlns:p14="http://schemas.microsoft.com/office/powerpoint/2010/main" val="21928422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A0E7991-4357-FB42-AE27-28DAE44DDAB9}" type="slidenum">
              <a:rPr lang="en-US" smtClean="0"/>
              <a:pPr/>
              <a:t>40</a:t>
            </a:fld>
            <a:endParaRPr lang="en-US"/>
          </a:p>
        </p:txBody>
      </p:sp>
    </p:spTree>
    <p:extLst>
      <p:ext uri="{BB962C8B-B14F-4D97-AF65-F5344CB8AC3E}">
        <p14:creationId xmlns:p14="http://schemas.microsoft.com/office/powerpoint/2010/main" val="10333323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A0E7991-4357-FB42-AE27-28DAE44DDAB9}" type="slidenum">
              <a:rPr lang="en-US" smtClean="0"/>
              <a:pPr/>
              <a:t>48</a:t>
            </a:fld>
            <a:endParaRPr lang="en-US"/>
          </a:p>
        </p:txBody>
      </p:sp>
    </p:spTree>
    <p:extLst>
      <p:ext uri="{BB962C8B-B14F-4D97-AF65-F5344CB8AC3E}">
        <p14:creationId xmlns:p14="http://schemas.microsoft.com/office/powerpoint/2010/main" val="33077509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Calibri"/>
              <a:cs typeface="Calibri"/>
            </a:endParaRPr>
          </a:p>
        </p:txBody>
      </p:sp>
      <p:sp>
        <p:nvSpPr>
          <p:cNvPr id="4" name="Slide Number Placeholder 3"/>
          <p:cNvSpPr>
            <a:spLocks noGrp="1"/>
          </p:cNvSpPr>
          <p:nvPr>
            <p:ph type="sldNum" sz="quarter" idx="5"/>
          </p:nvPr>
        </p:nvSpPr>
        <p:spPr/>
        <p:txBody>
          <a:bodyPr/>
          <a:lstStyle/>
          <a:p>
            <a:fld id="{8A0E7991-4357-FB42-AE27-28DAE44DDAB9}" type="slidenum">
              <a:rPr lang="en-US" smtClean="0"/>
              <a:pPr/>
              <a:t>68</a:t>
            </a:fld>
            <a:endParaRPr lang="en-US"/>
          </a:p>
        </p:txBody>
      </p:sp>
    </p:spTree>
    <p:extLst>
      <p:ext uri="{BB962C8B-B14F-4D97-AF65-F5344CB8AC3E}">
        <p14:creationId xmlns:p14="http://schemas.microsoft.com/office/powerpoint/2010/main" val="374860933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jpg"/><Relationship Id="rId1" Type="http://schemas.openxmlformats.org/officeDocument/2006/relationships/slideMaster" Target="../slideMasters/slideMaster1.xml"/><Relationship Id="rId5" Type="http://schemas.openxmlformats.org/officeDocument/2006/relationships/image" Target="../media/image7.svg"/><Relationship Id="rId4" Type="http://schemas.openxmlformats.org/officeDocument/2006/relationships/image" Target="../media/image6.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www.cadence.com/go/trademarks" TargetMode="External"/><Relationship Id="rId2" Type="http://schemas.openxmlformats.org/officeDocument/2006/relationships/image" Target="../media/image9.jpg"/><Relationship Id="rId1" Type="http://schemas.openxmlformats.org/officeDocument/2006/relationships/slideMaster" Target="../slideMasters/slideMaster1.xml"/><Relationship Id="rId5" Type="http://schemas.openxmlformats.org/officeDocument/2006/relationships/image" Target="../media/image11.svg"/><Relationship Id="rId4" Type="http://schemas.openxmlformats.org/officeDocument/2006/relationships/image" Target="../media/image10.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13.sv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3" name="Title 32">
            <a:extLst>
              <a:ext uri="{FF2B5EF4-FFF2-40B4-BE49-F238E27FC236}">
                <a16:creationId xmlns:a16="http://schemas.microsoft.com/office/drawing/2014/main" id="{977568FD-77DF-454B-8FA9-65F949BAE143}"/>
              </a:ext>
            </a:extLst>
          </p:cNvPr>
          <p:cNvSpPr>
            <a:spLocks noGrp="1"/>
          </p:cNvSpPr>
          <p:nvPr>
            <p:ph type="title"/>
          </p:nvPr>
        </p:nvSpPr>
        <p:spPr>
          <a:xfrm>
            <a:off x="425956" y="4755280"/>
            <a:ext cx="11147785" cy="561155"/>
          </a:xfrm>
        </p:spPr>
        <p:txBody>
          <a:bodyPr vert="horz" lIns="91440" tIns="45720" rIns="91440" bIns="45720" rtlCol="0" anchor="t">
            <a:noAutofit/>
          </a:bodyPr>
          <a:lstStyle>
            <a:lvl1pPr>
              <a:defRPr lang="en-US" sz="3600">
                <a:solidFill>
                  <a:schemeClr val="tx1"/>
                </a:solidFill>
              </a:defRPr>
            </a:lvl1pPr>
          </a:lstStyle>
          <a:p>
            <a:pPr marL="0" lvl="0" indent="-228600">
              <a:buFont typeface="Arial" panose="020B0604020202020204" pitchFamily="34" charset="0"/>
            </a:pPr>
            <a:r>
              <a:rPr lang="en-US"/>
              <a:t>Click to edit Master title style</a:t>
            </a:r>
          </a:p>
        </p:txBody>
      </p:sp>
      <p:sp>
        <p:nvSpPr>
          <p:cNvPr id="10" name="Text Placeholder 2">
            <a:extLst>
              <a:ext uri="{FF2B5EF4-FFF2-40B4-BE49-F238E27FC236}">
                <a16:creationId xmlns:a16="http://schemas.microsoft.com/office/drawing/2014/main" id="{DA52E7B5-532F-4A58-B33A-C39E337D4223}"/>
              </a:ext>
            </a:extLst>
          </p:cNvPr>
          <p:cNvSpPr>
            <a:spLocks noGrp="1"/>
          </p:cNvSpPr>
          <p:nvPr>
            <p:ph type="body" idx="11" hasCustomPrompt="1"/>
          </p:nvPr>
        </p:nvSpPr>
        <p:spPr>
          <a:xfrm>
            <a:off x="425957" y="5879209"/>
            <a:ext cx="11147786" cy="907483"/>
          </a:xfrm>
          <a:prstGeom prst="rect">
            <a:avLst/>
          </a:prstGeom>
        </p:spPr>
        <p:txBody>
          <a:bodyPr lIns="91440">
            <a:noAutofit/>
          </a:bodyPr>
          <a:lstStyle>
            <a:lvl1pPr marL="0" indent="0">
              <a:lnSpc>
                <a:spcPct val="100000"/>
              </a:lnSpc>
              <a:spcBef>
                <a:spcPts val="400"/>
              </a:spcBef>
              <a:spcAft>
                <a:spcPts val="0"/>
              </a:spcAft>
              <a:buNone/>
              <a:defRPr sz="1800">
                <a:solidFill>
                  <a:schemeClr val="tx1"/>
                </a:solidFill>
                <a:latin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Presenter Name and Title</a:t>
            </a:r>
          </a:p>
          <a:p>
            <a:pPr lvl="0"/>
            <a:r>
              <a:rPr lang="en-US"/>
              <a:t>Date</a:t>
            </a:r>
          </a:p>
        </p:txBody>
      </p:sp>
      <p:pic>
        <p:nvPicPr>
          <p:cNvPr id="11" name="Picture 10"/>
          <p:cNvPicPr>
            <a:picLocks noChangeAspect="1" noChangeArrowheads="1"/>
          </p:cNvPicPr>
          <p:nvPr userDrawn="1"/>
        </p:nvPicPr>
        <p:blipFill>
          <a:blip r:embed="rId3" cstate="print">
            <a:extLst>
              <a:ext uri="{28A0092B-C50C-407E-A947-70E740481C1C}">
                <a14:useLocalDpi xmlns:a14="http://schemas.microsoft.com/office/drawing/2010/main"/>
              </a:ext>
            </a:extLst>
          </a:blip>
          <a:srcRect/>
          <a:stretch>
            <a:fillRect/>
          </a:stretch>
        </p:blipFill>
        <p:spPr bwMode="auto">
          <a:xfrm>
            <a:off x="10190389" y="6221413"/>
            <a:ext cx="1638074" cy="3102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Graphic 12">
            <a:extLst>
              <a:ext uri="{FF2B5EF4-FFF2-40B4-BE49-F238E27FC236}">
                <a16:creationId xmlns:a16="http://schemas.microsoft.com/office/drawing/2014/main" id="{E8CF044C-A8C1-4FD8-9439-9B7589E21E1D}"/>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543711" y="4449020"/>
            <a:ext cx="322627" cy="86034"/>
          </a:xfrm>
          <a:prstGeom prst="rect">
            <a:avLst/>
          </a:prstGeom>
        </p:spPr>
      </p:pic>
      <p:sp>
        <p:nvSpPr>
          <p:cNvPr id="3" name="Subtitle 2"/>
          <p:cNvSpPr>
            <a:spLocks noGrp="1"/>
          </p:cNvSpPr>
          <p:nvPr>
            <p:ph type="subTitle" idx="1" hasCustomPrompt="1"/>
          </p:nvPr>
        </p:nvSpPr>
        <p:spPr>
          <a:xfrm>
            <a:off x="527552" y="5316435"/>
            <a:ext cx="11147785" cy="384814"/>
          </a:xfrm>
          <a:prstGeom prst="rect">
            <a:avLst/>
          </a:prstGeom>
        </p:spPr>
        <p:txBody>
          <a:bodyPr/>
          <a:lstStyle>
            <a:lvl1pPr marL="0" indent="0" algn="l">
              <a:spcBef>
                <a:spcPts val="0"/>
              </a:spcBef>
              <a:buNone/>
              <a:defRPr sz="2400">
                <a:solidFill>
                  <a:srgbClr val="262626"/>
                </a:solidFill>
                <a:latin typeface="+mn-lt"/>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subtitle style</a:t>
            </a:r>
          </a:p>
        </p:txBody>
      </p:sp>
      <p:sp>
        <p:nvSpPr>
          <p:cNvPr id="7" name="TextBox 6">
            <a:extLst>
              <a:ext uri="{FF2B5EF4-FFF2-40B4-BE49-F238E27FC236}">
                <a16:creationId xmlns:a16="http://schemas.microsoft.com/office/drawing/2014/main" id="{E75BAE5C-2CF3-43E3-BFF7-5E24E5AFA231}"/>
              </a:ext>
            </a:extLst>
          </p:cNvPr>
          <p:cNvSpPr txBox="1"/>
          <p:nvPr userDrawn="1"/>
        </p:nvSpPr>
        <p:spPr>
          <a:xfrm>
            <a:off x="9734333" y="271858"/>
            <a:ext cx="2141933" cy="338554"/>
          </a:xfrm>
          <a:prstGeom prst="rect">
            <a:avLst/>
          </a:prstGeom>
          <a:noFill/>
        </p:spPr>
        <p:txBody>
          <a:bodyPr wrap="none" rtlCol="0">
            <a:spAutoFit/>
          </a:bodyPr>
          <a:lstStyle/>
          <a:p>
            <a:pPr algn="r"/>
            <a:r>
              <a:rPr lang="en-US" sz="1600">
                <a:solidFill>
                  <a:schemeClr val="bg1"/>
                </a:solidFill>
              </a:rPr>
              <a:t>Cadence Confidential</a:t>
            </a:r>
          </a:p>
        </p:txBody>
      </p:sp>
    </p:spTree>
    <p:extLst>
      <p:ext uri="{BB962C8B-B14F-4D97-AF65-F5344CB8AC3E}">
        <p14:creationId xmlns:p14="http://schemas.microsoft.com/office/powerpoint/2010/main" val="32035761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Segue Slide Blu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4373" y="5087772"/>
            <a:ext cx="10744200" cy="1188720"/>
          </a:xfrm>
        </p:spPr>
        <p:txBody>
          <a:bodyPr anchor="t" anchorCtr="0">
            <a:noAutofit/>
          </a:bodyPr>
          <a:lstStyle>
            <a:lvl1pPr>
              <a:defRPr sz="3600">
                <a:solidFill>
                  <a:schemeClr val="tx1"/>
                </a:solidFill>
              </a:defRPr>
            </a:lvl1pPr>
          </a:lstStyle>
          <a:p>
            <a:r>
              <a:rPr lang="en-US"/>
              <a:t>Click to edit Segue title style</a:t>
            </a:r>
          </a:p>
        </p:txBody>
      </p:sp>
      <p:pic>
        <p:nvPicPr>
          <p:cNvPr id="7" name="Picture 15">
            <a:extLst>
              <a:ext uri="{FF2B5EF4-FFF2-40B4-BE49-F238E27FC236}">
                <a16:creationId xmlns:a16="http://schemas.microsoft.com/office/drawing/2014/main" id="{7C6F4BE9-C360-464C-BE24-BEA22214003A}"/>
              </a:ext>
            </a:extLst>
          </p:cNvPr>
          <p:cNvPicPr>
            <a:picLocks noChangeAspect="1" noChangeArrowheads="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bwMode="auto">
          <a:xfrm>
            <a:off x="10950729" y="6507729"/>
            <a:ext cx="967340" cy="1828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le 7">
            <a:extLst>
              <a:ext uri="{FF2B5EF4-FFF2-40B4-BE49-F238E27FC236}">
                <a16:creationId xmlns:a16="http://schemas.microsoft.com/office/drawing/2014/main" id="{D0324130-A4CC-4480-B3E5-E8052135BCBE}"/>
              </a:ext>
            </a:extLst>
          </p:cNvPr>
          <p:cNvSpPr/>
          <p:nvPr userDrawn="1"/>
        </p:nvSpPr>
        <p:spPr>
          <a:xfrm>
            <a:off x="757609" y="6517423"/>
            <a:ext cx="6096000" cy="200055"/>
          </a:xfrm>
          <a:prstGeom prst="rect">
            <a:avLst/>
          </a:prstGeom>
        </p:spPr>
        <p:txBody>
          <a:bodyPr>
            <a:spAutoFit/>
          </a:bodyPr>
          <a:lstStyle/>
          <a:p>
            <a:r>
              <a:rPr lang="en-US" sz="700">
                <a:solidFill>
                  <a:srgbClr val="BFBFBF"/>
                </a:solidFill>
                <a:latin typeface="Arial" panose="020B0604020202020204" pitchFamily="34" charset="0"/>
                <a:cs typeface="Arial" panose="020B0604020202020204" pitchFamily="34" charset="0"/>
              </a:rPr>
              <a:t>© 2022 Cadence Design Systems, Inc. Cadence confidential.</a:t>
            </a:r>
          </a:p>
        </p:txBody>
      </p:sp>
      <p:sp>
        <p:nvSpPr>
          <p:cNvPr id="9" name="TextBox 8">
            <a:extLst>
              <a:ext uri="{FF2B5EF4-FFF2-40B4-BE49-F238E27FC236}">
                <a16:creationId xmlns:a16="http://schemas.microsoft.com/office/drawing/2014/main" id="{4BC35269-6A8A-4483-9D10-09B51732AE86}"/>
              </a:ext>
            </a:extLst>
          </p:cNvPr>
          <p:cNvSpPr txBox="1"/>
          <p:nvPr userDrawn="1"/>
        </p:nvSpPr>
        <p:spPr>
          <a:xfrm>
            <a:off x="371583" y="6517423"/>
            <a:ext cx="456364" cy="20005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fld id="{E9C6F3DA-F5B5-479A-BC2D-A29C88AE9940}" type="slidenum">
              <a:rPr kumimoji="0" lang="en-US" sz="700" b="0" i="0" u="none" strike="noStrike" kern="0" cap="none" spc="0" normalizeH="0" baseline="0" noProof="0" smtClean="0">
                <a:ln>
                  <a:noFill/>
                </a:ln>
                <a:solidFill>
                  <a:srgbClr val="FFFFFF">
                    <a:lumMod val="75000"/>
                  </a:srgb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a:t>
            </a:fld>
            <a:endParaRPr kumimoji="0" lang="en-US" sz="700" b="0" i="0" u="none" strike="noStrike" kern="0" cap="none" spc="0" normalizeH="0" baseline="0" noProof="0">
              <a:ln>
                <a:noFill/>
              </a:ln>
              <a:solidFill>
                <a:srgbClr val="FFFFFF">
                  <a:lumMod val="75000"/>
                </a:srgbClr>
              </a:solidFill>
              <a:effectLst/>
              <a:uLnTx/>
              <a:uFillTx/>
            </a:endParaRPr>
          </a:p>
        </p:txBody>
      </p:sp>
      <p:sp>
        <p:nvSpPr>
          <p:cNvPr id="17" name="Text Placeholder 2">
            <a:extLst>
              <a:ext uri="{FF2B5EF4-FFF2-40B4-BE49-F238E27FC236}">
                <a16:creationId xmlns:a16="http://schemas.microsoft.com/office/drawing/2014/main" id="{D929B34E-4B95-40EC-AF9F-8C2F5BDB85C9}"/>
              </a:ext>
            </a:extLst>
          </p:cNvPr>
          <p:cNvSpPr>
            <a:spLocks noGrp="1"/>
          </p:cNvSpPr>
          <p:nvPr>
            <p:ph type="body" idx="1" hasCustomPrompt="1"/>
          </p:nvPr>
        </p:nvSpPr>
        <p:spPr>
          <a:xfrm>
            <a:off x="456744" y="5598695"/>
            <a:ext cx="10827604" cy="677797"/>
          </a:xfrm>
          <a:prstGeom prst="rect">
            <a:avLst/>
          </a:prstGeom>
        </p:spPr>
        <p:txBody>
          <a:bodyPr lIns="91440">
            <a:noAutofit/>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subtitle style</a:t>
            </a:r>
          </a:p>
        </p:txBody>
      </p:sp>
    </p:spTree>
    <p:extLst>
      <p:ext uri="{BB962C8B-B14F-4D97-AF65-F5344CB8AC3E}">
        <p14:creationId xmlns:p14="http://schemas.microsoft.com/office/powerpoint/2010/main" val="9562410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En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671906" y="5693163"/>
            <a:ext cx="10835488" cy="46166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800" i="1" kern="1200">
                <a:solidFill>
                  <a:srgbClr val="BFBFBF"/>
                </a:solidFill>
                <a:effectLst/>
                <a:latin typeface="+mn-lt"/>
                <a:ea typeface="+mn-ea"/>
                <a:cs typeface="+mn-cs"/>
              </a:rPr>
              <a:t>© 2022 Cadence Design Systems, Inc. All rights reserved worldwide. Cadence, the Cadence logo, and the other Cadence marks found at </a:t>
            </a:r>
            <a:r>
              <a:rPr lang="en-US" sz="800" i="1" kern="1200">
                <a:solidFill>
                  <a:srgbClr val="BFBFBF"/>
                </a:solidFill>
                <a:effectLst/>
                <a:latin typeface="+mn-lt"/>
                <a:ea typeface="+mn-ea"/>
                <a:cs typeface="+mn-cs"/>
                <a:hlinkClick r:id="rId3">
                  <a:extLst>
                    <a:ext uri="{A12FA001-AC4F-418D-AE19-62706E023703}">
                      <ahyp:hlinkClr xmlns:ahyp="http://schemas.microsoft.com/office/drawing/2018/hyperlinkcolor" val="tx"/>
                    </a:ext>
                  </a:extLst>
                </a:hlinkClick>
              </a:rPr>
              <a:t>https://</a:t>
            </a:r>
            <a:r>
              <a:rPr lang="en-US" sz="800" i="1" u="sng" kern="1200">
                <a:solidFill>
                  <a:srgbClr val="BFBFBF"/>
                </a:solidFill>
                <a:effectLst/>
                <a:latin typeface="+mn-lt"/>
                <a:ea typeface="+mn-ea"/>
                <a:cs typeface="+mn-cs"/>
                <a:hlinkClick r:id="rId3">
                  <a:extLst>
                    <a:ext uri="{A12FA001-AC4F-418D-AE19-62706E023703}">
                      <ahyp:hlinkClr xmlns:ahyp="http://schemas.microsoft.com/office/drawing/2018/hyperlinkcolor" val="tx"/>
                    </a:ext>
                  </a:extLst>
                </a:hlinkClick>
              </a:rPr>
              <a:t>www.cadence.com/go/trademarks</a:t>
            </a:r>
            <a:r>
              <a:rPr lang="en-US" sz="800" i="1" kern="1200">
                <a:solidFill>
                  <a:srgbClr val="BFBFBF"/>
                </a:solidFill>
                <a:effectLst/>
                <a:latin typeface="+mn-lt"/>
                <a:ea typeface="+mn-ea"/>
                <a:cs typeface="+mn-cs"/>
                <a:hlinkClick r:id="rId3">
                  <a:extLst>
                    <a:ext uri="{A12FA001-AC4F-418D-AE19-62706E023703}">
                      <ahyp:hlinkClr xmlns:ahyp="http://schemas.microsoft.com/office/drawing/2018/hyperlinkcolor" val="tx"/>
                    </a:ext>
                  </a:extLst>
                </a:hlinkClick>
              </a:rPr>
              <a:t> </a:t>
            </a:r>
            <a:r>
              <a:rPr lang="en-US" sz="800" i="1" kern="1200">
                <a:solidFill>
                  <a:srgbClr val="BFBFBF"/>
                </a:solidFill>
                <a:effectLst/>
                <a:latin typeface="+mn-lt"/>
                <a:ea typeface="+mn-ea"/>
                <a:cs typeface="+mn-cs"/>
              </a:rPr>
              <a:t>are trademarks or registered trademarks of Cadence Design Systems, Inc. Accellera and SystemC are trademarks of Accellera Systems Initiative Inc. All Arm products are registered trademarks or trademarks of Arm Limited (or its subsidiaries) in the US and/or elsewhere. All MIPI specifications are registered trademarks or service marks owned by MIPI Alliance. All PCI-SIG specifications are registered trademarks or trademarks of PCI-SIG. All other trademarks are the property of their respective owners.</a:t>
            </a:r>
            <a:endParaRPr lang="en-US" sz="800">
              <a:solidFill>
                <a:srgbClr val="BFBFBF"/>
              </a:solidFill>
              <a:effectLst/>
            </a:endParaRPr>
          </a:p>
        </p:txBody>
      </p:sp>
      <p:pic>
        <p:nvPicPr>
          <p:cNvPr id="5" name="Graphic 4">
            <a:extLst>
              <a:ext uri="{FF2B5EF4-FFF2-40B4-BE49-F238E27FC236}">
                <a16:creationId xmlns:a16="http://schemas.microsoft.com/office/drawing/2014/main" id="{5B4FD8CC-F52C-45BA-9409-3279606FB35E}"/>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4023808" y="2679232"/>
            <a:ext cx="4353025" cy="822960"/>
          </a:xfrm>
          <a:prstGeom prst="rect">
            <a:avLst/>
          </a:prstGeom>
        </p:spPr>
      </p:pic>
      <p:grpSp>
        <p:nvGrpSpPr>
          <p:cNvPr id="6" name="Group 5">
            <a:extLst>
              <a:ext uri="{FF2B5EF4-FFF2-40B4-BE49-F238E27FC236}">
                <a16:creationId xmlns:a16="http://schemas.microsoft.com/office/drawing/2014/main" id="{C355CB13-4131-493A-B637-837BC74B3818}"/>
              </a:ext>
            </a:extLst>
          </p:cNvPr>
          <p:cNvGrpSpPr/>
          <p:nvPr userDrawn="1"/>
        </p:nvGrpSpPr>
        <p:grpSpPr>
          <a:xfrm>
            <a:off x="0" y="368"/>
            <a:ext cx="12192000" cy="43178"/>
            <a:chOff x="0" y="368"/>
            <a:chExt cx="12192000" cy="43178"/>
          </a:xfrm>
        </p:grpSpPr>
        <p:sp>
          <p:nvSpPr>
            <p:cNvPr id="7" name="Rectangle 6">
              <a:extLst>
                <a:ext uri="{FF2B5EF4-FFF2-40B4-BE49-F238E27FC236}">
                  <a16:creationId xmlns:a16="http://schemas.microsoft.com/office/drawing/2014/main" id="{F9BA40B7-FB75-4C9A-85CD-0AF3ED79AF6A}"/>
                </a:ext>
              </a:extLst>
            </p:cNvPr>
            <p:cNvSpPr/>
            <p:nvPr userDrawn="1"/>
          </p:nvSpPr>
          <p:spPr>
            <a:xfrm>
              <a:off x="4064000" y="368"/>
              <a:ext cx="4064000" cy="43178"/>
            </a:xfrm>
            <a:prstGeom prst="rect">
              <a:avLst/>
            </a:prstGeom>
            <a:gradFill>
              <a:gsLst>
                <a:gs pos="100000">
                  <a:srgbClr val="2DCCD3"/>
                </a:gs>
                <a:gs pos="0">
                  <a:srgbClr val="147BD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7C62FE18-D2FC-45E3-898B-224F9DAA381A}"/>
                </a:ext>
              </a:extLst>
            </p:cNvPr>
            <p:cNvSpPr/>
            <p:nvPr userDrawn="1"/>
          </p:nvSpPr>
          <p:spPr>
            <a:xfrm>
              <a:off x="8128000" y="368"/>
              <a:ext cx="4064000" cy="43178"/>
            </a:xfrm>
            <a:prstGeom prst="rect">
              <a:avLst/>
            </a:prstGeom>
            <a:gradFill>
              <a:gsLst>
                <a:gs pos="100000">
                  <a:srgbClr val="FFB81C"/>
                </a:gs>
                <a:gs pos="0">
                  <a:srgbClr val="84DB0F"/>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2087D51E-0340-46EE-9382-8E2F29A794B2}"/>
                </a:ext>
              </a:extLst>
            </p:cNvPr>
            <p:cNvSpPr/>
            <p:nvPr userDrawn="1"/>
          </p:nvSpPr>
          <p:spPr>
            <a:xfrm>
              <a:off x="0" y="368"/>
              <a:ext cx="4064000" cy="43178"/>
            </a:xfrm>
            <a:prstGeom prst="rect">
              <a:avLst/>
            </a:prstGeom>
            <a:gradFill>
              <a:gsLst>
                <a:gs pos="50000">
                  <a:srgbClr val="E4002B"/>
                </a:gs>
                <a:gs pos="100000">
                  <a:srgbClr val="CE0058"/>
                </a:gs>
                <a:gs pos="0">
                  <a:srgbClr val="FF902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7998350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3_Title-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CA17237-B3FB-4132-840C-A7CA79881AA3}"/>
              </a:ext>
            </a:extLst>
          </p:cNvPr>
          <p:cNvSpPr>
            <a:spLocks noGrp="1"/>
          </p:cNvSpPr>
          <p:nvPr>
            <p:ph idx="1"/>
          </p:nvPr>
        </p:nvSpPr>
        <p:spPr>
          <a:xfrm>
            <a:off x="446313" y="1097281"/>
            <a:ext cx="11310257" cy="4840224"/>
          </a:xfrm>
        </p:spPr>
        <p:txBody>
          <a:bodyPr/>
          <a:lstStyle>
            <a:lvl1pPr>
              <a:spcBef>
                <a:spcPts val="1600"/>
              </a:spcBef>
              <a:spcAft>
                <a:spcPts val="300"/>
              </a:spcAft>
              <a:defRPr>
                <a:solidFill>
                  <a:schemeClr val="tx1"/>
                </a:solidFill>
              </a:defRPr>
            </a:lvl1pPr>
            <a:lvl2pPr>
              <a:spcBef>
                <a:spcPts val="400"/>
              </a:spcBef>
              <a:spcAft>
                <a:spcPts val="300"/>
              </a:spcAft>
              <a:defRPr>
                <a:solidFill>
                  <a:schemeClr val="tx1"/>
                </a:solidFill>
              </a:defRPr>
            </a:lvl2pPr>
            <a:lvl3pPr>
              <a:spcBef>
                <a:spcPts val="400"/>
              </a:spcBef>
              <a:spcAft>
                <a:spcPts val="300"/>
              </a:spcAft>
              <a:defRPr>
                <a:solidFill>
                  <a:schemeClr val="tx1"/>
                </a:solidFill>
              </a:defRPr>
            </a:lvl3pPr>
          </a:lstStyle>
          <a:p>
            <a:pPr lvl="0"/>
            <a:r>
              <a:rPr lang="en-US"/>
              <a:t>Click to edit Master text styles</a:t>
            </a:r>
          </a:p>
          <a:p>
            <a:pPr lvl="1"/>
            <a:r>
              <a:rPr lang="en-US"/>
              <a:t>Second level</a:t>
            </a:r>
          </a:p>
          <a:p>
            <a:pPr lvl="2"/>
            <a:r>
              <a:rPr lang="en-US"/>
              <a:t>Third level</a:t>
            </a:r>
          </a:p>
        </p:txBody>
      </p:sp>
      <p:sp>
        <p:nvSpPr>
          <p:cNvPr id="4" name="Title 3">
            <a:extLst>
              <a:ext uri="{FF2B5EF4-FFF2-40B4-BE49-F238E27FC236}">
                <a16:creationId xmlns:a16="http://schemas.microsoft.com/office/drawing/2014/main" id="{8D3374ED-F4A9-4BE8-BA9B-8F72F3B9C05B}"/>
              </a:ext>
            </a:extLst>
          </p:cNvPr>
          <p:cNvSpPr>
            <a:spLocks noGrp="1"/>
          </p:cNvSpPr>
          <p:nvPr>
            <p:ph type="title"/>
          </p:nvPr>
        </p:nvSpPr>
        <p:spPr/>
        <p:txBody>
          <a:bodyPr>
            <a:noAutofit/>
          </a:bodyPr>
          <a:lstStyle>
            <a:lvl1pPr>
              <a:defRPr sz="3000">
                <a:solidFill>
                  <a:schemeClr val="tx1"/>
                </a:solidFill>
              </a:defRPr>
            </a:lvl1pPr>
          </a:lstStyle>
          <a:p>
            <a:r>
              <a:rPr lang="en-US"/>
              <a:t>Click to edit Master title style</a:t>
            </a:r>
          </a:p>
        </p:txBody>
      </p:sp>
    </p:spTree>
    <p:extLst>
      <p:ext uri="{BB962C8B-B14F-4D97-AF65-F5344CB8AC3E}">
        <p14:creationId xmlns:p14="http://schemas.microsoft.com/office/powerpoint/2010/main" val="84535103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4_ 2-Column Heavy Conten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2643118-ABF9-4BD2-9A31-197F242B8F4E}"/>
              </a:ext>
            </a:extLst>
          </p:cNvPr>
          <p:cNvSpPr>
            <a:spLocks noGrp="1"/>
          </p:cNvSpPr>
          <p:nvPr>
            <p:ph type="title"/>
          </p:nvPr>
        </p:nvSpPr>
        <p:spPr>
          <a:xfrm>
            <a:off x="446313" y="365125"/>
            <a:ext cx="11310257" cy="430849"/>
          </a:xfrm>
        </p:spPr>
        <p:txBody>
          <a:bodyPr>
            <a:noAutofit/>
          </a:bodyPr>
          <a:lstStyle>
            <a:lvl1pPr>
              <a:defRPr>
                <a:solidFill>
                  <a:schemeClr val="tx1"/>
                </a:solidFill>
              </a:defRPr>
            </a:lvl1pPr>
          </a:lstStyle>
          <a:p>
            <a:r>
              <a:rPr lang="en-US"/>
              <a:t>Click to edit Master title style</a:t>
            </a:r>
          </a:p>
        </p:txBody>
      </p:sp>
      <p:sp>
        <p:nvSpPr>
          <p:cNvPr id="5" name="Text Placeholder 4">
            <a:extLst>
              <a:ext uri="{FF2B5EF4-FFF2-40B4-BE49-F238E27FC236}">
                <a16:creationId xmlns:a16="http://schemas.microsoft.com/office/drawing/2014/main" id="{E46CA9FA-08E0-5E48-A52C-09623E7AA4CB}"/>
              </a:ext>
            </a:extLst>
          </p:cNvPr>
          <p:cNvSpPr>
            <a:spLocks noGrp="1"/>
          </p:cNvSpPr>
          <p:nvPr>
            <p:ph type="body" sz="quarter" idx="12" hasCustomPrompt="1"/>
          </p:nvPr>
        </p:nvSpPr>
        <p:spPr>
          <a:xfrm>
            <a:off x="446314" y="795974"/>
            <a:ext cx="11310712" cy="565150"/>
          </a:xfrm>
        </p:spPr>
        <p:txBody>
          <a:bodyPr lIns="45720">
            <a:noAutofit/>
          </a:bodyPr>
          <a:lstStyle>
            <a:lvl1pPr marL="0" indent="0">
              <a:buNone/>
              <a:defRPr sz="2400">
                <a:solidFill>
                  <a:schemeClr val="tx1">
                    <a:lumMod val="85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Subhead style</a:t>
            </a:r>
          </a:p>
        </p:txBody>
      </p:sp>
      <p:sp>
        <p:nvSpPr>
          <p:cNvPr id="7" name="Content Placeholder 2">
            <a:extLst>
              <a:ext uri="{FF2B5EF4-FFF2-40B4-BE49-F238E27FC236}">
                <a16:creationId xmlns:a16="http://schemas.microsoft.com/office/drawing/2014/main" id="{0A18622F-FFFB-4753-BBB2-156957187B43}"/>
              </a:ext>
            </a:extLst>
          </p:cNvPr>
          <p:cNvSpPr>
            <a:spLocks noGrp="1"/>
          </p:cNvSpPr>
          <p:nvPr>
            <p:ph idx="13"/>
          </p:nvPr>
        </p:nvSpPr>
        <p:spPr>
          <a:xfrm>
            <a:off x="446313" y="1591056"/>
            <a:ext cx="5528441" cy="4688363"/>
          </a:xfrm>
        </p:spPr>
        <p:txBody>
          <a:bodyPr vert="horz" lIns="0" tIns="45720" rIns="91440" bIns="45720" rtlCol="0">
            <a:noAutofit/>
          </a:bodyPr>
          <a:lstStyle>
            <a:lvl1pPr>
              <a:spcBef>
                <a:spcPts val="1600"/>
              </a:spcBef>
              <a:spcAft>
                <a:spcPts val="200"/>
              </a:spcAft>
              <a:defRPr lang="en-US" sz="2000" dirty="0"/>
            </a:lvl1pPr>
            <a:lvl2pPr>
              <a:spcBef>
                <a:spcPts val="300"/>
              </a:spcBef>
              <a:spcAft>
                <a:spcPts val="400"/>
              </a:spcAft>
              <a:defRPr lang="en-US" sz="1600" dirty="0"/>
            </a:lvl2pPr>
            <a:lvl3pPr>
              <a:spcBef>
                <a:spcPts val="300"/>
              </a:spcBef>
              <a:spcAft>
                <a:spcPts val="400"/>
              </a:spcAft>
              <a:defRPr lang="en-US" sz="1200" dirty="0"/>
            </a:lvl3pPr>
          </a:lstStyle>
          <a:p>
            <a:pPr lvl="0">
              <a:spcAft>
                <a:spcPts val="300"/>
              </a:spcAft>
            </a:pPr>
            <a:r>
              <a:rPr lang="en-US"/>
              <a:t>Click to edit Master text styles</a:t>
            </a:r>
          </a:p>
          <a:p>
            <a:pPr lvl="1">
              <a:spcAft>
                <a:spcPts val="300"/>
              </a:spcAft>
            </a:pPr>
            <a:r>
              <a:rPr lang="en-US"/>
              <a:t>Second level</a:t>
            </a:r>
          </a:p>
          <a:p>
            <a:pPr lvl="2">
              <a:spcAft>
                <a:spcPts val="300"/>
              </a:spcAft>
            </a:pPr>
            <a:r>
              <a:rPr lang="en-US"/>
              <a:t>Third level</a:t>
            </a:r>
          </a:p>
          <a:p>
            <a:pPr lvl="3">
              <a:spcAft>
                <a:spcPts val="300"/>
              </a:spcAft>
            </a:pPr>
            <a:r>
              <a:rPr lang="en-US"/>
              <a:t>Fourth level</a:t>
            </a:r>
          </a:p>
        </p:txBody>
      </p:sp>
      <p:sp>
        <p:nvSpPr>
          <p:cNvPr id="6" name="Content Placeholder 2">
            <a:extLst>
              <a:ext uri="{FF2B5EF4-FFF2-40B4-BE49-F238E27FC236}">
                <a16:creationId xmlns:a16="http://schemas.microsoft.com/office/drawing/2014/main" id="{32C4F24A-B06A-4364-928C-62F9F1DDE508}"/>
              </a:ext>
            </a:extLst>
          </p:cNvPr>
          <p:cNvSpPr>
            <a:spLocks noGrp="1"/>
          </p:cNvSpPr>
          <p:nvPr>
            <p:ph idx="15"/>
          </p:nvPr>
        </p:nvSpPr>
        <p:spPr>
          <a:xfrm>
            <a:off x="6095998" y="1591056"/>
            <a:ext cx="5660571" cy="4688363"/>
          </a:xfrm>
        </p:spPr>
        <p:txBody>
          <a:bodyPr vert="horz" lIns="0" tIns="45720" rIns="91440" bIns="45720" rtlCol="0">
            <a:noAutofit/>
          </a:bodyPr>
          <a:lstStyle>
            <a:lvl1pPr>
              <a:spcBef>
                <a:spcPts val="1600"/>
              </a:spcBef>
              <a:spcAft>
                <a:spcPts val="200"/>
              </a:spcAft>
              <a:defRPr lang="en-US" sz="2000" dirty="0"/>
            </a:lvl1pPr>
            <a:lvl2pPr>
              <a:spcBef>
                <a:spcPts val="300"/>
              </a:spcBef>
              <a:spcAft>
                <a:spcPts val="400"/>
              </a:spcAft>
              <a:defRPr lang="en-US" sz="1600" dirty="0"/>
            </a:lvl2pPr>
            <a:lvl3pPr>
              <a:spcBef>
                <a:spcPts val="300"/>
              </a:spcBef>
              <a:spcAft>
                <a:spcPts val="500"/>
              </a:spcAft>
              <a:defRPr lang="en-US" sz="1200" dirty="0"/>
            </a:lvl3pPr>
          </a:lstStyle>
          <a:p>
            <a:pPr lvl="0">
              <a:spcAft>
                <a:spcPts val="300"/>
              </a:spcAft>
            </a:pPr>
            <a:r>
              <a:rPr lang="en-US"/>
              <a:t>Click to edit Master text styles</a:t>
            </a:r>
          </a:p>
          <a:p>
            <a:pPr lvl="1">
              <a:spcAft>
                <a:spcPts val="300"/>
              </a:spcAft>
            </a:pPr>
            <a:r>
              <a:rPr lang="en-US"/>
              <a:t>Second level</a:t>
            </a:r>
          </a:p>
          <a:p>
            <a:pPr lvl="2">
              <a:spcAft>
                <a:spcPts val="300"/>
              </a:spcAft>
            </a:pPr>
            <a:r>
              <a:rPr lang="en-US"/>
              <a:t>Third level</a:t>
            </a:r>
          </a:p>
          <a:p>
            <a:pPr lvl="3">
              <a:spcAft>
                <a:spcPts val="300"/>
              </a:spcAft>
            </a:pPr>
            <a:r>
              <a:rPr lang="en-US"/>
              <a:t>Fourth level</a:t>
            </a:r>
          </a:p>
        </p:txBody>
      </p:sp>
    </p:spTree>
    <p:extLst>
      <p:ext uri="{BB962C8B-B14F-4D97-AF65-F5344CB8AC3E}">
        <p14:creationId xmlns:p14="http://schemas.microsoft.com/office/powerpoint/2010/main" val="1685093924"/>
      </p:ext>
    </p:extLst>
  </p:cSld>
  <p:clrMapOvr>
    <a:masterClrMapping/>
  </p:clrMapOvr>
  <p:extLst>
    <p:ext uri="{DCECCB84-F9BA-43D5-87BE-67443E8EF086}">
      <p15:sldGuideLst xmlns:p15="http://schemas.microsoft.com/office/powerpoint/2012/main">
        <p15:guide id="1" orient="horz" pos="4032">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Seque Yellow">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AB7F9AB-240B-45EE-BE6B-1FCCA77E3617}"/>
              </a:ext>
            </a:extLst>
          </p:cNvPr>
          <p:cNvPicPr>
            <a:picLocks noChangeAspect="1"/>
          </p:cNvPicPr>
          <p:nvPr userDrawn="1"/>
        </p:nvPicPr>
        <p:blipFill>
          <a:blip r:embed="rId2"/>
          <a:srcRect/>
          <a:stretch/>
        </p:blipFill>
        <p:spPr>
          <a:xfrm>
            <a:off x="0" y="1403"/>
            <a:ext cx="12192000" cy="6855192"/>
          </a:xfrm>
          <a:prstGeom prst="rect">
            <a:avLst/>
          </a:prstGeom>
        </p:spPr>
      </p:pic>
      <p:sp>
        <p:nvSpPr>
          <p:cNvPr id="9" name="Rectangle 8">
            <a:extLst>
              <a:ext uri="{FF2B5EF4-FFF2-40B4-BE49-F238E27FC236}">
                <a16:creationId xmlns:a16="http://schemas.microsoft.com/office/drawing/2014/main" id="{E7AC58C3-1D65-40E8-A58D-F2CA2507E226}"/>
              </a:ext>
            </a:extLst>
          </p:cNvPr>
          <p:cNvSpPr/>
          <p:nvPr userDrawn="1"/>
        </p:nvSpPr>
        <p:spPr>
          <a:xfrm>
            <a:off x="757609" y="6517423"/>
            <a:ext cx="6096000" cy="200055"/>
          </a:xfrm>
          <a:prstGeom prst="rect">
            <a:avLst/>
          </a:prstGeom>
        </p:spPr>
        <p:txBody>
          <a:bodyPr>
            <a:spAutoFit/>
          </a:bodyPr>
          <a:lstStyle/>
          <a:p>
            <a:r>
              <a:rPr lang="en-US" sz="700" dirty="0">
                <a:solidFill>
                  <a:srgbClr val="BFBFBF"/>
                </a:solidFill>
                <a:latin typeface="Arial" panose="020B0604020202020204" pitchFamily="34" charset="0"/>
                <a:cs typeface="Arial" panose="020B0604020202020204" pitchFamily="34" charset="0"/>
              </a:rPr>
              <a:t>© 2020 Cadence Design Systems, Inc. Cadence confidential.</a:t>
            </a:r>
          </a:p>
        </p:txBody>
      </p:sp>
      <p:sp>
        <p:nvSpPr>
          <p:cNvPr id="10" name="TextBox 9">
            <a:extLst>
              <a:ext uri="{FF2B5EF4-FFF2-40B4-BE49-F238E27FC236}">
                <a16:creationId xmlns:a16="http://schemas.microsoft.com/office/drawing/2014/main" id="{36E1DE8D-50F7-4355-8DB1-DF929591B010}"/>
              </a:ext>
            </a:extLst>
          </p:cNvPr>
          <p:cNvSpPr txBox="1"/>
          <p:nvPr userDrawn="1"/>
        </p:nvSpPr>
        <p:spPr>
          <a:xfrm>
            <a:off x="371583" y="6517423"/>
            <a:ext cx="456364" cy="200055"/>
          </a:xfrm>
          <a:prstGeom prst="rect">
            <a:avLst/>
          </a:prstGeom>
          <a:noFill/>
        </p:spPr>
        <p:txBody>
          <a:bodyPr wrap="square" rtlCol="0">
            <a:spAutoFit/>
          </a:bodyPr>
          <a:lstStyle/>
          <a:p>
            <a:fld id="{E9C6F3DA-F5B5-479A-BC2D-A29C88AE9940}" type="slidenum">
              <a:rPr lang="en-US" sz="700" smtClean="0">
                <a:solidFill>
                  <a:schemeClr val="bg1">
                    <a:lumMod val="75000"/>
                  </a:schemeClr>
                </a:solidFill>
                <a:latin typeface="Arial" panose="020B0604020202020204" pitchFamily="34" charset="0"/>
              </a:rPr>
              <a:pPr/>
              <a:t>‹#›</a:t>
            </a:fld>
            <a:endParaRPr lang="en-US" sz="700">
              <a:solidFill>
                <a:schemeClr val="bg1">
                  <a:lumMod val="75000"/>
                </a:schemeClr>
              </a:solidFill>
              <a:latin typeface="Arial" panose="020B0604020202020204" pitchFamily="34" charset="0"/>
            </a:endParaRPr>
          </a:p>
        </p:txBody>
      </p:sp>
      <p:pic>
        <p:nvPicPr>
          <p:cNvPr id="13" name="Picture 15">
            <a:extLst>
              <a:ext uri="{FF2B5EF4-FFF2-40B4-BE49-F238E27FC236}">
                <a16:creationId xmlns:a16="http://schemas.microsoft.com/office/drawing/2014/main" id="{970DE7D5-5034-4A45-AAB9-6F08DC519A72}"/>
              </a:ext>
            </a:extLst>
          </p:cNvPr>
          <p:cNvPicPr>
            <a:picLocks noChangeAspect="1" noChangeArrowheads="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bwMode="auto">
          <a:xfrm>
            <a:off x="10950729" y="6507729"/>
            <a:ext cx="967340" cy="1828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Title 31">
            <a:extLst>
              <a:ext uri="{FF2B5EF4-FFF2-40B4-BE49-F238E27FC236}">
                <a16:creationId xmlns:a16="http://schemas.microsoft.com/office/drawing/2014/main" id="{70F5B4A0-18FC-453B-B3E7-26D47D4725AB}"/>
              </a:ext>
            </a:extLst>
          </p:cNvPr>
          <p:cNvSpPr>
            <a:spLocks noGrp="1"/>
          </p:cNvSpPr>
          <p:nvPr>
            <p:ph type="title"/>
          </p:nvPr>
        </p:nvSpPr>
        <p:spPr>
          <a:xfrm>
            <a:off x="446313" y="4987882"/>
            <a:ext cx="11194701" cy="712527"/>
          </a:xfrm>
        </p:spPr>
        <p:txBody>
          <a:bodyPr>
            <a:noAutofit/>
          </a:bodyPr>
          <a:lstStyle>
            <a:lvl1pPr>
              <a:defRPr sz="3600">
                <a:solidFill>
                  <a:schemeClr val="tx1"/>
                </a:solidFill>
              </a:defRPr>
            </a:lvl1pPr>
          </a:lstStyle>
          <a:p>
            <a:r>
              <a:rPr lang="en-US"/>
              <a:t>Click to edit Master title style</a:t>
            </a:r>
          </a:p>
        </p:txBody>
      </p:sp>
      <p:sp>
        <p:nvSpPr>
          <p:cNvPr id="14" name="Text Placeholder 2">
            <a:extLst>
              <a:ext uri="{FF2B5EF4-FFF2-40B4-BE49-F238E27FC236}">
                <a16:creationId xmlns:a16="http://schemas.microsoft.com/office/drawing/2014/main" id="{ABC10F8A-85FD-4027-9FEF-4214F72E79CD}"/>
              </a:ext>
            </a:extLst>
          </p:cNvPr>
          <p:cNvSpPr>
            <a:spLocks noGrp="1"/>
          </p:cNvSpPr>
          <p:nvPr>
            <p:ph type="body" idx="1" hasCustomPrompt="1"/>
          </p:nvPr>
        </p:nvSpPr>
        <p:spPr>
          <a:xfrm>
            <a:off x="409806" y="5598695"/>
            <a:ext cx="10827604" cy="677797"/>
          </a:xfrm>
          <a:prstGeom prst="rect">
            <a:avLst/>
          </a:prstGeom>
        </p:spPr>
        <p:txBody>
          <a:bodyPr lIns="91440">
            <a:noAutofit/>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subtitle style</a:t>
            </a:r>
          </a:p>
        </p:txBody>
      </p:sp>
    </p:spTree>
    <p:extLst>
      <p:ext uri="{BB962C8B-B14F-4D97-AF65-F5344CB8AC3E}">
        <p14:creationId xmlns:p14="http://schemas.microsoft.com/office/powerpoint/2010/main" val="423817212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6_Title-Content with Photo">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CA17237-B3FB-4132-840C-A7CA79881AA3}"/>
              </a:ext>
            </a:extLst>
          </p:cNvPr>
          <p:cNvSpPr>
            <a:spLocks noGrp="1"/>
          </p:cNvSpPr>
          <p:nvPr>
            <p:ph idx="1"/>
          </p:nvPr>
        </p:nvSpPr>
        <p:spPr>
          <a:xfrm>
            <a:off x="446313" y="1097281"/>
            <a:ext cx="5649687" cy="5395594"/>
          </a:xfrm>
        </p:spPr>
        <p:txBody>
          <a:bodyPr/>
          <a:lstStyle>
            <a:lvl1pPr>
              <a:spcBef>
                <a:spcPts val="1600"/>
              </a:spcBef>
              <a:spcAft>
                <a:spcPts val="300"/>
              </a:spcAft>
              <a:defRPr sz="2000">
                <a:solidFill>
                  <a:schemeClr val="tx1"/>
                </a:solidFill>
              </a:defRPr>
            </a:lvl1pPr>
            <a:lvl2pPr>
              <a:spcBef>
                <a:spcPts val="400"/>
              </a:spcBef>
              <a:spcAft>
                <a:spcPts val="300"/>
              </a:spcAft>
              <a:defRPr sz="1600">
                <a:solidFill>
                  <a:schemeClr val="tx1"/>
                </a:solidFill>
              </a:defRPr>
            </a:lvl2pPr>
            <a:lvl3pPr marL="1200150" indent="-285750">
              <a:spcBef>
                <a:spcPts val="400"/>
              </a:spcBef>
              <a:spcAft>
                <a:spcPts val="300"/>
              </a:spcAft>
              <a:buFont typeface="Rubik Light" panose="00000400000000000000" pitchFamily="2" charset="-79"/>
              <a:buChar char="–"/>
              <a:defRPr sz="1400">
                <a:solidFill>
                  <a:schemeClr val="tx1"/>
                </a:solidFill>
              </a:defRPr>
            </a:lvl3pPr>
            <a:lvl4pPr marL="1652588" indent="-280988">
              <a:spcBef>
                <a:spcPts val="400"/>
              </a:spcBef>
              <a:spcAft>
                <a:spcPts val="300"/>
              </a:spcAft>
              <a:buClr>
                <a:schemeClr val="tx2"/>
              </a:buClr>
              <a:buSzPct val="60000"/>
              <a:buFont typeface="Arial" panose="020B0604020202020204" pitchFamily="34" charset="0"/>
              <a:buChar char="•"/>
              <a:defRPr sz="1200">
                <a:solidFill>
                  <a:schemeClr val="tx1"/>
                </a:solidFill>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Title 3">
            <a:extLst>
              <a:ext uri="{FF2B5EF4-FFF2-40B4-BE49-F238E27FC236}">
                <a16:creationId xmlns:a16="http://schemas.microsoft.com/office/drawing/2014/main" id="{8D3374ED-F4A9-4BE8-BA9B-8F72F3B9C05B}"/>
              </a:ext>
            </a:extLst>
          </p:cNvPr>
          <p:cNvSpPr>
            <a:spLocks noGrp="1"/>
          </p:cNvSpPr>
          <p:nvPr>
            <p:ph type="title"/>
          </p:nvPr>
        </p:nvSpPr>
        <p:spPr/>
        <p:txBody>
          <a:bodyPr>
            <a:noAutofit/>
          </a:bodyPr>
          <a:lstStyle>
            <a:lvl1pPr>
              <a:defRPr sz="3000">
                <a:solidFill>
                  <a:schemeClr val="tx1"/>
                </a:solidFill>
              </a:defRPr>
            </a:lvl1pPr>
          </a:lstStyle>
          <a:p>
            <a:r>
              <a:rPr lang="en-US"/>
              <a:t>Click to edit Master title style</a:t>
            </a:r>
          </a:p>
        </p:txBody>
      </p:sp>
      <p:sp>
        <p:nvSpPr>
          <p:cNvPr id="6" name="Picture Placeholder 5">
            <a:extLst>
              <a:ext uri="{FF2B5EF4-FFF2-40B4-BE49-F238E27FC236}">
                <a16:creationId xmlns:a16="http://schemas.microsoft.com/office/drawing/2014/main" id="{68854C1E-BAF8-4D9C-8A7D-79B69E538C01}"/>
              </a:ext>
            </a:extLst>
          </p:cNvPr>
          <p:cNvSpPr>
            <a:spLocks noGrp="1"/>
          </p:cNvSpPr>
          <p:nvPr>
            <p:ph type="pic" sz="quarter" idx="10"/>
          </p:nvPr>
        </p:nvSpPr>
        <p:spPr>
          <a:xfrm>
            <a:off x="6341165" y="1222513"/>
            <a:ext cx="5404747" cy="5157650"/>
          </a:xfrm>
          <a:ln w="25400">
            <a:gradFill flip="none" rotWithShape="1">
              <a:gsLst>
                <a:gs pos="50000">
                  <a:srgbClr val="84DB0F"/>
                </a:gs>
                <a:gs pos="0">
                  <a:schemeClr val="accent3"/>
                </a:gs>
                <a:gs pos="100000">
                  <a:srgbClr val="2DCCD3"/>
                </a:gs>
              </a:gsLst>
              <a:lin ang="2700000" scaled="1"/>
              <a:tileRect/>
            </a:gradFill>
          </a:ln>
        </p:spPr>
        <p:txBody>
          <a:bodyPr/>
          <a:lstStyle/>
          <a:p>
            <a:r>
              <a:rPr lang="en-US"/>
              <a:t>Click icon to add picture</a:t>
            </a:r>
          </a:p>
        </p:txBody>
      </p:sp>
    </p:spTree>
    <p:extLst>
      <p:ext uri="{BB962C8B-B14F-4D97-AF65-F5344CB8AC3E}">
        <p14:creationId xmlns:p14="http://schemas.microsoft.com/office/powerpoint/2010/main" val="331500779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8_Title-Subtitle-Content-Less Copy">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2643118-ABF9-4BD2-9A31-197F242B8F4E}"/>
              </a:ext>
            </a:extLst>
          </p:cNvPr>
          <p:cNvSpPr>
            <a:spLocks noGrp="1"/>
          </p:cNvSpPr>
          <p:nvPr>
            <p:ph type="title"/>
          </p:nvPr>
        </p:nvSpPr>
        <p:spPr>
          <a:xfrm>
            <a:off x="446313" y="365125"/>
            <a:ext cx="11310257" cy="430849"/>
          </a:xfrm>
        </p:spPr>
        <p:txBody>
          <a:bodyPr/>
          <a:lstStyle>
            <a:lvl1pPr>
              <a:defRPr>
                <a:solidFill>
                  <a:schemeClr val="tx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FCA17237-B3FB-4132-840C-A7CA79881AA3}"/>
              </a:ext>
            </a:extLst>
          </p:cNvPr>
          <p:cNvSpPr>
            <a:spLocks noGrp="1"/>
          </p:cNvSpPr>
          <p:nvPr>
            <p:ph idx="1"/>
          </p:nvPr>
        </p:nvSpPr>
        <p:spPr>
          <a:xfrm>
            <a:off x="446313" y="1591056"/>
            <a:ext cx="11310257" cy="4688363"/>
          </a:xfrm>
        </p:spPr>
        <p:txBody>
          <a:bodyPr/>
          <a:lstStyle>
            <a:lvl1pPr>
              <a:spcBef>
                <a:spcPts val="1000"/>
              </a:spcBef>
              <a:spcAft>
                <a:spcPts val="400"/>
              </a:spcAft>
              <a:buClr>
                <a:schemeClr val="tx2"/>
              </a:buClr>
              <a:defRPr>
                <a:solidFill>
                  <a:schemeClr val="tx1"/>
                </a:solidFill>
              </a:defRPr>
            </a:lvl1pPr>
            <a:lvl2pPr>
              <a:spcBef>
                <a:spcPts val="600"/>
              </a:spcBef>
              <a:spcAft>
                <a:spcPts val="1000"/>
              </a:spcAft>
              <a:defRPr>
                <a:solidFill>
                  <a:schemeClr val="tx1"/>
                </a:solidFill>
              </a:defRPr>
            </a:lvl2pPr>
            <a:lvl3pPr>
              <a:spcBef>
                <a:spcPts val="400"/>
              </a:spcBef>
              <a:spcAft>
                <a:spcPts val="1000"/>
              </a:spcAft>
              <a:defRPr>
                <a:solidFill>
                  <a:schemeClr val="tx1"/>
                </a:solidFill>
              </a:defRPr>
            </a:lvl3pPr>
          </a:lstStyle>
          <a:p>
            <a:pPr lvl="0"/>
            <a:r>
              <a:rPr lang="en-US"/>
              <a:t>Click to edit Master text styles</a:t>
            </a:r>
          </a:p>
          <a:p>
            <a:pPr lvl="1"/>
            <a:r>
              <a:rPr lang="en-US"/>
              <a:t>Second level</a:t>
            </a:r>
          </a:p>
          <a:p>
            <a:pPr lvl="2"/>
            <a:r>
              <a:rPr lang="en-US"/>
              <a:t>Third level</a:t>
            </a:r>
          </a:p>
        </p:txBody>
      </p:sp>
      <p:sp>
        <p:nvSpPr>
          <p:cNvPr id="5" name="Text Placeholder 4">
            <a:extLst>
              <a:ext uri="{FF2B5EF4-FFF2-40B4-BE49-F238E27FC236}">
                <a16:creationId xmlns:a16="http://schemas.microsoft.com/office/drawing/2014/main" id="{E46CA9FA-08E0-5E48-A52C-09623E7AA4CB}"/>
              </a:ext>
            </a:extLst>
          </p:cNvPr>
          <p:cNvSpPr>
            <a:spLocks noGrp="1"/>
          </p:cNvSpPr>
          <p:nvPr>
            <p:ph type="body" sz="quarter" idx="12" hasCustomPrompt="1"/>
          </p:nvPr>
        </p:nvSpPr>
        <p:spPr>
          <a:xfrm>
            <a:off x="446314" y="795974"/>
            <a:ext cx="11310712" cy="565150"/>
          </a:xfrm>
        </p:spPr>
        <p:txBody>
          <a:bodyPr lIns="45720">
            <a:noAutofit/>
          </a:bodyPr>
          <a:lstStyle>
            <a:lvl1pPr marL="0" indent="0">
              <a:buNone/>
              <a:defRPr sz="2400">
                <a:solidFill>
                  <a:srgbClr val="5C5C5C"/>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Subhead style</a:t>
            </a:r>
          </a:p>
        </p:txBody>
      </p:sp>
    </p:spTree>
    <p:extLst>
      <p:ext uri="{BB962C8B-B14F-4D97-AF65-F5344CB8AC3E}">
        <p14:creationId xmlns:p14="http://schemas.microsoft.com/office/powerpoint/2010/main" val="2327518423"/>
      </p:ext>
    </p:extLst>
  </p:cSld>
  <p:clrMapOvr>
    <a:masterClrMapping/>
  </p:clrMapOvr>
  <p:extLst>
    <p:ext uri="{DCECCB84-F9BA-43D5-87BE-67443E8EF086}">
      <p15:sldGuideLst xmlns:p15="http://schemas.microsoft.com/office/powerpoint/2012/main">
        <p15:guide id="1" orient="horz" pos="4032">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2_Title-Subtitle-Content">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2643118-ABF9-4BD2-9A31-197F242B8F4E}"/>
              </a:ext>
            </a:extLst>
          </p:cNvPr>
          <p:cNvSpPr>
            <a:spLocks noGrp="1"/>
          </p:cNvSpPr>
          <p:nvPr>
            <p:ph type="title"/>
          </p:nvPr>
        </p:nvSpPr>
        <p:spPr>
          <a:xfrm>
            <a:off x="446313" y="365125"/>
            <a:ext cx="11310257" cy="1325563"/>
          </a:xfrm>
          <a:prstGeom prst="rect">
            <a:avLst/>
          </a:prstGeom>
        </p:spPr>
        <p:txBody>
          <a:bodyPr>
            <a:noAutofit/>
          </a:bodyPr>
          <a:lstStyle>
            <a:lvl1pPr>
              <a:defRPr>
                <a:solidFill>
                  <a:schemeClr val="tx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FCA17237-B3FB-4132-840C-A7CA79881AA3}"/>
              </a:ext>
            </a:extLst>
          </p:cNvPr>
          <p:cNvSpPr>
            <a:spLocks noGrp="1"/>
          </p:cNvSpPr>
          <p:nvPr>
            <p:ph idx="1"/>
          </p:nvPr>
        </p:nvSpPr>
        <p:spPr>
          <a:xfrm>
            <a:off x="446313" y="1587161"/>
            <a:ext cx="11310257" cy="4376546"/>
          </a:xfrm>
          <a:prstGeom prst="rect">
            <a:avLst/>
          </a:prstGeom>
        </p:spPr>
        <p:txBody>
          <a:bodyPr>
            <a:noAutofit/>
          </a:bodyPr>
          <a:lstStyle>
            <a:lvl1pPr>
              <a:spcBef>
                <a:spcPts val="1800"/>
              </a:spcBef>
              <a:spcAft>
                <a:spcPts val="300"/>
              </a:spcAft>
              <a:defRPr/>
            </a:lvl1pPr>
            <a:lvl2pPr>
              <a:spcBef>
                <a:spcPts val="300"/>
              </a:spcBef>
              <a:spcAft>
                <a:spcPts val="300"/>
              </a:spcAft>
              <a:defRPr/>
            </a:lvl2pPr>
            <a:lvl3pPr>
              <a:spcBef>
                <a:spcPts val="300"/>
              </a:spcBef>
              <a:spcAft>
                <a:spcPts val="300"/>
              </a:spcAft>
              <a:defRPr/>
            </a:lvl3pPr>
          </a:lstStyle>
          <a:p>
            <a:pPr lvl="0"/>
            <a:r>
              <a:rPr lang="en-US"/>
              <a:t>Click to edit Master text styles</a:t>
            </a:r>
          </a:p>
          <a:p>
            <a:pPr lvl="1"/>
            <a:r>
              <a:rPr lang="en-US"/>
              <a:t>Second level</a:t>
            </a:r>
          </a:p>
          <a:p>
            <a:pPr lvl="2"/>
            <a:r>
              <a:rPr lang="en-US"/>
              <a:t>Third level</a:t>
            </a:r>
          </a:p>
        </p:txBody>
      </p:sp>
      <p:sp>
        <p:nvSpPr>
          <p:cNvPr id="5" name="Text Placeholder 4">
            <a:extLst>
              <a:ext uri="{FF2B5EF4-FFF2-40B4-BE49-F238E27FC236}">
                <a16:creationId xmlns:a16="http://schemas.microsoft.com/office/drawing/2014/main" id="{E46CA9FA-08E0-5E48-A52C-09623E7AA4CB}"/>
              </a:ext>
            </a:extLst>
          </p:cNvPr>
          <p:cNvSpPr>
            <a:spLocks noGrp="1"/>
          </p:cNvSpPr>
          <p:nvPr>
            <p:ph type="body" sz="quarter" idx="12" hasCustomPrompt="1"/>
          </p:nvPr>
        </p:nvSpPr>
        <p:spPr>
          <a:xfrm>
            <a:off x="446314" y="795974"/>
            <a:ext cx="11310712" cy="565150"/>
          </a:xfrm>
          <a:prstGeom prst="rect">
            <a:avLst/>
          </a:prstGeom>
        </p:spPr>
        <p:txBody>
          <a:bodyPr lIns="45720">
            <a:noAutofit/>
          </a:bodyPr>
          <a:lstStyle>
            <a:lvl1pPr marL="0" indent="0">
              <a:buFont typeface="Wingdings" panose="05000000000000000000" pitchFamily="2" charset="2"/>
              <a:buNone/>
              <a:defRPr sz="2400">
                <a:solidFill>
                  <a:srgbClr val="20202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Subhead style</a:t>
            </a:r>
          </a:p>
        </p:txBody>
      </p:sp>
    </p:spTree>
    <p:extLst>
      <p:ext uri="{BB962C8B-B14F-4D97-AF65-F5344CB8AC3E}">
        <p14:creationId xmlns:p14="http://schemas.microsoft.com/office/powerpoint/2010/main" val="16614265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nd Title with Tighter Content Leading">
    <p:spTree>
      <p:nvGrpSpPr>
        <p:cNvPr id="1" name=""/>
        <p:cNvGrpSpPr/>
        <p:nvPr/>
      </p:nvGrpSpPr>
      <p:grpSpPr>
        <a:xfrm>
          <a:off x="0" y="0"/>
          <a:ext cx="0" cy="0"/>
          <a:chOff x="0" y="0"/>
          <a:chExt cx="0" cy="0"/>
        </a:xfrm>
      </p:grpSpPr>
      <p:sp>
        <p:nvSpPr>
          <p:cNvPr id="3" name="Content Placeholder 2"/>
          <p:cNvSpPr>
            <a:spLocks noGrp="1"/>
          </p:cNvSpPr>
          <p:nvPr>
            <p:ph idx="1"/>
          </p:nvPr>
        </p:nvSpPr>
        <p:spPr>
          <a:xfrm>
            <a:off x="435430" y="1188720"/>
            <a:ext cx="11255827" cy="5146766"/>
          </a:xfrm>
          <a:prstGeom prst="rect">
            <a:avLst/>
          </a:prstGeom>
        </p:spPr>
        <p:txBody>
          <a:bodyPr vert="horz" lIns="0" tIns="45720" rIns="91440" bIns="45720" rtlCol="0">
            <a:noAutofit/>
          </a:bodyPr>
          <a:lstStyle>
            <a:lvl1pPr>
              <a:defRPr lang="en-US" dirty="0"/>
            </a:lvl1pPr>
            <a:lvl2pPr>
              <a:spcBef>
                <a:spcPts val="400"/>
              </a:spcBef>
              <a:spcAft>
                <a:spcPts val="0"/>
              </a:spcAft>
              <a:defRPr lang="en-US" dirty="0"/>
            </a:lvl2pPr>
            <a:lvl3pPr>
              <a:spcBef>
                <a:spcPts val="400"/>
              </a:spcBef>
              <a:spcAft>
                <a:spcPts val="0"/>
              </a:spcAft>
              <a:defRPr lang="en-US" dirty="0"/>
            </a:lvl3pPr>
            <a:lvl4pPr>
              <a:defRPr lang="en-US" dirty="0"/>
            </a:lvl4pPr>
          </a:lstStyle>
          <a:p>
            <a:pPr lvl="0"/>
            <a:r>
              <a:rPr lang="en-US"/>
              <a:t>Click to edit Master text styles</a:t>
            </a:r>
          </a:p>
          <a:p>
            <a:pPr lvl="1"/>
            <a:r>
              <a:rPr lang="en-US"/>
              <a:t>Second level</a:t>
            </a:r>
          </a:p>
          <a:p>
            <a:pPr lvl="2"/>
            <a:r>
              <a:rPr lang="en-US"/>
              <a:t>Third level</a:t>
            </a:r>
          </a:p>
        </p:txBody>
      </p:sp>
      <p:sp>
        <p:nvSpPr>
          <p:cNvPr id="6" name="Title 1">
            <a:extLst>
              <a:ext uri="{FF2B5EF4-FFF2-40B4-BE49-F238E27FC236}">
                <a16:creationId xmlns:a16="http://schemas.microsoft.com/office/drawing/2014/main" id="{15ACACC4-4AF0-4A8A-B447-116F2CD731D9}"/>
              </a:ext>
            </a:extLst>
          </p:cNvPr>
          <p:cNvSpPr>
            <a:spLocks noGrp="1"/>
          </p:cNvSpPr>
          <p:nvPr>
            <p:ph type="title"/>
          </p:nvPr>
        </p:nvSpPr>
        <p:spPr>
          <a:xfrm>
            <a:off x="446313" y="365125"/>
            <a:ext cx="11612880" cy="565150"/>
          </a:xfrm>
        </p:spPr>
        <p:txBody>
          <a:bodyPr/>
          <a:lstStyle/>
          <a:p>
            <a:r>
              <a:rPr lang="en-US"/>
              <a:t>Click to edit Master title style</a:t>
            </a:r>
          </a:p>
        </p:txBody>
      </p:sp>
    </p:spTree>
    <p:extLst>
      <p:ext uri="{BB962C8B-B14F-4D97-AF65-F5344CB8AC3E}">
        <p14:creationId xmlns:p14="http://schemas.microsoft.com/office/powerpoint/2010/main" val="41516831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ubtitle, and Heavy Conten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2643118-ABF9-4BD2-9A31-197F242B8F4E}"/>
              </a:ext>
            </a:extLst>
          </p:cNvPr>
          <p:cNvSpPr>
            <a:spLocks noGrp="1"/>
          </p:cNvSpPr>
          <p:nvPr>
            <p:ph type="title"/>
          </p:nvPr>
        </p:nvSpPr>
        <p:spPr>
          <a:xfrm>
            <a:off x="446313" y="365125"/>
            <a:ext cx="11493439" cy="430849"/>
          </a:xfrm>
        </p:spPr>
        <p:txBody>
          <a:bodyPr>
            <a:noAutofit/>
          </a:bodyPr>
          <a:lstStyle>
            <a:lvl1pPr>
              <a:defRPr>
                <a:solidFill>
                  <a:schemeClr val="tx1"/>
                </a:solidFill>
              </a:defRPr>
            </a:lvl1pPr>
          </a:lstStyle>
          <a:p>
            <a:r>
              <a:rPr lang="en-US"/>
              <a:t>Click to edit Master title style</a:t>
            </a:r>
          </a:p>
        </p:txBody>
      </p:sp>
      <p:sp>
        <p:nvSpPr>
          <p:cNvPr id="5" name="Text Placeholder 4">
            <a:extLst>
              <a:ext uri="{FF2B5EF4-FFF2-40B4-BE49-F238E27FC236}">
                <a16:creationId xmlns:a16="http://schemas.microsoft.com/office/drawing/2014/main" id="{E46CA9FA-08E0-5E48-A52C-09623E7AA4CB}"/>
              </a:ext>
            </a:extLst>
          </p:cNvPr>
          <p:cNvSpPr>
            <a:spLocks noGrp="1"/>
          </p:cNvSpPr>
          <p:nvPr>
            <p:ph type="body" sz="quarter" idx="12" hasCustomPrompt="1"/>
          </p:nvPr>
        </p:nvSpPr>
        <p:spPr>
          <a:xfrm>
            <a:off x="446314" y="795974"/>
            <a:ext cx="11310712" cy="565150"/>
          </a:xfrm>
          <a:prstGeom prst="rect">
            <a:avLst/>
          </a:prstGeom>
        </p:spPr>
        <p:txBody>
          <a:bodyPr lIns="45720">
            <a:noAutofit/>
          </a:bodyPr>
          <a:lstStyle>
            <a:lvl1pPr marL="0" indent="0">
              <a:buNone/>
              <a:defRPr sz="2400">
                <a:solidFill>
                  <a:srgbClr val="5C5C5C"/>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Subhead style</a:t>
            </a:r>
          </a:p>
        </p:txBody>
      </p:sp>
      <p:sp>
        <p:nvSpPr>
          <p:cNvPr id="7" name="Content Placeholder 2">
            <a:extLst>
              <a:ext uri="{FF2B5EF4-FFF2-40B4-BE49-F238E27FC236}">
                <a16:creationId xmlns:a16="http://schemas.microsoft.com/office/drawing/2014/main" id="{0A18622F-FFFB-4753-BBB2-156957187B43}"/>
              </a:ext>
            </a:extLst>
          </p:cNvPr>
          <p:cNvSpPr>
            <a:spLocks noGrp="1"/>
          </p:cNvSpPr>
          <p:nvPr>
            <p:ph idx="13"/>
          </p:nvPr>
        </p:nvSpPr>
        <p:spPr>
          <a:xfrm>
            <a:off x="446313" y="1591056"/>
            <a:ext cx="11335784" cy="4688363"/>
          </a:xfrm>
          <a:prstGeom prst="rect">
            <a:avLst/>
          </a:prstGeom>
        </p:spPr>
        <p:txBody>
          <a:bodyPr vert="horz" lIns="0" tIns="45720" rIns="91440" bIns="45720" rtlCol="0">
            <a:noAutofit/>
          </a:bodyPr>
          <a:lstStyle>
            <a:lvl1pPr>
              <a:spcBef>
                <a:spcPts val="1000"/>
              </a:spcBef>
              <a:spcAft>
                <a:spcPts val="0"/>
              </a:spcAft>
              <a:defRPr lang="en-US" sz="2000" dirty="0"/>
            </a:lvl1pPr>
            <a:lvl2pPr>
              <a:spcBef>
                <a:spcPts val="300"/>
              </a:spcBef>
              <a:spcAft>
                <a:spcPts val="400"/>
              </a:spcAft>
              <a:defRPr lang="en-US" sz="1600" dirty="0"/>
            </a:lvl2pPr>
            <a:lvl3pPr>
              <a:spcBef>
                <a:spcPts val="300"/>
              </a:spcBef>
              <a:spcAft>
                <a:spcPts val="400"/>
              </a:spcAft>
              <a:defRPr lang="en-US" sz="1200" dirty="0"/>
            </a:lvl3pPr>
            <a:lvl4pPr marL="1652588" indent="-280988">
              <a:buClr>
                <a:schemeClr val="bg2"/>
              </a:buClr>
              <a:buSzPct val="100000"/>
              <a:buFont typeface="Arial" panose="020B0604020202020204" pitchFamily="34" charset="0"/>
              <a:buChar char="•"/>
              <a:defRPr sz="1200">
                <a:solidFill>
                  <a:schemeClr val="tx1"/>
                </a:solidFill>
              </a:defRPr>
            </a:lvl4pPr>
          </a:lstStyle>
          <a:p>
            <a:pPr lvl="0">
              <a:spcAft>
                <a:spcPts val="300"/>
              </a:spcAft>
            </a:pPr>
            <a:r>
              <a:rPr lang="en-US"/>
              <a:t>Click to edit Master text styles</a:t>
            </a:r>
          </a:p>
          <a:p>
            <a:pPr lvl="1">
              <a:spcAft>
                <a:spcPts val="300"/>
              </a:spcAft>
            </a:pPr>
            <a:r>
              <a:rPr lang="en-US"/>
              <a:t>Second level</a:t>
            </a:r>
          </a:p>
          <a:p>
            <a:pPr lvl="2">
              <a:spcAft>
                <a:spcPts val="300"/>
              </a:spcAft>
            </a:pPr>
            <a:r>
              <a:rPr lang="en-US"/>
              <a:t>Third level</a:t>
            </a:r>
          </a:p>
          <a:p>
            <a:pPr lvl="3">
              <a:spcAft>
                <a:spcPts val="300"/>
              </a:spcAft>
            </a:pPr>
            <a:r>
              <a:rPr lang="en-US"/>
              <a:t>Fourth level</a:t>
            </a:r>
          </a:p>
        </p:txBody>
      </p:sp>
    </p:spTree>
    <p:extLst>
      <p:ext uri="{BB962C8B-B14F-4D97-AF65-F5344CB8AC3E}">
        <p14:creationId xmlns:p14="http://schemas.microsoft.com/office/powerpoint/2010/main" val="3972274105"/>
      </p:ext>
    </p:extLst>
  </p:cSld>
  <p:clrMapOvr>
    <a:masterClrMapping/>
  </p:clrMapOvr>
  <p:extLst>
    <p:ext uri="{DCECCB84-F9BA-43D5-87BE-67443E8EF086}">
      <p15:sldGuideLst xmlns:p15="http://schemas.microsoft.com/office/powerpoint/2012/main">
        <p15:guide id="1" orient="horz" pos="4032">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Column Heavy Conten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2643118-ABF9-4BD2-9A31-197F242B8F4E}"/>
              </a:ext>
            </a:extLst>
          </p:cNvPr>
          <p:cNvSpPr>
            <a:spLocks noGrp="1"/>
          </p:cNvSpPr>
          <p:nvPr>
            <p:ph type="title"/>
          </p:nvPr>
        </p:nvSpPr>
        <p:spPr>
          <a:xfrm>
            <a:off x="446313" y="365125"/>
            <a:ext cx="11310257" cy="430849"/>
          </a:xfrm>
        </p:spPr>
        <p:txBody>
          <a:bodyPr>
            <a:noAutofit/>
          </a:bodyPr>
          <a:lstStyle>
            <a:lvl1pPr>
              <a:defRPr>
                <a:solidFill>
                  <a:schemeClr val="tx1"/>
                </a:solidFill>
              </a:defRPr>
            </a:lvl1pPr>
          </a:lstStyle>
          <a:p>
            <a:r>
              <a:rPr lang="en-US"/>
              <a:t>Click to edit Master title style</a:t>
            </a:r>
          </a:p>
        </p:txBody>
      </p:sp>
      <p:sp>
        <p:nvSpPr>
          <p:cNvPr id="5" name="Text Placeholder 4">
            <a:extLst>
              <a:ext uri="{FF2B5EF4-FFF2-40B4-BE49-F238E27FC236}">
                <a16:creationId xmlns:a16="http://schemas.microsoft.com/office/drawing/2014/main" id="{E46CA9FA-08E0-5E48-A52C-09623E7AA4CB}"/>
              </a:ext>
            </a:extLst>
          </p:cNvPr>
          <p:cNvSpPr>
            <a:spLocks noGrp="1"/>
          </p:cNvSpPr>
          <p:nvPr>
            <p:ph type="body" sz="quarter" idx="12" hasCustomPrompt="1"/>
          </p:nvPr>
        </p:nvSpPr>
        <p:spPr>
          <a:xfrm>
            <a:off x="446314" y="795974"/>
            <a:ext cx="11310712" cy="565150"/>
          </a:xfrm>
          <a:prstGeom prst="rect">
            <a:avLst/>
          </a:prstGeom>
        </p:spPr>
        <p:txBody>
          <a:bodyPr lIns="45720">
            <a:noAutofit/>
          </a:bodyPr>
          <a:lstStyle>
            <a:lvl1pPr marL="0" indent="0">
              <a:buNone/>
              <a:defRPr sz="2400">
                <a:solidFill>
                  <a:srgbClr val="5C5C5C"/>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Subhead style</a:t>
            </a:r>
          </a:p>
        </p:txBody>
      </p:sp>
      <p:sp>
        <p:nvSpPr>
          <p:cNvPr id="7" name="Content Placeholder 2">
            <a:extLst>
              <a:ext uri="{FF2B5EF4-FFF2-40B4-BE49-F238E27FC236}">
                <a16:creationId xmlns:a16="http://schemas.microsoft.com/office/drawing/2014/main" id="{0A18622F-FFFB-4753-BBB2-156957187B43}"/>
              </a:ext>
            </a:extLst>
          </p:cNvPr>
          <p:cNvSpPr>
            <a:spLocks noGrp="1"/>
          </p:cNvSpPr>
          <p:nvPr>
            <p:ph idx="13"/>
          </p:nvPr>
        </p:nvSpPr>
        <p:spPr>
          <a:xfrm>
            <a:off x="446313" y="1591056"/>
            <a:ext cx="5528441" cy="4688363"/>
          </a:xfrm>
          <a:prstGeom prst="rect">
            <a:avLst/>
          </a:prstGeom>
        </p:spPr>
        <p:txBody>
          <a:bodyPr vert="horz" lIns="0" tIns="45720" rIns="91440" bIns="45720" rtlCol="0">
            <a:noAutofit/>
          </a:bodyPr>
          <a:lstStyle>
            <a:lvl1pPr>
              <a:defRPr lang="en-US" sz="2000" dirty="0"/>
            </a:lvl1pPr>
            <a:lvl2pPr>
              <a:defRPr lang="en-US" sz="1600" dirty="0"/>
            </a:lvl2pPr>
            <a:lvl3pPr>
              <a:defRPr lang="en-US" sz="1200" dirty="0"/>
            </a:lvl3pPr>
            <a:lvl4pPr>
              <a:defRPr lang="en-US" dirty="0"/>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32C4F24A-B06A-4364-928C-62F9F1DDE508}"/>
              </a:ext>
            </a:extLst>
          </p:cNvPr>
          <p:cNvSpPr>
            <a:spLocks noGrp="1"/>
          </p:cNvSpPr>
          <p:nvPr>
            <p:ph idx="15"/>
          </p:nvPr>
        </p:nvSpPr>
        <p:spPr>
          <a:xfrm>
            <a:off x="6095998" y="1591056"/>
            <a:ext cx="5660571" cy="4688363"/>
          </a:xfrm>
          <a:prstGeom prst="rect">
            <a:avLst/>
          </a:prstGeom>
        </p:spPr>
        <p:txBody>
          <a:bodyPr vert="horz" lIns="0" tIns="45720" rIns="91440" bIns="45720" rtlCol="0">
            <a:noAutofit/>
          </a:bodyPr>
          <a:lstStyle>
            <a:lvl1pPr>
              <a:defRPr lang="en-US" sz="2000" smtClean="0"/>
            </a:lvl1pPr>
            <a:lvl2pPr>
              <a:defRPr lang="en-US" sz="1600" smtClean="0"/>
            </a:lvl2pPr>
            <a:lvl3pPr>
              <a:defRPr lang="en-US" sz="1200" smtClean="0"/>
            </a:lvl3pPr>
            <a:lvl4pPr marL="1652588" indent="-280988">
              <a:buClr>
                <a:schemeClr val="bg2"/>
              </a:buClr>
              <a:buSzPct val="100000"/>
              <a:buFont typeface="Arial" panose="020B0604020202020204" pitchFamily="34" charset="0"/>
              <a:buChar char="•"/>
              <a:defRPr lang="en-US" sz="1200" smtClean="0">
                <a:solidFill>
                  <a:schemeClr val="tx1"/>
                </a:solidFill>
              </a:defRPr>
            </a:lvl4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457177365"/>
      </p:ext>
    </p:extLst>
  </p:cSld>
  <p:clrMapOvr>
    <a:masterClrMapping/>
  </p:clrMapOvr>
  <p:extLst>
    <p:ext uri="{DCECCB84-F9BA-43D5-87BE-67443E8EF086}">
      <p15:sldGuideLst xmlns:p15="http://schemas.microsoft.com/office/powerpoint/2012/main">
        <p15:guide id="1" orient="horz" pos="4032">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Column Content with Photo">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603CA47B-D942-47BA-BDF5-2703D6AC814F}"/>
              </a:ext>
            </a:extLst>
          </p:cNvPr>
          <p:cNvSpPr>
            <a:spLocks noGrp="1"/>
          </p:cNvSpPr>
          <p:nvPr>
            <p:ph type="pic" sz="quarter" idx="16"/>
          </p:nvPr>
        </p:nvSpPr>
        <p:spPr>
          <a:xfrm>
            <a:off x="6096000" y="1587500"/>
            <a:ext cx="5654675" cy="4708525"/>
          </a:xfrm>
          <a:ln w="25400">
            <a:gradFill>
              <a:gsLst>
                <a:gs pos="0">
                  <a:srgbClr val="9EDA12"/>
                </a:gs>
                <a:gs pos="65000">
                  <a:srgbClr val="EECB1A"/>
                </a:gs>
                <a:gs pos="35000">
                  <a:srgbClr val="C8D616"/>
                </a:gs>
                <a:gs pos="100000">
                  <a:srgbClr val="FFB91C"/>
                </a:gs>
              </a:gsLst>
              <a:lin ang="5400000" scaled="1"/>
            </a:gradFill>
          </a:ln>
        </p:spPr>
        <p:txBody>
          <a:bodyPr/>
          <a:lstStyle/>
          <a:p>
            <a:r>
              <a:rPr lang="en-US"/>
              <a:t>Click icon to add picture</a:t>
            </a:r>
          </a:p>
        </p:txBody>
      </p:sp>
      <p:sp>
        <p:nvSpPr>
          <p:cNvPr id="4" name="Title 3">
            <a:extLst>
              <a:ext uri="{FF2B5EF4-FFF2-40B4-BE49-F238E27FC236}">
                <a16:creationId xmlns:a16="http://schemas.microsoft.com/office/drawing/2014/main" id="{02643118-ABF9-4BD2-9A31-197F242B8F4E}"/>
              </a:ext>
            </a:extLst>
          </p:cNvPr>
          <p:cNvSpPr>
            <a:spLocks noGrp="1"/>
          </p:cNvSpPr>
          <p:nvPr>
            <p:ph type="title"/>
          </p:nvPr>
        </p:nvSpPr>
        <p:spPr>
          <a:xfrm>
            <a:off x="446313" y="365125"/>
            <a:ext cx="11310257" cy="430849"/>
          </a:xfrm>
        </p:spPr>
        <p:txBody>
          <a:bodyPr>
            <a:noAutofit/>
          </a:bodyPr>
          <a:lstStyle>
            <a:lvl1pPr>
              <a:defRPr>
                <a:solidFill>
                  <a:schemeClr val="tx1"/>
                </a:solidFill>
              </a:defRPr>
            </a:lvl1pPr>
          </a:lstStyle>
          <a:p>
            <a:r>
              <a:rPr lang="en-US"/>
              <a:t>Click to edit Master title style</a:t>
            </a:r>
          </a:p>
        </p:txBody>
      </p:sp>
      <p:sp>
        <p:nvSpPr>
          <p:cNvPr id="5" name="Text Placeholder 4">
            <a:extLst>
              <a:ext uri="{FF2B5EF4-FFF2-40B4-BE49-F238E27FC236}">
                <a16:creationId xmlns:a16="http://schemas.microsoft.com/office/drawing/2014/main" id="{E46CA9FA-08E0-5E48-A52C-09623E7AA4CB}"/>
              </a:ext>
            </a:extLst>
          </p:cNvPr>
          <p:cNvSpPr>
            <a:spLocks noGrp="1"/>
          </p:cNvSpPr>
          <p:nvPr>
            <p:ph type="body" sz="quarter" idx="12" hasCustomPrompt="1"/>
          </p:nvPr>
        </p:nvSpPr>
        <p:spPr>
          <a:xfrm>
            <a:off x="446314" y="795974"/>
            <a:ext cx="11310712" cy="565150"/>
          </a:xfrm>
          <a:prstGeom prst="rect">
            <a:avLst/>
          </a:prstGeom>
        </p:spPr>
        <p:txBody>
          <a:bodyPr lIns="45720">
            <a:noAutofit/>
          </a:bodyPr>
          <a:lstStyle>
            <a:lvl1pPr marL="0" indent="0">
              <a:buNone/>
              <a:defRPr sz="2400">
                <a:solidFill>
                  <a:srgbClr val="5C5C5C"/>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Subhead style</a:t>
            </a:r>
          </a:p>
        </p:txBody>
      </p:sp>
      <p:sp>
        <p:nvSpPr>
          <p:cNvPr id="7" name="Content Placeholder 2">
            <a:extLst>
              <a:ext uri="{FF2B5EF4-FFF2-40B4-BE49-F238E27FC236}">
                <a16:creationId xmlns:a16="http://schemas.microsoft.com/office/drawing/2014/main" id="{0A18622F-FFFB-4753-BBB2-156957187B43}"/>
              </a:ext>
            </a:extLst>
          </p:cNvPr>
          <p:cNvSpPr>
            <a:spLocks noGrp="1"/>
          </p:cNvSpPr>
          <p:nvPr>
            <p:ph idx="13"/>
          </p:nvPr>
        </p:nvSpPr>
        <p:spPr>
          <a:xfrm>
            <a:off x="446313" y="1591056"/>
            <a:ext cx="5528441" cy="4688363"/>
          </a:xfrm>
          <a:prstGeom prst="rect">
            <a:avLst/>
          </a:prstGeom>
        </p:spPr>
        <p:txBody>
          <a:bodyPr vert="horz" lIns="0" tIns="45720" rIns="91440" bIns="45720" rtlCol="0">
            <a:noAutofit/>
          </a:bodyPr>
          <a:lstStyle>
            <a:lvl1pPr>
              <a:spcBef>
                <a:spcPts val="1000"/>
              </a:spcBef>
              <a:spcAft>
                <a:spcPts val="0"/>
              </a:spcAft>
              <a:defRPr lang="en-US" sz="2000" dirty="0"/>
            </a:lvl1pPr>
            <a:lvl2pPr>
              <a:spcBef>
                <a:spcPts val="500"/>
              </a:spcBef>
              <a:spcAft>
                <a:spcPts val="400"/>
              </a:spcAft>
              <a:defRPr lang="en-US" sz="1600" dirty="0"/>
            </a:lvl2pPr>
            <a:lvl3pPr>
              <a:spcBef>
                <a:spcPts val="500"/>
              </a:spcBef>
              <a:spcAft>
                <a:spcPts val="400"/>
              </a:spcAft>
              <a:defRPr lang="en-US" sz="1200" dirty="0"/>
            </a:lvl3pPr>
            <a:lvl4pPr marL="1652588" indent="-280988">
              <a:buClr>
                <a:schemeClr val="bg2"/>
              </a:buClr>
              <a:buSzPct val="100000"/>
              <a:buFont typeface="Arial" panose="020B0604020202020204" pitchFamily="34" charset="0"/>
              <a:buChar char="•"/>
              <a:defRPr sz="1200">
                <a:solidFill>
                  <a:schemeClr val="tx1"/>
                </a:solidFill>
              </a:defRPr>
            </a:lvl4pPr>
          </a:lstStyle>
          <a:p>
            <a:pPr lvl="0">
              <a:spcAft>
                <a:spcPts val="300"/>
              </a:spcAft>
            </a:pPr>
            <a:r>
              <a:rPr lang="en-US"/>
              <a:t>Click to edit Master text styles</a:t>
            </a:r>
          </a:p>
          <a:p>
            <a:pPr lvl="1">
              <a:spcAft>
                <a:spcPts val="300"/>
              </a:spcAft>
            </a:pPr>
            <a:r>
              <a:rPr lang="en-US"/>
              <a:t>Second level</a:t>
            </a:r>
          </a:p>
          <a:p>
            <a:pPr lvl="2">
              <a:spcAft>
                <a:spcPts val="300"/>
              </a:spcAft>
            </a:pPr>
            <a:r>
              <a:rPr lang="en-US"/>
              <a:t>Third level</a:t>
            </a:r>
          </a:p>
          <a:p>
            <a:pPr lvl="3">
              <a:spcAft>
                <a:spcPts val="300"/>
              </a:spcAft>
            </a:pPr>
            <a:r>
              <a:rPr lang="en-US"/>
              <a:t>Fourth level</a:t>
            </a:r>
          </a:p>
        </p:txBody>
      </p:sp>
    </p:spTree>
    <p:extLst>
      <p:ext uri="{BB962C8B-B14F-4D97-AF65-F5344CB8AC3E}">
        <p14:creationId xmlns:p14="http://schemas.microsoft.com/office/powerpoint/2010/main" val="2154220852"/>
      </p:ext>
    </p:extLst>
  </p:cSld>
  <p:clrMapOvr>
    <a:masterClrMapping/>
  </p:clrMapOvr>
  <p:extLst>
    <p:ext uri="{DCECCB84-F9BA-43D5-87BE-67443E8EF086}">
      <p15:sldGuideLst xmlns:p15="http://schemas.microsoft.com/office/powerpoint/2012/main">
        <p15:guide id="1" orient="horz" pos="4032">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Left Column- Right Graphic-Char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2643118-ABF9-4BD2-9A31-197F242B8F4E}"/>
              </a:ext>
            </a:extLst>
          </p:cNvPr>
          <p:cNvSpPr>
            <a:spLocks noGrp="1"/>
          </p:cNvSpPr>
          <p:nvPr>
            <p:ph type="title"/>
          </p:nvPr>
        </p:nvSpPr>
        <p:spPr>
          <a:xfrm>
            <a:off x="446313" y="365125"/>
            <a:ext cx="11310257" cy="430849"/>
          </a:xfrm>
        </p:spPr>
        <p:txBody>
          <a:bodyPr>
            <a:noAutofit/>
          </a:bodyPr>
          <a:lstStyle>
            <a:lvl1pPr>
              <a:defRPr>
                <a:solidFill>
                  <a:schemeClr val="tx1"/>
                </a:solidFill>
              </a:defRPr>
            </a:lvl1pPr>
          </a:lstStyle>
          <a:p>
            <a:r>
              <a:rPr lang="en-US"/>
              <a:t>Click to edit Master title style</a:t>
            </a:r>
          </a:p>
        </p:txBody>
      </p:sp>
      <p:sp>
        <p:nvSpPr>
          <p:cNvPr id="5" name="Text Placeholder 4">
            <a:extLst>
              <a:ext uri="{FF2B5EF4-FFF2-40B4-BE49-F238E27FC236}">
                <a16:creationId xmlns:a16="http://schemas.microsoft.com/office/drawing/2014/main" id="{E46CA9FA-08E0-5E48-A52C-09623E7AA4CB}"/>
              </a:ext>
            </a:extLst>
          </p:cNvPr>
          <p:cNvSpPr>
            <a:spLocks noGrp="1"/>
          </p:cNvSpPr>
          <p:nvPr>
            <p:ph type="body" sz="quarter" idx="12" hasCustomPrompt="1"/>
          </p:nvPr>
        </p:nvSpPr>
        <p:spPr>
          <a:xfrm>
            <a:off x="446314" y="795974"/>
            <a:ext cx="11310712" cy="565150"/>
          </a:xfrm>
          <a:prstGeom prst="rect">
            <a:avLst/>
          </a:prstGeom>
        </p:spPr>
        <p:txBody>
          <a:bodyPr lIns="45720">
            <a:noAutofit/>
          </a:bodyPr>
          <a:lstStyle>
            <a:lvl1pPr marL="0" indent="0">
              <a:buNone/>
              <a:defRPr sz="2400">
                <a:solidFill>
                  <a:srgbClr val="5C5C5C"/>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Subhead style</a:t>
            </a:r>
          </a:p>
        </p:txBody>
      </p:sp>
      <p:sp>
        <p:nvSpPr>
          <p:cNvPr id="7" name="Content Placeholder 2">
            <a:extLst>
              <a:ext uri="{FF2B5EF4-FFF2-40B4-BE49-F238E27FC236}">
                <a16:creationId xmlns:a16="http://schemas.microsoft.com/office/drawing/2014/main" id="{0A18622F-FFFB-4753-BBB2-156957187B43}"/>
              </a:ext>
            </a:extLst>
          </p:cNvPr>
          <p:cNvSpPr>
            <a:spLocks noGrp="1"/>
          </p:cNvSpPr>
          <p:nvPr>
            <p:ph idx="13"/>
          </p:nvPr>
        </p:nvSpPr>
        <p:spPr>
          <a:xfrm>
            <a:off x="446313" y="1591056"/>
            <a:ext cx="5528441" cy="4688363"/>
          </a:xfrm>
          <a:prstGeom prst="rect">
            <a:avLst/>
          </a:prstGeom>
        </p:spPr>
        <p:txBody>
          <a:bodyPr vert="horz" lIns="0" tIns="45720" rIns="91440" bIns="45720" rtlCol="0">
            <a:noAutofit/>
          </a:bodyPr>
          <a:lstStyle>
            <a:lvl1pPr>
              <a:spcBef>
                <a:spcPts val="1000"/>
              </a:spcBef>
              <a:spcAft>
                <a:spcPts val="0"/>
              </a:spcAft>
              <a:defRPr lang="en-US" sz="2000" dirty="0"/>
            </a:lvl1pPr>
            <a:lvl2pPr>
              <a:spcBef>
                <a:spcPts val="500"/>
              </a:spcBef>
              <a:spcAft>
                <a:spcPts val="400"/>
              </a:spcAft>
              <a:defRPr lang="en-US" sz="1600" dirty="0"/>
            </a:lvl2pPr>
            <a:lvl3pPr>
              <a:spcBef>
                <a:spcPts val="500"/>
              </a:spcBef>
              <a:spcAft>
                <a:spcPts val="400"/>
              </a:spcAft>
              <a:defRPr lang="en-US" sz="1200" dirty="0"/>
            </a:lvl3pPr>
            <a:lvl4pPr marL="1652588" indent="-280988">
              <a:buClr>
                <a:schemeClr val="bg2"/>
              </a:buClr>
              <a:buSzPct val="100000"/>
              <a:buFont typeface="Arial" panose="020B0604020202020204" pitchFamily="34" charset="0"/>
              <a:buChar char="•"/>
              <a:defRPr sz="1200">
                <a:solidFill>
                  <a:schemeClr val="tx1"/>
                </a:solidFill>
              </a:defRPr>
            </a:lvl4pPr>
          </a:lstStyle>
          <a:p>
            <a:pPr lvl="0">
              <a:spcAft>
                <a:spcPts val="300"/>
              </a:spcAft>
            </a:pPr>
            <a:r>
              <a:rPr lang="en-US"/>
              <a:t>Click to edit Master text styles</a:t>
            </a:r>
          </a:p>
          <a:p>
            <a:pPr lvl="1">
              <a:spcAft>
                <a:spcPts val="300"/>
              </a:spcAft>
            </a:pPr>
            <a:r>
              <a:rPr lang="en-US"/>
              <a:t>Second level</a:t>
            </a:r>
          </a:p>
          <a:p>
            <a:pPr lvl="2">
              <a:spcAft>
                <a:spcPts val="300"/>
              </a:spcAft>
            </a:pPr>
            <a:r>
              <a:rPr lang="en-US"/>
              <a:t>Third level</a:t>
            </a:r>
          </a:p>
          <a:p>
            <a:pPr lvl="3">
              <a:spcAft>
                <a:spcPts val="300"/>
              </a:spcAft>
            </a:pPr>
            <a:r>
              <a:rPr lang="en-US"/>
              <a:t>Fourth level</a:t>
            </a:r>
          </a:p>
        </p:txBody>
      </p:sp>
    </p:spTree>
    <p:extLst>
      <p:ext uri="{BB962C8B-B14F-4D97-AF65-F5344CB8AC3E}">
        <p14:creationId xmlns:p14="http://schemas.microsoft.com/office/powerpoint/2010/main" val="199829632"/>
      </p:ext>
    </p:extLst>
  </p:cSld>
  <p:clrMapOvr>
    <a:masterClrMapping/>
  </p:clrMapOvr>
  <p:extLst>
    <p:ext uri="{DCECCB84-F9BA-43D5-87BE-67443E8EF086}">
      <p15:sldGuideLst xmlns:p15="http://schemas.microsoft.com/office/powerpoint/2012/main">
        <p15:guide id="1" orient="horz" pos="4032">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46313" y="365126"/>
            <a:ext cx="11310257" cy="580806"/>
          </a:xfrm>
        </p:spPr>
        <p:txBody>
          <a:bodyPr/>
          <a:lstStyle>
            <a:lvl1pPr>
              <a:defRPr>
                <a:solidFill>
                  <a:srgbClr val="262626"/>
                </a:solidFill>
              </a:defRPr>
            </a:lvl1pPr>
          </a:lstStyle>
          <a:p>
            <a:r>
              <a:rPr lang="en-US"/>
              <a:t>Click to edit Master title style</a:t>
            </a:r>
          </a:p>
        </p:txBody>
      </p:sp>
    </p:spTree>
    <p:extLst>
      <p:ext uri="{BB962C8B-B14F-4D97-AF65-F5344CB8AC3E}">
        <p14:creationId xmlns:p14="http://schemas.microsoft.com/office/powerpoint/2010/main" val="25104945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p:cNvSpPr>
            <a:spLocks noGrp="1"/>
          </p:cNvSpPr>
          <p:nvPr>
            <p:ph type="title"/>
          </p:nvPr>
        </p:nvSpPr>
        <p:spPr>
          <a:xfrm>
            <a:off x="446313" y="365125"/>
            <a:ext cx="11612880" cy="454682"/>
          </a:xfrm>
        </p:spPr>
        <p:txBody>
          <a:bodyPr/>
          <a:lstStyle/>
          <a:p>
            <a:r>
              <a:rPr lang="en-US"/>
              <a:t>Click to edit Master title style</a:t>
            </a:r>
          </a:p>
        </p:txBody>
      </p:sp>
      <p:sp>
        <p:nvSpPr>
          <p:cNvPr id="4" name="Text Placeholder 4">
            <a:extLst>
              <a:ext uri="{FF2B5EF4-FFF2-40B4-BE49-F238E27FC236}">
                <a16:creationId xmlns:a16="http://schemas.microsoft.com/office/drawing/2014/main" id="{4F47D3DE-0C27-4D0B-95F1-32219C097A72}"/>
              </a:ext>
            </a:extLst>
          </p:cNvPr>
          <p:cNvSpPr>
            <a:spLocks noGrp="1"/>
          </p:cNvSpPr>
          <p:nvPr>
            <p:ph type="body" sz="quarter" idx="12" hasCustomPrompt="1"/>
          </p:nvPr>
        </p:nvSpPr>
        <p:spPr>
          <a:xfrm>
            <a:off x="446314" y="795974"/>
            <a:ext cx="11310712" cy="565150"/>
          </a:xfrm>
          <a:prstGeom prst="rect">
            <a:avLst/>
          </a:prstGeom>
        </p:spPr>
        <p:txBody>
          <a:bodyPr lIns="45720">
            <a:noAutofit/>
          </a:bodyPr>
          <a:lstStyle>
            <a:lvl1pPr marL="0" indent="0">
              <a:spcBef>
                <a:spcPts val="0"/>
              </a:spcBef>
              <a:buNone/>
              <a:defRPr sz="2400">
                <a:solidFill>
                  <a:srgbClr val="5C5C5C"/>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Subhead style</a:t>
            </a:r>
          </a:p>
        </p:txBody>
      </p:sp>
    </p:spTree>
    <p:extLst>
      <p:ext uri="{BB962C8B-B14F-4D97-AF65-F5344CB8AC3E}">
        <p14:creationId xmlns:p14="http://schemas.microsoft.com/office/powerpoint/2010/main" val="1774363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075184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3.sv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7" name="Picture 16" descr="A picture containing shape&#10;&#10;Description automatically generated">
            <a:extLst>
              <a:ext uri="{FF2B5EF4-FFF2-40B4-BE49-F238E27FC236}">
                <a16:creationId xmlns:a16="http://schemas.microsoft.com/office/drawing/2014/main" id="{712250CC-5D72-458B-8B32-C9C5EF24038A}"/>
              </a:ext>
            </a:extLst>
          </p:cNvPr>
          <p:cNvPicPr>
            <a:picLocks noChangeAspect="1"/>
          </p:cNvPicPr>
          <p:nvPr userDrawn="1"/>
        </p:nvPicPr>
        <p:blipFill rotWithShape="1">
          <a:blip r:embed="rId19" cstate="print">
            <a:extLst>
              <a:ext uri="{28A0092B-C50C-407E-A947-70E740481C1C}">
                <a14:useLocalDpi xmlns:a14="http://schemas.microsoft.com/office/drawing/2010/main" val="0"/>
              </a:ext>
            </a:extLst>
          </a:blip>
          <a:srcRect l="81412" t="-4167"/>
          <a:stretch/>
        </p:blipFill>
        <p:spPr>
          <a:xfrm>
            <a:off x="10016358" y="0"/>
            <a:ext cx="2175641" cy="6858000"/>
          </a:xfrm>
          <a:prstGeom prst="rect">
            <a:avLst/>
          </a:prstGeom>
        </p:spPr>
      </p:pic>
      <p:sp>
        <p:nvSpPr>
          <p:cNvPr id="2" name="Title Placeholder 1">
            <a:extLst>
              <a:ext uri="{FF2B5EF4-FFF2-40B4-BE49-F238E27FC236}">
                <a16:creationId xmlns:a16="http://schemas.microsoft.com/office/drawing/2014/main" id="{452829E3-42AA-4ECB-90DB-F36F704F4837}"/>
              </a:ext>
            </a:extLst>
          </p:cNvPr>
          <p:cNvSpPr>
            <a:spLocks noGrp="1"/>
          </p:cNvSpPr>
          <p:nvPr>
            <p:ph type="title"/>
          </p:nvPr>
        </p:nvSpPr>
        <p:spPr>
          <a:xfrm>
            <a:off x="446313" y="365125"/>
            <a:ext cx="11310257" cy="666871"/>
          </a:xfrm>
          <a:prstGeom prst="rect">
            <a:avLst/>
          </a:prstGeom>
        </p:spPr>
        <p:txBody>
          <a:bodyPr vert="horz" lIns="45720" tIns="45720" rIns="91440" bIns="45720" rtlCol="0" anchor="t">
            <a:noAutofit/>
          </a:bodyPr>
          <a:lstStyle/>
          <a:p>
            <a:r>
              <a:rPr lang="en-US"/>
              <a:t>Click to edit Master title style</a:t>
            </a:r>
          </a:p>
        </p:txBody>
      </p:sp>
      <p:sp>
        <p:nvSpPr>
          <p:cNvPr id="3" name="Text Placeholder 2">
            <a:extLst>
              <a:ext uri="{FF2B5EF4-FFF2-40B4-BE49-F238E27FC236}">
                <a16:creationId xmlns:a16="http://schemas.microsoft.com/office/drawing/2014/main" id="{2F5B3634-BE53-4DAC-8B5E-4015CDEC9CF1}"/>
              </a:ext>
            </a:extLst>
          </p:cNvPr>
          <p:cNvSpPr>
            <a:spLocks noGrp="1"/>
          </p:cNvSpPr>
          <p:nvPr>
            <p:ph type="body" idx="1"/>
          </p:nvPr>
        </p:nvSpPr>
        <p:spPr>
          <a:xfrm>
            <a:off x="446313" y="1825625"/>
            <a:ext cx="11310257" cy="4351338"/>
          </a:xfrm>
          <a:prstGeom prst="rect">
            <a:avLst/>
          </a:prstGeom>
        </p:spPr>
        <p:txBody>
          <a:bodyPr vert="horz" lIns="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p:txBody>
      </p:sp>
      <p:pic>
        <p:nvPicPr>
          <p:cNvPr id="183" name="Picture 15">
            <a:extLst>
              <a:ext uri="{FF2B5EF4-FFF2-40B4-BE49-F238E27FC236}">
                <a16:creationId xmlns:a16="http://schemas.microsoft.com/office/drawing/2014/main" id="{D6EA127D-FF02-4206-AAB0-6F7BA3DB9F11}"/>
              </a:ext>
            </a:extLst>
          </p:cNvPr>
          <p:cNvPicPr>
            <a:picLocks noChangeAspect="1" noChangeArrowheads="1"/>
          </p:cNvPicPr>
          <p:nvPr userDrawn="1"/>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rcRect/>
          <a:stretch/>
        </p:blipFill>
        <p:spPr bwMode="auto">
          <a:xfrm>
            <a:off x="10950729" y="6507729"/>
            <a:ext cx="967340" cy="1828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Rectangle 9">
            <a:extLst>
              <a:ext uri="{FF2B5EF4-FFF2-40B4-BE49-F238E27FC236}">
                <a16:creationId xmlns:a16="http://schemas.microsoft.com/office/drawing/2014/main" id="{C6238415-51E2-4B57-8686-3A7BE463A002}"/>
              </a:ext>
            </a:extLst>
          </p:cNvPr>
          <p:cNvSpPr/>
          <p:nvPr userDrawn="1"/>
        </p:nvSpPr>
        <p:spPr>
          <a:xfrm>
            <a:off x="757609" y="6517423"/>
            <a:ext cx="6096000" cy="200055"/>
          </a:xfrm>
          <a:prstGeom prst="rect">
            <a:avLst/>
          </a:prstGeom>
        </p:spPr>
        <p:txBody>
          <a:bodyPr>
            <a:spAutoFit/>
          </a:bodyPr>
          <a:lstStyle/>
          <a:p>
            <a:r>
              <a:rPr lang="en-US" sz="700">
                <a:solidFill>
                  <a:srgbClr val="BFBFBF"/>
                </a:solidFill>
                <a:latin typeface="Arial" panose="020B0604020202020204" pitchFamily="34" charset="0"/>
                <a:cs typeface="Arial" panose="020B0604020202020204" pitchFamily="34" charset="0"/>
              </a:rPr>
              <a:t>© 2022 Cadence Design Systems, Inc. Cadence confidential.</a:t>
            </a:r>
          </a:p>
        </p:txBody>
      </p:sp>
      <p:sp>
        <p:nvSpPr>
          <p:cNvPr id="11" name="TextBox 10">
            <a:extLst>
              <a:ext uri="{FF2B5EF4-FFF2-40B4-BE49-F238E27FC236}">
                <a16:creationId xmlns:a16="http://schemas.microsoft.com/office/drawing/2014/main" id="{2C55A0A3-C444-42C3-B99D-6C7C3F66445E}"/>
              </a:ext>
            </a:extLst>
          </p:cNvPr>
          <p:cNvSpPr txBox="1"/>
          <p:nvPr userDrawn="1"/>
        </p:nvSpPr>
        <p:spPr>
          <a:xfrm>
            <a:off x="371583" y="6517423"/>
            <a:ext cx="456364" cy="200055"/>
          </a:xfrm>
          <a:prstGeom prst="rect">
            <a:avLst/>
          </a:prstGeom>
          <a:noFill/>
        </p:spPr>
        <p:txBody>
          <a:bodyPr wrap="square" rtlCol="0">
            <a:spAutoFit/>
          </a:bodyPr>
          <a:lstStyle/>
          <a:p>
            <a:fld id="{E9C6F3DA-F5B5-479A-BC2D-A29C88AE9940}" type="slidenum">
              <a:rPr lang="en-US" sz="700" smtClean="0">
                <a:solidFill>
                  <a:schemeClr val="bg1">
                    <a:lumMod val="75000"/>
                  </a:schemeClr>
                </a:solidFill>
                <a:latin typeface="Arial" panose="020B0604020202020204" pitchFamily="34" charset="0"/>
              </a:rPr>
              <a:pPr/>
              <a:t>‹#›</a:t>
            </a:fld>
            <a:endParaRPr lang="en-US" sz="700">
              <a:solidFill>
                <a:schemeClr val="bg1">
                  <a:lumMod val="75000"/>
                </a:schemeClr>
              </a:solidFill>
              <a:latin typeface="Arial" panose="020B0604020202020204" pitchFamily="34" charset="0"/>
            </a:endParaRPr>
          </a:p>
        </p:txBody>
      </p:sp>
      <p:grpSp>
        <p:nvGrpSpPr>
          <p:cNvPr id="4" name="Group 3">
            <a:extLst>
              <a:ext uri="{FF2B5EF4-FFF2-40B4-BE49-F238E27FC236}">
                <a16:creationId xmlns:a16="http://schemas.microsoft.com/office/drawing/2014/main" id="{97759A8F-77E8-4D40-9CCB-2B62D203A2C0}"/>
              </a:ext>
            </a:extLst>
          </p:cNvPr>
          <p:cNvGrpSpPr/>
          <p:nvPr userDrawn="1"/>
        </p:nvGrpSpPr>
        <p:grpSpPr>
          <a:xfrm>
            <a:off x="0" y="368"/>
            <a:ext cx="12192000" cy="43178"/>
            <a:chOff x="0" y="368"/>
            <a:chExt cx="12192000" cy="43178"/>
          </a:xfrm>
        </p:grpSpPr>
        <p:sp>
          <p:nvSpPr>
            <p:cNvPr id="14" name="Rectangle 13">
              <a:extLst>
                <a:ext uri="{FF2B5EF4-FFF2-40B4-BE49-F238E27FC236}">
                  <a16:creationId xmlns:a16="http://schemas.microsoft.com/office/drawing/2014/main" id="{CAE802DC-8993-41C3-8D5A-890FF5017424}"/>
                </a:ext>
              </a:extLst>
            </p:cNvPr>
            <p:cNvSpPr/>
            <p:nvPr userDrawn="1"/>
          </p:nvSpPr>
          <p:spPr>
            <a:xfrm>
              <a:off x="4064000" y="368"/>
              <a:ext cx="4064000" cy="43178"/>
            </a:xfrm>
            <a:prstGeom prst="rect">
              <a:avLst/>
            </a:prstGeom>
            <a:gradFill>
              <a:gsLst>
                <a:gs pos="100000">
                  <a:srgbClr val="2DCCD3"/>
                </a:gs>
                <a:gs pos="0">
                  <a:srgbClr val="147BD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D4CBE109-0F11-4D87-8D5D-63B1E2F7E26D}"/>
                </a:ext>
              </a:extLst>
            </p:cNvPr>
            <p:cNvSpPr/>
            <p:nvPr userDrawn="1"/>
          </p:nvSpPr>
          <p:spPr>
            <a:xfrm>
              <a:off x="8128000" y="368"/>
              <a:ext cx="4064000" cy="43178"/>
            </a:xfrm>
            <a:prstGeom prst="rect">
              <a:avLst/>
            </a:prstGeom>
            <a:gradFill>
              <a:gsLst>
                <a:gs pos="100000">
                  <a:srgbClr val="FFB81C"/>
                </a:gs>
                <a:gs pos="0">
                  <a:srgbClr val="84DB0F"/>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969C7D2E-BEB6-4F0E-96C2-5A7B3776B7FE}"/>
                </a:ext>
              </a:extLst>
            </p:cNvPr>
            <p:cNvSpPr/>
            <p:nvPr userDrawn="1"/>
          </p:nvSpPr>
          <p:spPr>
            <a:xfrm>
              <a:off x="0" y="368"/>
              <a:ext cx="4064000" cy="43178"/>
            </a:xfrm>
            <a:prstGeom prst="rect">
              <a:avLst/>
            </a:prstGeom>
            <a:gradFill>
              <a:gsLst>
                <a:gs pos="50000">
                  <a:srgbClr val="E4002B"/>
                </a:gs>
                <a:gs pos="100000">
                  <a:srgbClr val="CE0058"/>
                </a:gs>
                <a:gs pos="0">
                  <a:srgbClr val="FF902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230205924"/>
      </p:ext>
    </p:extLst>
  </p:cSld>
  <p:clrMap bg1="lt1" tx1="dk1" bg2="lt2" tx2="dk2" accent1="accent1" accent2="accent2" accent3="accent3" accent4="accent4" accent5="accent5" accent6="accent6" hlink="hlink" folHlink="folHlink"/>
  <p:sldLayoutIdLst>
    <p:sldLayoutId id="2147483663" r:id="rId1"/>
    <p:sldLayoutId id="2147483650" r:id="rId2"/>
    <p:sldLayoutId id="2147483672" r:id="rId3"/>
    <p:sldLayoutId id="2147483670" r:id="rId4"/>
    <p:sldLayoutId id="2147483673" r:id="rId5"/>
    <p:sldLayoutId id="2147483676" r:id="rId6"/>
    <p:sldLayoutId id="2147483654" r:id="rId7"/>
    <p:sldLayoutId id="2147483665" r:id="rId8"/>
    <p:sldLayoutId id="2147483671" r:id="rId9"/>
    <p:sldLayoutId id="2147483661" r:id="rId10"/>
    <p:sldLayoutId id="2147483657" r:id="rId11"/>
    <p:sldLayoutId id="2147483677" r:id="rId12"/>
    <p:sldLayoutId id="2147483678" r:id="rId13"/>
    <p:sldLayoutId id="2147483679" r:id="rId14"/>
    <p:sldLayoutId id="2147483680" r:id="rId15"/>
    <p:sldLayoutId id="2147483681" r:id="rId16"/>
    <p:sldLayoutId id="2147483682" r:id="rId17"/>
  </p:sldLayoutIdLst>
  <p:hf hdr="0" ftr="0" dt="0"/>
  <p:txStyles>
    <p:titleStyle>
      <a:lvl1pPr marL="0" indent="0" algn="l" defTabSz="914400" rtl="0" eaLnBrk="1" latinLnBrk="0" hangingPunct="1">
        <a:lnSpc>
          <a:spcPct val="90000"/>
        </a:lnSpc>
        <a:spcBef>
          <a:spcPct val="0"/>
        </a:spcBef>
        <a:buFont typeface="Arial" panose="020B0604020202020204" pitchFamily="34" charset="0"/>
        <a:buNone/>
        <a:defRPr sz="3000" kern="1200">
          <a:solidFill>
            <a:schemeClr val="tx1"/>
          </a:solidFill>
          <a:latin typeface="Arial" panose="020B0604020202020204" pitchFamily="34" charset="0"/>
          <a:ea typeface="+mj-ea"/>
          <a:cs typeface="+mj-cs"/>
        </a:defRPr>
      </a:lvl1pPr>
    </p:titleStyle>
    <p:bodyStyle>
      <a:lvl1pPr marL="346075" indent="-288925" algn="l" defTabSz="914400" rtl="0" eaLnBrk="1" latinLnBrk="0" hangingPunct="1">
        <a:lnSpc>
          <a:spcPct val="90000"/>
        </a:lnSpc>
        <a:spcBef>
          <a:spcPts val="1000"/>
        </a:spcBef>
        <a:spcAft>
          <a:spcPts val="0"/>
        </a:spcAft>
        <a:buClr>
          <a:schemeClr val="bg2"/>
        </a:buClr>
        <a:buSzPct val="100000"/>
        <a:buFont typeface="Arial" panose="020B0604020202020204" pitchFamily="34" charset="0"/>
        <a:buChar char="•"/>
        <a:tabLst/>
        <a:defRPr sz="2400" kern="1200">
          <a:solidFill>
            <a:schemeClr val="tx1"/>
          </a:solidFill>
          <a:latin typeface="Arial" panose="020B0604020202020204" pitchFamily="34" charset="0"/>
          <a:ea typeface="+mn-ea"/>
          <a:cs typeface="+mn-cs"/>
        </a:defRPr>
      </a:lvl1pPr>
      <a:lvl2pPr marL="738188" indent="-280988" algn="l" defTabSz="914400" rtl="0" eaLnBrk="1" latinLnBrk="0" hangingPunct="1">
        <a:lnSpc>
          <a:spcPct val="90000"/>
        </a:lnSpc>
        <a:spcBef>
          <a:spcPts val="500"/>
        </a:spcBef>
        <a:spcAft>
          <a:spcPts val="300"/>
        </a:spcAft>
        <a:buClr>
          <a:schemeClr val="bg2"/>
        </a:buClr>
        <a:buSzPct val="60000"/>
        <a:buFont typeface="Courier New" panose="02070309020205020404" pitchFamily="49" charset="0"/>
        <a:buChar char="o"/>
        <a:tabLst/>
        <a:defRPr sz="2000" kern="1200">
          <a:solidFill>
            <a:schemeClr val="tx1"/>
          </a:solidFill>
          <a:latin typeface="Arial" panose="020B0604020202020204" pitchFamily="34" charset="0"/>
          <a:ea typeface="+mn-ea"/>
          <a:cs typeface="+mn-cs"/>
        </a:defRPr>
      </a:lvl2pPr>
      <a:lvl3pPr marL="1200150" indent="-285750" algn="l" defTabSz="914400" rtl="0" eaLnBrk="1" latinLnBrk="0" hangingPunct="1">
        <a:lnSpc>
          <a:spcPct val="90000"/>
        </a:lnSpc>
        <a:spcBef>
          <a:spcPts val="500"/>
        </a:spcBef>
        <a:spcAft>
          <a:spcPts val="300"/>
        </a:spcAft>
        <a:buClr>
          <a:schemeClr val="bg2"/>
        </a:buClr>
        <a:buSzPct val="100000"/>
        <a:buFont typeface="Rubik Light" panose="00000400000000000000" pitchFamily="2" charset="-79"/>
        <a:buChar char="–"/>
        <a:tabLst/>
        <a:defRPr sz="1600" kern="1200">
          <a:solidFill>
            <a:schemeClr val="tx1"/>
          </a:solidFill>
          <a:latin typeface="Arial" panose="020B0604020202020204" pitchFamily="34" charset="0"/>
          <a:ea typeface="+mn-ea"/>
          <a:cs typeface="+mn-cs"/>
        </a:defRPr>
      </a:lvl3pPr>
      <a:lvl4pPr marL="1652588" indent="-280988" algn="l" defTabSz="914400" rtl="0" eaLnBrk="1" latinLnBrk="0" hangingPunct="1">
        <a:lnSpc>
          <a:spcPct val="90000"/>
        </a:lnSpc>
        <a:spcBef>
          <a:spcPts val="500"/>
        </a:spcBef>
        <a:spcAft>
          <a:spcPts val="300"/>
        </a:spcAft>
        <a:buClr>
          <a:schemeClr val="bg2"/>
        </a:buClr>
        <a:buSzPct val="100000"/>
        <a:buFont typeface="Arial" panose="020B0604020202020204" pitchFamily="34" charset="0"/>
        <a:buChar char="•"/>
        <a:tabLst/>
        <a:defRPr sz="1200" kern="1200">
          <a:solidFill>
            <a:schemeClr val="tx1"/>
          </a:solidFill>
          <a:latin typeface="+mn-lt"/>
          <a:ea typeface="+mn-ea"/>
          <a:cs typeface="+mn-cs"/>
        </a:defRPr>
      </a:lvl4pPr>
      <a:lvl5pPr marL="2170113" indent="-341313" algn="l" defTabSz="914400" rtl="0" eaLnBrk="1" latinLnBrk="0" hangingPunct="1">
        <a:lnSpc>
          <a:spcPct val="90000"/>
        </a:lnSpc>
        <a:spcBef>
          <a:spcPts val="500"/>
        </a:spcBef>
        <a:spcAft>
          <a:spcPts val="1200"/>
        </a:spcAft>
        <a:buClr>
          <a:schemeClr val="accent2"/>
        </a:buClr>
        <a:buSzPct val="115000"/>
        <a:buFont typeface=".Lucida Grande UI Regular"/>
        <a:buChar char="▹"/>
        <a:tabLst/>
        <a:defRPr sz="15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12.xml"/><Relationship Id="rId5" Type="http://schemas.openxmlformats.org/officeDocument/2006/relationships/image" Target="../media/image19.png"/><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2.xml"/><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png"/><Relationship Id="rId1" Type="http://schemas.openxmlformats.org/officeDocument/2006/relationships/slideLayout" Target="../slideLayouts/slideLayout12.xml"/><Relationship Id="rId4" Type="http://schemas.openxmlformats.org/officeDocument/2006/relationships/image" Target="../media/image29.jpeg"/></Relationships>
</file>

<file path=ppt/slides/_rels/slide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12.xml"/><Relationship Id="rId4" Type="http://schemas.openxmlformats.org/officeDocument/2006/relationships/image" Target="../media/image32.jpe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2.xml"/><Relationship Id="rId5" Type="http://schemas.openxmlformats.org/officeDocument/2006/relationships/image" Target="../media/image39.png"/><Relationship Id="rId4" Type="http://schemas.openxmlformats.org/officeDocument/2006/relationships/image" Target="../media/image3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3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1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3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7.xml"/><Relationship Id="rId1" Type="http://schemas.openxmlformats.org/officeDocument/2006/relationships/slideLayout" Target="../slideLayouts/slideLayout12.xml"/><Relationship Id="rId4" Type="http://schemas.openxmlformats.org/officeDocument/2006/relationships/image" Target="../media/image57.png"/></Relationships>
</file>

<file path=ppt/slides/_rels/slide4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6.xml"/></Relationships>
</file>

<file path=ppt/slides/_rels/slide4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15.xml"/><Relationship Id="rId5" Type="http://schemas.openxmlformats.org/officeDocument/2006/relationships/image" Target="../media/image64.png"/><Relationship Id="rId4" Type="http://schemas.openxmlformats.org/officeDocument/2006/relationships/image" Target="../media/image6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15.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15.xml"/><Relationship Id="rId6" Type="http://schemas.openxmlformats.org/officeDocument/2006/relationships/image" Target="../media/image88.jpeg"/><Relationship Id="rId5" Type="http://schemas.openxmlformats.org/officeDocument/2006/relationships/image" Target="../media/image87.png"/><Relationship Id="rId4" Type="http://schemas.openxmlformats.org/officeDocument/2006/relationships/image" Target="../media/image86.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6.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16.xml"/><Relationship Id="rId4" Type="http://schemas.openxmlformats.org/officeDocument/2006/relationships/image" Target="../media/image91.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jpeg"/><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6.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12.xml"/><Relationship Id="rId4" Type="http://schemas.openxmlformats.org/officeDocument/2006/relationships/image" Target="../media/image99.png"/></Relationships>
</file>

<file path=ppt/slides/_rels/slide78.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12.xml"/><Relationship Id="rId4" Type="http://schemas.openxmlformats.org/officeDocument/2006/relationships/image" Target="../media/image102.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2.xml"/></Relationships>
</file>

<file path=ppt/slides/_rels/slide80.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12.xml"/><Relationship Id="rId4" Type="http://schemas.openxmlformats.org/officeDocument/2006/relationships/image" Target="../media/image105.png"/></Relationships>
</file>

<file path=ppt/slides/_rels/slide81.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12.xml"/></Relationships>
</file>

<file path=ppt/slides/_rels/slide82.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1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7.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F0EF4953-66E6-4427-BE1A-74A417DC81FC}"/>
              </a:ext>
            </a:extLst>
          </p:cNvPr>
          <p:cNvSpPr>
            <a:spLocks noGrp="1"/>
          </p:cNvSpPr>
          <p:nvPr>
            <p:ph type="title"/>
          </p:nvPr>
        </p:nvSpPr>
        <p:spPr/>
        <p:txBody>
          <a:bodyPr/>
          <a:lstStyle/>
          <a:p>
            <a:r>
              <a:rPr lang="en-US" dirty="0"/>
              <a:t>Helium Platform Assembly</a:t>
            </a:r>
          </a:p>
        </p:txBody>
      </p:sp>
      <p:sp>
        <p:nvSpPr>
          <p:cNvPr id="9" name="Text Placeholder 8">
            <a:extLst>
              <a:ext uri="{FF2B5EF4-FFF2-40B4-BE49-F238E27FC236}">
                <a16:creationId xmlns:a16="http://schemas.microsoft.com/office/drawing/2014/main" id="{4ACDBFCD-AF67-435B-9A24-C0AC58E6020D}"/>
              </a:ext>
            </a:extLst>
          </p:cNvPr>
          <p:cNvSpPr>
            <a:spLocks noGrp="1"/>
          </p:cNvSpPr>
          <p:nvPr>
            <p:ph type="body" idx="11"/>
          </p:nvPr>
        </p:nvSpPr>
        <p:spPr/>
        <p:txBody>
          <a:bodyPr/>
          <a:lstStyle/>
          <a:p>
            <a:r>
              <a:rPr lang="en-US" dirty="0"/>
              <a:t>Helium 22.04</a:t>
            </a:r>
          </a:p>
        </p:txBody>
      </p:sp>
      <p:sp>
        <p:nvSpPr>
          <p:cNvPr id="8" name="Subtitle 7">
            <a:extLst>
              <a:ext uri="{FF2B5EF4-FFF2-40B4-BE49-F238E27FC236}">
                <a16:creationId xmlns:a16="http://schemas.microsoft.com/office/drawing/2014/main" id="{5D658FD0-E6EA-468E-B863-62A5A395DF49}"/>
              </a:ext>
            </a:extLst>
          </p:cNvPr>
          <p:cNvSpPr>
            <a:spLocks noGrp="1"/>
          </p:cNvSpPr>
          <p:nvPr>
            <p:ph type="subTitle" idx="1"/>
          </p:nvPr>
        </p:nvSpPr>
        <p:spPr/>
        <p:txBody>
          <a:bodyPr/>
          <a:lstStyle/>
          <a:p>
            <a:r>
              <a:rPr lang="en-US" dirty="0"/>
              <a:t>Helium Training</a:t>
            </a:r>
          </a:p>
        </p:txBody>
      </p:sp>
    </p:spTree>
    <p:extLst>
      <p:ext uri="{BB962C8B-B14F-4D97-AF65-F5344CB8AC3E}">
        <p14:creationId xmlns:p14="http://schemas.microsoft.com/office/powerpoint/2010/main" val="2780962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88CFD99-ECB0-45D3-BD54-0CF4897EC334}"/>
              </a:ext>
            </a:extLst>
          </p:cNvPr>
          <p:cNvSpPr>
            <a:spLocks noGrp="1"/>
          </p:cNvSpPr>
          <p:nvPr>
            <p:ph idx="1"/>
          </p:nvPr>
        </p:nvSpPr>
        <p:spPr>
          <a:xfrm>
            <a:off x="446313" y="1554485"/>
            <a:ext cx="11310257" cy="4840224"/>
          </a:xfrm>
        </p:spPr>
        <p:txBody>
          <a:bodyPr vert="horz" lIns="0" tIns="45720" rIns="91440" bIns="45720" rtlCol="0" anchor="t">
            <a:noAutofit/>
          </a:bodyPr>
          <a:lstStyle/>
          <a:p>
            <a:pPr fontAlgn="base"/>
            <a:r>
              <a:rPr lang="en-US" dirty="0">
                <a:latin typeface="Arial"/>
                <a:cs typeface="Arial"/>
              </a:rPr>
              <a:t>Platforms Assembly makes it easy to browse and inspect the interfaces of models and subsystems from the Helium Model Catalog, ARM Fast Models and other 3</a:t>
            </a:r>
            <a:r>
              <a:rPr lang="en-US" baseline="30000" dirty="0">
                <a:latin typeface="Arial"/>
                <a:cs typeface="Arial"/>
              </a:rPr>
              <a:t>rd</a:t>
            </a:r>
            <a:r>
              <a:rPr lang="en-US" dirty="0">
                <a:latin typeface="Arial"/>
                <a:cs typeface="Arial"/>
              </a:rPr>
              <a:t> Party models, user catalogs of SystemC models, and user-created SystemC-based models </a:t>
            </a:r>
          </a:p>
          <a:p>
            <a:pPr marL="737870" lvl="1" indent="-280670" fontAlgn="base"/>
            <a:r>
              <a:rPr lang="en-US" sz="2400" dirty="0">
                <a:latin typeface="Arial"/>
                <a:cs typeface="Arial"/>
              </a:rPr>
              <a:t>The Helium Platform Assembly Catalog Browser View is the place to gather together and explore models used to build platforms</a:t>
            </a:r>
          </a:p>
          <a:p>
            <a:pPr marL="737870" lvl="1" indent="-280670" fontAlgn="base"/>
            <a:r>
              <a:rPr lang="en-US" sz="2400" dirty="0"/>
              <a:t>Working with ARM Fast Models in Helium</a:t>
            </a:r>
            <a:endParaRPr lang="en-US" sz="2400" dirty="0">
              <a:cs typeface="Arial" panose="020B0604020202020204" pitchFamily="34" charset="0"/>
            </a:endParaRPr>
          </a:p>
          <a:p>
            <a:pPr marL="737870" lvl="1" indent="-280670"/>
            <a:r>
              <a:rPr lang="en-US" sz="2400" dirty="0">
                <a:latin typeface="Arial"/>
                <a:cs typeface="Arial"/>
              </a:rPr>
              <a:t>Preparing your SystemC Models, Legacy Platforms, and Catalog for Helium</a:t>
            </a:r>
          </a:p>
          <a:p>
            <a:pPr marL="737870" lvl="1" indent="-280670"/>
            <a:r>
              <a:rPr lang="en-US" sz="2400" dirty="0">
                <a:latin typeface="Arial"/>
                <a:cs typeface="Arial"/>
              </a:rPr>
              <a:t>Adding SystemC/TLM2 Models created with </a:t>
            </a:r>
            <a:r>
              <a:rPr lang="en-US" sz="2400" dirty="0" err="1">
                <a:latin typeface="Arial"/>
                <a:cs typeface="Arial"/>
              </a:rPr>
              <a:t>tlmgen</a:t>
            </a:r>
            <a:r>
              <a:rPr lang="en-US" sz="2400" dirty="0">
                <a:latin typeface="Arial"/>
                <a:cs typeface="Arial"/>
              </a:rPr>
              <a:t> or created from scratch</a:t>
            </a:r>
          </a:p>
          <a:p>
            <a:pPr marL="737870" lvl="1" indent="-280670" fontAlgn="base"/>
            <a:r>
              <a:rPr lang="en-US" sz="2400" dirty="0"/>
              <a:t>Adding existing catalogs of models </a:t>
            </a:r>
            <a:endParaRPr lang="en-US" sz="2400" dirty="0">
              <a:cs typeface="Arial" panose="020B0604020202020204" pitchFamily="34" charset="0"/>
            </a:endParaRPr>
          </a:p>
          <a:p>
            <a:pPr lvl="2" fontAlgn="base"/>
            <a:endParaRPr lang="en-US" dirty="0"/>
          </a:p>
          <a:p>
            <a:pPr lvl="2" fontAlgn="base"/>
            <a:endParaRPr lang="en-US" dirty="0"/>
          </a:p>
          <a:p>
            <a:pPr marL="737870" lvl="1" indent="-280670" fontAlgn="base"/>
            <a:endParaRPr lang="en-US" dirty="0">
              <a:cs typeface="Arial" panose="020B0604020202020204" pitchFamily="34" charset="0"/>
            </a:endParaRPr>
          </a:p>
          <a:p>
            <a:endParaRPr lang="en-US" dirty="0"/>
          </a:p>
        </p:txBody>
      </p:sp>
      <p:sp>
        <p:nvSpPr>
          <p:cNvPr id="2" name="Title 1">
            <a:extLst>
              <a:ext uri="{FF2B5EF4-FFF2-40B4-BE49-F238E27FC236}">
                <a16:creationId xmlns:a16="http://schemas.microsoft.com/office/drawing/2014/main" id="{0940072D-1A4C-426D-A63D-4F529206B82E}"/>
              </a:ext>
            </a:extLst>
          </p:cNvPr>
          <p:cNvSpPr>
            <a:spLocks noGrp="1"/>
          </p:cNvSpPr>
          <p:nvPr>
            <p:ph type="title"/>
          </p:nvPr>
        </p:nvSpPr>
        <p:spPr>
          <a:xfrm>
            <a:off x="446313" y="822329"/>
            <a:ext cx="11310257" cy="666871"/>
          </a:xfrm>
        </p:spPr>
        <p:txBody>
          <a:bodyPr/>
          <a:lstStyle/>
          <a:p>
            <a:r>
              <a:rPr lang="en-US" dirty="0"/>
              <a:t>Organize and Explore Catalogs of Models and IP</a:t>
            </a:r>
            <a:endParaRPr lang="en-US" dirty="0">
              <a:solidFill>
                <a:srgbClr val="FF0000"/>
              </a:solidFill>
            </a:endParaRPr>
          </a:p>
        </p:txBody>
      </p:sp>
      <p:grpSp>
        <p:nvGrpSpPr>
          <p:cNvPr id="8" name="Group 7">
            <a:extLst>
              <a:ext uri="{FF2B5EF4-FFF2-40B4-BE49-F238E27FC236}">
                <a16:creationId xmlns:a16="http://schemas.microsoft.com/office/drawing/2014/main" id="{64664D68-BC23-42E5-BCAE-F7BE11141F34}"/>
              </a:ext>
            </a:extLst>
          </p:cNvPr>
          <p:cNvGrpSpPr/>
          <p:nvPr/>
        </p:nvGrpSpPr>
        <p:grpSpPr>
          <a:xfrm>
            <a:off x="1184564" y="276976"/>
            <a:ext cx="10879282" cy="380512"/>
            <a:chOff x="1184564" y="276976"/>
            <a:chExt cx="10879282" cy="380512"/>
          </a:xfrm>
        </p:grpSpPr>
        <p:sp>
          <p:nvSpPr>
            <p:cNvPr id="4" name="Rectangle: Top Corners One Rounded and One Snipped 3">
              <a:extLst>
                <a:ext uri="{FF2B5EF4-FFF2-40B4-BE49-F238E27FC236}">
                  <a16:creationId xmlns:a16="http://schemas.microsoft.com/office/drawing/2014/main" id="{8B346AEC-9D29-4F8B-896E-40089202D373}"/>
                </a:ext>
              </a:extLst>
            </p:cNvPr>
            <p:cNvSpPr/>
            <p:nvPr/>
          </p:nvSpPr>
          <p:spPr>
            <a:xfrm>
              <a:off x="1184564" y="276976"/>
              <a:ext cx="3584864" cy="372630"/>
            </a:xfrm>
            <a:prstGeom prst="snip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Model &amp; Platform Management</a:t>
              </a:r>
            </a:p>
          </p:txBody>
        </p:sp>
        <p:sp>
          <p:nvSpPr>
            <p:cNvPr id="5" name="Rectangle: Top Corners One Rounded and One Snipped 4">
              <a:extLst>
                <a:ext uri="{FF2B5EF4-FFF2-40B4-BE49-F238E27FC236}">
                  <a16:creationId xmlns:a16="http://schemas.microsoft.com/office/drawing/2014/main" id="{1D016B6B-31A3-47B3-82F0-857422D798F7}"/>
                </a:ext>
              </a:extLst>
            </p:cNvPr>
            <p:cNvSpPr/>
            <p:nvPr/>
          </p:nvSpPr>
          <p:spPr>
            <a:xfrm>
              <a:off x="4769425" y="284858"/>
              <a:ext cx="2722419" cy="372630"/>
            </a:xfrm>
            <a:prstGeom prst="snipRoundRect">
              <a:avLst/>
            </a:prstGeom>
            <a:solidFill>
              <a:schemeClr val="tx1">
                <a:lumMod val="25000"/>
                <a:lumOff val="7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bg1">
                      <a:lumMod val="65000"/>
                    </a:schemeClr>
                  </a:solidFill>
                </a:rPr>
                <a:t>Platform Editor</a:t>
              </a:r>
            </a:p>
          </p:txBody>
        </p:sp>
        <p:sp>
          <p:nvSpPr>
            <p:cNvPr id="6" name="Rectangle: Top Corners One Rounded and One Snipped 5">
              <a:extLst>
                <a:ext uri="{FF2B5EF4-FFF2-40B4-BE49-F238E27FC236}">
                  <a16:creationId xmlns:a16="http://schemas.microsoft.com/office/drawing/2014/main" id="{28BE9F08-78CF-475C-A352-4D05D1B5D65B}"/>
                </a:ext>
              </a:extLst>
            </p:cNvPr>
            <p:cNvSpPr/>
            <p:nvPr/>
          </p:nvSpPr>
          <p:spPr>
            <a:xfrm>
              <a:off x="10183089" y="284858"/>
              <a:ext cx="1880757" cy="372630"/>
            </a:xfrm>
            <a:prstGeom prst="snipRoundRect">
              <a:avLst/>
            </a:prstGeom>
            <a:solidFill>
              <a:schemeClr val="tx1">
                <a:lumMod val="25000"/>
                <a:lumOff val="7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bg1">
                      <a:lumMod val="65000"/>
                    </a:schemeClr>
                  </a:solidFill>
                </a:rPr>
                <a:t>Run &amp; Debug</a:t>
              </a:r>
            </a:p>
          </p:txBody>
        </p:sp>
        <p:sp>
          <p:nvSpPr>
            <p:cNvPr id="7" name="Rectangle: Top Corners One Rounded and One Snipped 6">
              <a:extLst>
                <a:ext uri="{FF2B5EF4-FFF2-40B4-BE49-F238E27FC236}">
                  <a16:creationId xmlns:a16="http://schemas.microsoft.com/office/drawing/2014/main" id="{3EB4B323-3532-495A-B468-257472C9B528}"/>
                </a:ext>
              </a:extLst>
            </p:cNvPr>
            <p:cNvSpPr/>
            <p:nvPr/>
          </p:nvSpPr>
          <p:spPr>
            <a:xfrm>
              <a:off x="7488381" y="281394"/>
              <a:ext cx="2722419" cy="372630"/>
            </a:xfrm>
            <a:prstGeom prst="snipRoundRect">
              <a:avLst/>
            </a:prstGeom>
            <a:solidFill>
              <a:schemeClr val="tx1">
                <a:lumMod val="25000"/>
                <a:lumOff val="7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bg1">
                      <a:lumMod val="65000"/>
                    </a:schemeClr>
                  </a:solidFill>
                </a:rPr>
                <a:t>Memory Map Editor</a:t>
              </a:r>
            </a:p>
          </p:txBody>
        </p:sp>
      </p:grpSp>
    </p:spTree>
    <p:extLst>
      <p:ext uri="{BB962C8B-B14F-4D97-AF65-F5344CB8AC3E}">
        <p14:creationId xmlns:p14="http://schemas.microsoft.com/office/powerpoint/2010/main" val="5594235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C1FBA56-C3FA-4FDB-B6AB-626071E2DAE8}"/>
              </a:ext>
            </a:extLst>
          </p:cNvPr>
          <p:cNvPicPr>
            <a:picLocks noChangeAspect="1"/>
          </p:cNvPicPr>
          <p:nvPr/>
        </p:nvPicPr>
        <p:blipFill>
          <a:blip r:embed="rId2"/>
          <a:stretch>
            <a:fillRect/>
          </a:stretch>
        </p:blipFill>
        <p:spPr>
          <a:xfrm>
            <a:off x="6096000" y="838203"/>
            <a:ext cx="3810000" cy="5867400"/>
          </a:xfrm>
          <a:prstGeom prst="rect">
            <a:avLst/>
          </a:prstGeom>
        </p:spPr>
      </p:pic>
      <p:sp>
        <p:nvSpPr>
          <p:cNvPr id="2" name="Content Placeholder 1">
            <a:extLst>
              <a:ext uri="{FF2B5EF4-FFF2-40B4-BE49-F238E27FC236}">
                <a16:creationId xmlns:a16="http://schemas.microsoft.com/office/drawing/2014/main" id="{A5EE5860-6A6D-4993-866C-4C77520D29DD}"/>
              </a:ext>
            </a:extLst>
          </p:cNvPr>
          <p:cNvSpPr>
            <a:spLocks noGrp="1"/>
          </p:cNvSpPr>
          <p:nvPr>
            <p:ph idx="1"/>
          </p:nvPr>
        </p:nvSpPr>
        <p:spPr>
          <a:xfrm>
            <a:off x="435430" y="1478249"/>
            <a:ext cx="5581738" cy="4840224"/>
          </a:xfrm>
        </p:spPr>
        <p:txBody>
          <a:bodyPr/>
          <a:lstStyle/>
          <a:p>
            <a:r>
              <a:rPr lang="en-US" dirty="0"/>
              <a:t>Helium makes it easy to gather all of your models into one convenient place for assembling platforms</a:t>
            </a:r>
          </a:p>
          <a:p>
            <a:r>
              <a:rPr lang="en-US" dirty="0"/>
              <a:t>Work with models provided by Cadence, your own </a:t>
            </a:r>
            <a:r>
              <a:rPr lang="en-US" dirty="0" err="1"/>
              <a:t>SystemC</a:t>
            </a:r>
            <a:r>
              <a:rPr lang="en-US" dirty="0"/>
              <a:t> models of IPs, and 3</a:t>
            </a:r>
            <a:r>
              <a:rPr lang="en-US" baseline="30000" dirty="0"/>
              <a:t>rd</a:t>
            </a:r>
            <a:r>
              <a:rPr lang="en-US" dirty="0"/>
              <a:t> Party models such as Arm Fast Models in a single environment </a:t>
            </a:r>
          </a:p>
          <a:p>
            <a:r>
              <a:rPr lang="en-US" dirty="0"/>
              <a:t>Browse model interfaces and view documentation</a:t>
            </a:r>
          </a:p>
          <a:p>
            <a:pPr lvl="1"/>
            <a:endParaRPr lang="en-US" dirty="0"/>
          </a:p>
          <a:p>
            <a:pPr lvl="1"/>
            <a:endParaRPr lang="en-US" dirty="0"/>
          </a:p>
          <a:p>
            <a:endParaRPr lang="en-US" dirty="0"/>
          </a:p>
        </p:txBody>
      </p:sp>
      <p:sp>
        <p:nvSpPr>
          <p:cNvPr id="3" name="Title 2">
            <a:extLst>
              <a:ext uri="{FF2B5EF4-FFF2-40B4-BE49-F238E27FC236}">
                <a16:creationId xmlns:a16="http://schemas.microsoft.com/office/drawing/2014/main" id="{CFE9B415-2DA7-4E43-8B68-116287CD8932}"/>
              </a:ext>
            </a:extLst>
          </p:cNvPr>
          <p:cNvSpPr>
            <a:spLocks noGrp="1"/>
          </p:cNvSpPr>
          <p:nvPr>
            <p:ph type="title"/>
          </p:nvPr>
        </p:nvSpPr>
        <p:spPr>
          <a:xfrm>
            <a:off x="446313" y="926239"/>
            <a:ext cx="11310257" cy="666871"/>
          </a:xfrm>
        </p:spPr>
        <p:txBody>
          <a:bodyPr/>
          <a:lstStyle/>
          <a:p>
            <a:r>
              <a:rPr lang="en-US" dirty="0"/>
              <a:t>Using the Catalog Browser</a:t>
            </a:r>
          </a:p>
        </p:txBody>
      </p:sp>
      <p:sp>
        <p:nvSpPr>
          <p:cNvPr id="5" name="Callout: Line 4">
            <a:extLst>
              <a:ext uri="{FF2B5EF4-FFF2-40B4-BE49-F238E27FC236}">
                <a16:creationId xmlns:a16="http://schemas.microsoft.com/office/drawing/2014/main" id="{72762B47-913D-46F3-B802-B5E43B7DF045}"/>
              </a:ext>
            </a:extLst>
          </p:cNvPr>
          <p:cNvSpPr/>
          <p:nvPr/>
        </p:nvSpPr>
        <p:spPr>
          <a:xfrm>
            <a:off x="10032055" y="931202"/>
            <a:ext cx="1996660" cy="273472"/>
          </a:xfrm>
          <a:prstGeom prst="borderCallout1">
            <a:avLst>
              <a:gd name="adj1" fmla="val 49264"/>
              <a:gd name="adj2" fmla="val 74"/>
              <a:gd name="adj3" fmla="val 69866"/>
              <a:gd name="adj4" fmla="val -67601"/>
            </a:avLst>
          </a:prstGeom>
          <a:solidFill>
            <a:schemeClr val="tx2">
              <a:lumMod val="20000"/>
              <a:lumOff val="80000"/>
            </a:schemeClr>
          </a:solidFill>
          <a:ln>
            <a:tailEnd type="ova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chemeClr val="tx1"/>
                </a:solidFill>
              </a:rPr>
              <a:t>Quickly Filter for Specific Model</a:t>
            </a:r>
          </a:p>
        </p:txBody>
      </p:sp>
      <p:sp>
        <p:nvSpPr>
          <p:cNvPr id="6" name="Callout: Line 5">
            <a:extLst>
              <a:ext uri="{FF2B5EF4-FFF2-40B4-BE49-F238E27FC236}">
                <a16:creationId xmlns:a16="http://schemas.microsoft.com/office/drawing/2014/main" id="{8EA36395-0B7D-424D-AA5C-75E9282895C6}"/>
              </a:ext>
            </a:extLst>
          </p:cNvPr>
          <p:cNvSpPr/>
          <p:nvPr/>
        </p:nvSpPr>
        <p:spPr>
          <a:xfrm>
            <a:off x="10032055" y="1320353"/>
            <a:ext cx="1996660" cy="370049"/>
          </a:xfrm>
          <a:prstGeom prst="borderCallout1">
            <a:avLst>
              <a:gd name="adj1" fmla="val 49264"/>
              <a:gd name="adj2" fmla="val 74"/>
              <a:gd name="adj3" fmla="val -508"/>
              <a:gd name="adj4" fmla="val -156568"/>
            </a:avLst>
          </a:prstGeom>
          <a:solidFill>
            <a:schemeClr val="tx2">
              <a:lumMod val="20000"/>
              <a:lumOff val="80000"/>
            </a:schemeClr>
          </a:solidFill>
          <a:ln>
            <a:tailEnd type="ova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chemeClr val="tx1"/>
                </a:solidFill>
              </a:rPr>
              <a:t>User Catalog of ARM Fast Models</a:t>
            </a:r>
          </a:p>
        </p:txBody>
      </p:sp>
      <p:sp>
        <p:nvSpPr>
          <p:cNvPr id="7" name="Callout: Line 6">
            <a:extLst>
              <a:ext uri="{FF2B5EF4-FFF2-40B4-BE49-F238E27FC236}">
                <a16:creationId xmlns:a16="http://schemas.microsoft.com/office/drawing/2014/main" id="{03AE0EEF-51F7-40D3-9F3E-7949C18A3504}"/>
              </a:ext>
            </a:extLst>
          </p:cNvPr>
          <p:cNvSpPr/>
          <p:nvPr/>
        </p:nvSpPr>
        <p:spPr>
          <a:xfrm>
            <a:off x="10032055" y="1800094"/>
            <a:ext cx="1996660" cy="572519"/>
          </a:xfrm>
          <a:prstGeom prst="borderCallout1">
            <a:avLst>
              <a:gd name="adj1" fmla="val 3486"/>
              <a:gd name="adj2" fmla="val -2260"/>
              <a:gd name="adj3" fmla="val 1715"/>
              <a:gd name="adj4" fmla="val -139650"/>
            </a:avLst>
          </a:prstGeom>
          <a:solidFill>
            <a:schemeClr val="tx2">
              <a:lumMod val="20000"/>
              <a:lumOff val="80000"/>
            </a:schemeClr>
          </a:solidFill>
          <a:ln>
            <a:tailEnd type="ova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chemeClr val="tx1"/>
                </a:solidFill>
              </a:rPr>
              <a:t>Models organized into Vendor/Library/Name/Version Hierarchy (VLNV)</a:t>
            </a:r>
          </a:p>
        </p:txBody>
      </p:sp>
      <p:sp>
        <p:nvSpPr>
          <p:cNvPr id="8" name="Callout: Line 7">
            <a:extLst>
              <a:ext uri="{FF2B5EF4-FFF2-40B4-BE49-F238E27FC236}">
                <a16:creationId xmlns:a16="http://schemas.microsoft.com/office/drawing/2014/main" id="{96123638-60EA-4EBF-99E4-E9221BEA942C}"/>
              </a:ext>
            </a:extLst>
          </p:cNvPr>
          <p:cNvSpPr/>
          <p:nvPr/>
        </p:nvSpPr>
        <p:spPr>
          <a:xfrm>
            <a:off x="10032055" y="3018488"/>
            <a:ext cx="1996660" cy="370049"/>
          </a:xfrm>
          <a:prstGeom prst="borderCallout1">
            <a:avLst>
              <a:gd name="adj1" fmla="val 49264"/>
              <a:gd name="adj2" fmla="val 74"/>
              <a:gd name="adj3" fmla="val -80777"/>
              <a:gd name="adj4" fmla="val -16845"/>
            </a:avLst>
          </a:prstGeom>
          <a:solidFill>
            <a:schemeClr val="tx2">
              <a:lumMod val="20000"/>
              <a:lumOff val="80000"/>
            </a:schemeClr>
          </a:solidFill>
          <a:ln>
            <a:tailEnd type="ova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chemeClr val="tx1"/>
                </a:solidFill>
              </a:rPr>
              <a:t>Check to browse SystemC types such as signals</a:t>
            </a:r>
          </a:p>
        </p:txBody>
      </p:sp>
      <p:sp>
        <p:nvSpPr>
          <p:cNvPr id="9" name="Callout: Line 8">
            <a:extLst>
              <a:ext uri="{FF2B5EF4-FFF2-40B4-BE49-F238E27FC236}">
                <a16:creationId xmlns:a16="http://schemas.microsoft.com/office/drawing/2014/main" id="{D735704C-BE20-4D58-A224-8B3FBCA538FC}"/>
              </a:ext>
            </a:extLst>
          </p:cNvPr>
          <p:cNvSpPr/>
          <p:nvPr/>
        </p:nvSpPr>
        <p:spPr>
          <a:xfrm>
            <a:off x="10032055" y="3583502"/>
            <a:ext cx="1996660" cy="370049"/>
          </a:xfrm>
          <a:prstGeom prst="borderCallout1">
            <a:avLst>
              <a:gd name="adj1" fmla="val 49264"/>
              <a:gd name="adj2" fmla="val 74"/>
              <a:gd name="adj3" fmla="val 125404"/>
              <a:gd name="adj4" fmla="val -11303"/>
            </a:avLst>
          </a:prstGeom>
          <a:solidFill>
            <a:schemeClr val="tx2">
              <a:lumMod val="20000"/>
              <a:lumOff val="80000"/>
            </a:schemeClr>
          </a:solidFill>
          <a:ln>
            <a:tailEnd type="ova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chemeClr val="tx1"/>
                </a:solidFill>
              </a:rPr>
              <a:t>Open window that shows model documentation (html, pdf, </a:t>
            </a:r>
            <a:r>
              <a:rPr lang="en-US" sz="1000" err="1">
                <a:solidFill>
                  <a:schemeClr val="tx1"/>
                </a:solidFill>
              </a:rPr>
              <a:t>etc</a:t>
            </a:r>
            <a:r>
              <a:rPr lang="en-US" sz="1000">
                <a:solidFill>
                  <a:schemeClr val="tx1"/>
                </a:solidFill>
              </a:rPr>
              <a:t>)</a:t>
            </a:r>
          </a:p>
        </p:txBody>
      </p:sp>
      <p:sp>
        <p:nvSpPr>
          <p:cNvPr id="10" name="Callout: Line 9">
            <a:extLst>
              <a:ext uri="{FF2B5EF4-FFF2-40B4-BE49-F238E27FC236}">
                <a16:creationId xmlns:a16="http://schemas.microsoft.com/office/drawing/2014/main" id="{C2107511-0E99-4D33-BBC3-3A9897176B9B}"/>
              </a:ext>
            </a:extLst>
          </p:cNvPr>
          <p:cNvSpPr/>
          <p:nvPr/>
        </p:nvSpPr>
        <p:spPr>
          <a:xfrm>
            <a:off x="10032055" y="5985401"/>
            <a:ext cx="1996660" cy="370049"/>
          </a:xfrm>
          <a:prstGeom prst="borderCallout1">
            <a:avLst>
              <a:gd name="adj1" fmla="val 49264"/>
              <a:gd name="adj2" fmla="val 74"/>
              <a:gd name="adj3" fmla="val 60874"/>
              <a:gd name="adj4" fmla="val -97937"/>
            </a:avLst>
          </a:prstGeom>
          <a:solidFill>
            <a:schemeClr val="tx2">
              <a:lumMod val="20000"/>
              <a:lumOff val="80000"/>
            </a:schemeClr>
          </a:solidFill>
          <a:ln>
            <a:tailEnd type="ova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chemeClr val="tx1"/>
                </a:solidFill>
              </a:rPr>
              <a:t>Model Interface Information such as Ports and Parameters</a:t>
            </a:r>
          </a:p>
        </p:txBody>
      </p:sp>
      <p:sp>
        <p:nvSpPr>
          <p:cNvPr id="11" name="Callout: Line 10">
            <a:extLst>
              <a:ext uri="{FF2B5EF4-FFF2-40B4-BE49-F238E27FC236}">
                <a16:creationId xmlns:a16="http://schemas.microsoft.com/office/drawing/2014/main" id="{75F41866-EDBF-427A-BB23-0E5928710B6A}"/>
              </a:ext>
            </a:extLst>
          </p:cNvPr>
          <p:cNvSpPr/>
          <p:nvPr/>
        </p:nvSpPr>
        <p:spPr>
          <a:xfrm>
            <a:off x="10032055" y="2513494"/>
            <a:ext cx="1996660" cy="370049"/>
          </a:xfrm>
          <a:prstGeom prst="borderCallout1">
            <a:avLst>
              <a:gd name="adj1" fmla="val 49264"/>
              <a:gd name="adj2" fmla="val 74"/>
              <a:gd name="adj3" fmla="val -69760"/>
              <a:gd name="adj4" fmla="val -33472"/>
            </a:avLst>
          </a:prstGeom>
          <a:solidFill>
            <a:schemeClr val="tx2">
              <a:lumMod val="20000"/>
              <a:lumOff val="80000"/>
            </a:schemeClr>
          </a:solidFill>
          <a:ln>
            <a:tailEnd type="ova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chemeClr val="tx1"/>
                </a:solidFill>
              </a:rPr>
              <a:t>Create new empty catalog for adding models</a:t>
            </a:r>
          </a:p>
        </p:txBody>
      </p:sp>
      <p:grpSp>
        <p:nvGrpSpPr>
          <p:cNvPr id="13" name="Group 12">
            <a:extLst>
              <a:ext uri="{FF2B5EF4-FFF2-40B4-BE49-F238E27FC236}">
                <a16:creationId xmlns:a16="http://schemas.microsoft.com/office/drawing/2014/main" id="{127F9AFB-A162-4770-A129-C82D8A425153}"/>
              </a:ext>
            </a:extLst>
          </p:cNvPr>
          <p:cNvGrpSpPr/>
          <p:nvPr/>
        </p:nvGrpSpPr>
        <p:grpSpPr>
          <a:xfrm>
            <a:off x="1184564" y="276976"/>
            <a:ext cx="10879282" cy="380512"/>
            <a:chOff x="1184564" y="276976"/>
            <a:chExt cx="10879282" cy="380512"/>
          </a:xfrm>
        </p:grpSpPr>
        <p:sp>
          <p:nvSpPr>
            <p:cNvPr id="14" name="Rectangle: Top Corners One Rounded and One Snipped 13">
              <a:extLst>
                <a:ext uri="{FF2B5EF4-FFF2-40B4-BE49-F238E27FC236}">
                  <a16:creationId xmlns:a16="http://schemas.microsoft.com/office/drawing/2014/main" id="{47040A10-931F-40AD-A3E0-B090BC8638CA}"/>
                </a:ext>
              </a:extLst>
            </p:cNvPr>
            <p:cNvSpPr/>
            <p:nvPr/>
          </p:nvSpPr>
          <p:spPr>
            <a:xfrm>
              <a:off x="1184564" y="276976"/>
              <a:ext cx="3584864" cy="372630"/>
            </a:xfrm>
            <a:prstGeom prst="snip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Model &amp; Platform Management</a:t>
              </a:r>
            </a:p>
          </p:txBody>
        </p:sp>
        <p:sp>
          <p:nvSpPr>
            <p:cNvPr id="15" name="Rectangle: Top Corners One Rounded and One Snipped 14">
              <a:extLst>
                <a:ext uri="{FF2B5EF4-FFF2-40B4-BE49-F238E27FC236}">
                  <a16:creationId xmlns:a16="http://schemas.microsoft.com/office/drawing/2014/main" id="{BFEC1A73-9A2B-4809-8FD5-6D2C270D4558}"/>
                </a:ext>
              </a:extLst>
            </p:cNvPr>
            <p:cNvSpPr/>
            <p:nvPr/>
          </p:nvSpPr>
          <p:spPr>
            <a:xfrm>
              <a:off x="4769425" y="284858"/>
              <a:ext cx="2722419" cy="372630"/>
            </a:xfrm>
            <a:prstGeom prst="snipRoundRect">
              <a:avLst/>
            </a:prstGeom>
            <a:solidFill>
              <a:schemeClr val="tx1">
                <a:lumMod val="25000"/>
                <a:lumOff val="7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bg1">
                      <a:lumMod val="65000"/>
                    </a:schemeClr>
                  </a:solidFill>
                </a:rPr>
                <a:t>Platform Editor</a:t>
              </a:r>
            </a:p>
          </p:txBody>
        </p:sp>
        <p:sp>
          <p:nvSpPr>
            <p:cNvPr id="16" name="Rectangle: Top Corners One Rounded and One Snipped 15">
              <a:extLst>
                <a:ext uri="{FF2B5EF4-FFF2-40B4-BE49-F238E27FC236}">
                  <a16:creationId xmlns:a16="http://schemas.microsoft.com/office/drawing/2014/main" id="{EB4A6B6C-419C-4EA5-9092-FC2A5C0AE2A8}"/>
                </a:ext>
              </a:extLst>
            </p:cNvPr>
            <p:cNvSpPr/>
            <p:nvPr/>
          </p:nvSpPr>
          <p:spPr>
            <a:xfrm>
              <a:off x="10183089" y="284858"/>
              <a:ext cx="1880757" cy="372630"/>
            </a:xfrm>
            <a:prstGeom prst="snipRoundRect">
              <a:avLst/>
            </a:prstGeom>
            <a:solidFill>
              <a:schemeClr val="tx1">
                <a:lumMod val="25000"/>
                <a:lumOff val="7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bg1">
                      <a:lumMod val="65000"/>
                    </a:schemeClr>
                  </a:solidFill>
                </a:rPr>
                <a:t>Run &amp; Debug</a:t>
              </a:r>
            </a:p>
          </p:txBody>
        </p:sp>
        <p:sp>
          <p:nvSpPr>
            <p:cNvPr id="17" name="Rectangle: Top Corners One Rounded and One Snipped 16">
              <a:extLst>
                <a:ext uri="{FF2B5EF4-FFF2-40B4-BE49-F238E27FC236}">
                  <a16:creationId xmlns:a16="http://schemas.microsoft.com/office/drawing/2014/main" id="{87DC509D-D082-4A50-8007-21A7F33E5C2D}"/>
                </a:ext>
              </a:extLst>
            </p:cNvPr>
            <p:cNvSpPr/>
            <p:nvPr/>
          </p:nvSpPr>
          <p:spPr>
            <a:xfrm>
              <a:off x="7488381" y="281394"/>
              <a:ext cx="2722419" cy="372630"/>
            </a:xfrm>
            <a:prstGeom prst="snipRoundRect">
              <a:avLst/>
            </a:prstGeom>
            <a:solidFill>
              <a:schemeClr val="tx1">
                <a:lumMod val="25000"/>
                <a:lumOff val="7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bg1">
                      <a:lumMod val="65000"/>
                    </a:schemeClr>
                  </a:solidFill>
                </a:rPr>
                <a:t>Memory Map Editor</a:t>
              </a:r>
            </a:p>
          </p:txBody>
        </p:sp>
      </p:grpSp>
    </p:spTree>
    <p:extLst>
      <p:ext uri="{BB962C8B-B14F-4D97-AF65-F5344CB8AC3E}">
        <p14:creationId xmlns:p14="http://schemas.microsoft.com/office/powerpoint/2010/main" val="4122327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351D1DF-FAC8-48F6-A4FE-D4FB378F19C1}"/>
              </a:ext>
            </a:extLst>
          </p:cNvPr>
          <p:cNvSpPr>
            <a:spLocks noGrp="1"/>
          </p:cNvSpPr>
          <p:nvPr>
            <p:ph idx="1"/>
          </p:nvPr>
        </p:nvSpPr>
        <p:spPr>
          <a:xfrm>
            <a:off x="446313" y="1585656"/>
            <a:ext cx="11310257" cy="4840224"/>
          </a:xfrm>
        </p:spPr>
        <p:txBody>
          <a:bodyPr vert="horz" lIns="0" tIns="45720" rIns="91440" bIns="45720" rtlCol="0" anchor="t">
            <a:noAutofit/>
          </a:bodyPr>
          <a:lstStyle/>
          <a:p>
            <a:r>
              <a:rPr lang="en-US" sz="1800" dirty="0" err="1">
                <a:latin typeface="Arial"/>
                <a:cs typeface="Arial"/>
              </a:rPr>
              <a:t>SystemC</a:t>
            </a:r>
            <a:r>
              <a:rPr lang="en-US" sz="1800" dirty="0">
                <a:latin typeface="Arial"/>
                <a:cs typeface="Arial"/>
              </a:rPr>
              <a:t> Virtual Models</a:t>
            </a:r>
          </a:p>
          <a:p>
            <a:pPr marL="737870" lvl="1" indent="-280670"/>
            <a:r>
              <a:rPr lang="en-US" sz="1600" dirty="0">
                <a:latin typeface="Arial"/>
                <a:cs typeface="Arial"/>
              </a:rPr>
              <a:t>Key virtual models </a:t>
            </a:r>
            <a:endParaRPr lang="en-US" sz="1600" dirty="0">
              <a:cs typeface="Arial"/>
            </a:endParaRPr>
          </a:p>
          <a:p>
            <a:pPr marL="737870" lvl="1" indent="-280670"/>
            <a:r>
              <a:rPr lang="en-US" sz="1600" dirty="0">
                <a:latin typeface="Arial"/>
                <a:cs typeface="Arial"/>
              </a:rPr>
              <a:t>New Models e.g. PCIe, USB, UFS 3.0 coming soon</a:t>
            </a:r>
          </a:p>
          <a:p>
            <a:r>
              <a:rPr lang="en-US" sz="1800" dirty="0">
                <a:latin typeface="Arial"/>
                <a:cs typeface="Arial"/>
              </a:rPr>
              <a:t>Natively Integrated ARM Fast Model Portfolio</a:t>
            </a:r>
          </a:p>
          <a:p>
            <a:r>
              <a:rPr lang="en-US" sz="1800" dirty="0">
                <a:latin typeface="Arial"/>
                <a:cs typeface="Arial"/>
              </a:rPr>
              <a:t>Reference and Starter Base Platforms (Virtual and Hybrid)</a:t>
            </a:r>
          </a:p>
          <a:p>
            <a:pPr marL="737870" lvl="1" indent="-280670"/>
            <a:r>
              <a:rPr lang="en-US" sz="1600" dirty="0">
                <a:latin typeface="Arial"/>
                <a:cs typeface="Arial"/>
              </a:rPr>
              <a:t>Booting Linux and Android</a:t>
            </a:r>
          </a:p>
          <a:p>
            <a:pPr marL="737870" lvl="1" indent="-280670"/>
            <a:r>
              <a:rPr lang="en-US" sz="1600" dirty="0">
                <a:latin typeface="Arial"/>
                <a:cs typeface="Arial"/>
              </a:rPr>
              <a:t>ARM V8 and V9 cores based Reference Platforms</a:t>
            </a:r>
          </a:p>
          <a:p>
            <a:pPr marL="737870" lvl="1" indent="-280670"/>
            <a:r>
              <a:rPr lang="en-US" sz="1600" dirty="0">
                <a:latin typeface="Arial"/>
                <a:cs typeface="Arial"/>
              </a:rPr>
              <a:t>Latest Linux and Android versions</a:t>
            </a:r>
          </a:p>
          <a:p>
            <a:r>
              <a:rPr lang="en-US" sz="1800" dirty="0">
                <a:latin typeface="Arial"/>
                <a:cs typeface="Arial"/>
              </a:rPr>
              <a:t>Hybrid Adapter Library, Smart Memory</a:t>
            </a:r>
          </a:p>
          <a:p>
            <a:pPr marL="737870" lvl="1" indent="-280670"/>
            <a:r>
              <a:rPr lang="en-US" sz="1600" dirty="0">
                <a:latin typeface="Arial"/>
                <a:cs typeface="Arial"/>
              </a:rPr>
              <a:t>Enables compatible drop in replacement of RTL components e.g. CPU, GIC</a:t>
            </a:r>
          </a:p>
          <a:p>
            <a:pPr marL="737870" lvl="1" indent="-280670"/>
            <a:r>
              <a:rPr lang="en-US" sz="1600" dirty="0">
                <a:latin typeface="Arial"/>
                <a:cs typeface="Arial"/>
              </a:rPr>
              <a:t>Bridges Virtual/TLM transactions with the RTL protocol</a:t>
            </a:r>
          </a:p>
          <a:p>
            <a:pPr marL="737870" lvl="1" indent="-280670"/>
            <a:r>
              <a:rPr lang="en-US" sz="1600" dirty="0">
                <a:latin typeface="Arial"/>
                <a:cs typeface="Arial"/>
              </a:rPr>
              <a:t>Bridges TLM signals to RTL</a:t>
            </a:r>
          </a:p>
          <a:p>
            <a:pPr>
              <a:buFont typeface="Arial" panose="02070309020205020404" pitchFamily="49" charset="0"/>
              <a:buChar char="•"/>
            </a:pPr>
            <a:endParaRPr lang="en-US" sz="2000" dirty="0">
              <a:cs typeface="Arial" panose="020B0604020202020204" pitchFamily="34" charset="0"/>
            </a:endParaRPr>
          </a:p>
          <a:p>
            <a:pPr marL="737870" lvl="1" indent="-280670"/>
            <a:endParaRPr lang="en-US" sz="1600" dirty="0">
              <a:cs typeface="Arial" panose="020B0604020202020204" pitchFamily="34" charset="0"/>
            </a:endParaRPr>
          </a:p>
          <a:p>
            <a:pPr marL="737870" lvl="1" indent="-280670"/>
            <a:endParaRPr lang="en-US" dirty="0">
              <a:cs typeface="Arial" panose="020B0604020202020204" pitchFamily="34" charset="0"/>
            </a:endParaRPr>
          </a:p>
        </p:txBody>
      </p:sp>
      <p:sp>
        <p:nvSpPr>
          <p:cNvPr id="3" name="Title 2">
            <a:extLst>
              <a:ext uri="{FF2B5EF4-FFF2-40B4-BE49-F238E27FC236}">
                <a16:creationId xmlns:a16="http://schemas.microsoft.com/office/drawing/2014/main" id="{63B52090-3CD8-4EB3-8C8F-2CD84A7BBB51}"/>
              </a:ext>
            </a:extLst>
          </p:cNvPr>
          <p:cNvSpPr>
            <a:spLocks noGrp="1"/>
          </p:cNvSpPr>
          <p:nvPr>
            <p:ph type="title"/>
          </p:nvPr>
        </p:nvSpPr>
        <p:spPr>
          <a:xfrm>
            <a:off x="446313" y="853500"/>
            <a:ext cx="11310257" cy="666871"/>
          </a:xfrm>
        </p:spPr>
        <p:txBody>
          <a:bodyPr/>
          <a:lstStyle/>
          <a:p>
            <a:r>
              <a:rPr lang="en-US" dirty="0"/>
              <a:t>Helium Models And Platforms Library</a:t>
            </a:r>
          </a:p>
        </p:txBody>
      </p:sp>
      <p:grpSp>
        <p:nvGrpSpPr>
          <p:cNvPr id="4" name="Group 3">
            <a:extLst>
              <a:ext uri="{FF2B5EF4-FFF2-40B4-BE49-F238E27FC236}">
                <a16:creationId xmlns:a16="http://schemas.microsoft.com/office/drawing/2014/main" id="{EE02D38E-4F6A-41ED-AA9F-2D84FBA0A0F1}"/>
              </a:ext>
            </a:extLst>
          </p:cNvPr>
          <p:cNvGrpSpPr/>
          <p:nvPr/>
        </p:nvGrpSpPr>
        <p:grpSpPr>
          <a:xfrm>
            <a:off x="1184564" y="276976"/>
            <a:ext cx="10879282" cy="380512"/>
            <a:chOff x="1184564" y="276976"/>
            <a:chExt cx="10879282" cy="380512"/>
          </a:xfrm>
        </p:grpSpPr>
        <p:sp>
          <p:nvSpPr>
            <p:cNvPr id="5" name="Rectangle: Top Corners One Rounded and One Snipped 4">
              <a:extLst>
                <a:ext uri="{FF2B5EF4-FFF2-40B4-BE49-F238E27FC236}">
                  <a16:creationId xmlns:a16="http://schemas.microsoft.com/office/drawing/2014/main" id="{1A68E8D7-BA4B-46F9-BF65-216AF8F87557}"/>
                </a:ext>
              </a:extLst>
            </p:cNvPr>
            <p:cNvSpPr/>
            <p:nvPr/>
          </p:nvSpPr>
          <p:spPr>
            <a:xfrm>
              <a:off x="1184564" y="276976"/>
              <a:ext cx="3584864" cy="372630"/>
            </a:xfrm>
            <a:prstGeom prst="snip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Model &amp; Platform Management</a:t>
              </a:r>
            </a:p>
          </p:txBody>
        </p:sp>
        <p:sp>
          <p:nvSpPr>
            <p:cNvPr id="6" name="Rectangle: Top Corners One Rounded and One Snipped 5">
              <a:extLst>
                <a:ext uri="{FF2B5EF4-FFF2-40B4-BE49-F238E27FC236}">
                  <a16:creationId xmlns:a16="http://schemas.microsoft.com/office/drawing/2014/main" id="{75B662C2-4DBA-47C5-8ACA-2CE2E4B781DD}"/>
                </a:ext>
              </a:extLst>
            </p:cNvPr>
            <p:cNvSpPr/>
            <p:nvPr/>
          </p:nvSpPr>
          <p:spPr>
            <a:xfrm>
              <a:off x="4769425" y="284858"/>
              <a:ext cx="2722419" cy="372630"/>
            </a:xfrm>
            <a:prstGeom prst="snipRoundRect">
              <a:avLst/>
            </a:prstGeom>
            <a:solidFill>
              <a:schemeClr val="tx1">
                <a:lumMod val="25000"/>
                <a:lumOff val="7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bg1">
                      <a:lumMod val="65000"/>
                    </a:schemeClr>
                  </a:solidFill>
                </a:rPr>
                <a:t>Platform Editor</a:t>
              </a:r>
            </a:p>
          </p:txBody>
        </p:sp>
        <p:sp>
          <p:nvSpPr>
            <p:cNvPr id="7" name="Rectangle: Top Corners One Rounded and One Snipped 6">
              <a:extLst>
                <a:ext uri="{FF2B5EF4-FFF2-40B4-BE49-F238E27FC236}">
                  <a16:creationId xmlns:a16="http://schemas.microsoft.com/office/drawing/2014/main" id="{BDB97D57-F3E9-45B2-BBA0-A2A818296421}"/>
                </a:ext>
              </a:extLst>
            </p:cNvPr>
            <p:cNvSpPr/>
            <p:nvPr/>
          </p:nvSpPr>
          <p:spPr>
            <a:xfrm>
              <a:off x="10183089" y="284858"/>
              <a:ext cx="1880757" cy="372630"/>
            </a:xfrm>
            <a:prstGeom prst="snipRoundRect">
              <a:avLst/>
            </a:prstGeom>
            <a:solidFill>
              <a:schemeClr val="tx1">
                <a:lumMod val="25000"/>
                <a:lumOff val="7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bg1">
                      <a:lumMod val="65000"/>
                    </a:schemeClr>
                  </a:solidFill>
                </a:rPr>
                <a:t>Run &amp; Debug</a:t>
              </a:r>
            </a:p>
          </p:txBody>
        </p:sp>
        <p:sp>
          <p:nvSpPr>
            <p:cNvPr id="8" name="Rectangle: Top Corners One Rounded and One Snipped 7">
              <a:extLst>
                <a:ext uri="{FF2B5EF4-FFF2-40B4-BE49-F238E27FC236}">
                  <a16:creationId xmlns:a16="http://schemas.microsoft.com/office/drawing/2014/main" id="{DDACF73B-8D86-48B8-8767-F2375C46F5CB}"/>
                </a:ext>
              </a:extLst>
            </p:cNvPr>
            <p:cNvSpPr/>
            <p:nvPr/>
          </p:nvSpPr>
          <p:spPr>
            <a:xfrm>
              <a:off x="7488381" y="281394"/>
              <a:ext cx="2722419" cy="372630"/>
            </a:xfrm>
            <a:prstGeom prst="snipRoundRect">
              <a:avLst/>
            </a:prstGeom>
            <a:solidFill>
              <a:schemeClr val="tx1">
                <a:lumMod val="25000"/>
                <a:lumOff val="7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bg1">
                      <a:lumMod val="65000"/>
                    </a:schemeClr>
                  </a:solidFill>
                </a:rPr>
                <a:t>Memory Map Editor</a:t>
              </a:r>
            </a:p>
          </p:txBody>
        </p:sp>
      </p:grpSp>
    </p:spTree>
    <p:extLst>
      <p:ext uri="{BB962C8B-B14F-4D97-AF65-F5344CB8AC3E}">
        <p14:creationId xmlns:p14="http://schemas.microsoft.com/office/powerpoint/2010/main" val="18365212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5CA487C-C9D5-4BE1-A928-15077693EF7D}"/>
              </a:ext>
            </a:extLst>
          </p:cNvPr>
          <p:cNvSpPr>
            <a:spLocks noGrp="1"/>
          </p:cNvSpPr>
          <p:nvPr>
            <p:ph type="title"/>
          </p:nvPr>
        </p:nvSpPr>
        <p:spPr/>
        <p:txBody>
          <a:bodyPr/>
          <a:lstStyle/>
          <a:p>
            <a:r>
              <a:rPr lang="en-US" dirty="0"/>
              <a:t>Running Helium Example platforms</a:t>
            </a:r>
          </a:p>
        </p:txBody>
      </p:sp>
      <p:sp>
        <p:nvSpPr>
          <p:cNvPr id="3" name="Title 4">
            <a:extLst>
              <a:ext uri="{FF2B5EF4-FFF2-40B4-BE49-F238E27FC236}">
                <a16:creationId xmlns:a16="http://schemas.microsoft.com/office/drawing/2014/main" id="{7FB203CF-954B-4D53-9765-53AB2E649B6C}"/>
              </a:ext>
            </a:extLst>
          </p:cNvPr>
          <p:cNvSpPr txBox="1">
            <a:spLocks/>
          </p:cNvSpPr>
          <p:nvPr/>
        </p:nvSpPr>
        <p:spPr>
          <a:xfrm>
            <a:off x="446312" y="5685818"/>
            <a:ext cx="11194701" cy="712527"/>
          </a:xfrm>
          <a:prstGeom prst="rect">
            <a:avLst/>
          </a:prstGeom>
        </p:spPr>
        <p:txBody>
          <a:bodyPr vert="horz" lIns="45720" tIns="45720" rIns="91440" bIns="45720" rtlCol="0" anchor="t">
            <a:noAutofit/>
          </a:bodyPr>
          <a:lstStyle>
            <a:lvl1pPr marL="0" indent="0" algn="l" defTabSz="914400" rtl="0" eaLnBrk="1" latinLnBrk="0" hangingPunct="1">
              <a:lnSpc>
                <a:spcPct val="90000"/>
              </a:lnSpc>
              <a:spcBef>
                <a:spcPct val="0"/>
              </a:spcBef>
              <a:buFont typeface="Arial" panose="020B0604020202020204" pitchFamily="34" charset="0"/>
              <a:buNone/>
              <a:defRPr sz="3600" kern="1200">
                <a:solidFill>
                  <a:schemeClr val="tx1"/>
                </a:solidFill>
                <a:latin typeface="Arial" panose="020B0604020202020204" pitchFamily="34" charset="0"/>
                <a:ea typeface="+mj-ea"/>
                <a:cs typeface="+mj-cs"/>
              </a:defRPr>
            </a:lvl1pPr>
          </a:lstStyle>
          <a:p>
            <a:r>
              <a:rPr lang="en-US" sz="2800" dirty="0">
                <a:solidFill>
                  <a:schemeClr val="bg1">
                    <a:lumMod val="65000"/>
                  </a:schemeClr>
                </a:solidFill>
              </a:rPr>
              <a:t>Models &amp; Platform Management</a:t>
            </a:r>
          </a:p>
        </p:txBody>
      </p:sp>
    </p:spTree>
    <p:extLst>
      <p:ext uri="{BB962C8B-B14F-4D97-AF65-F5344CB8AC3E}">
        <p14:creationId xmlns:p14="http://schemas.microsoft.com/office/powerpoint/2010/main" val="9020069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A9547BD-8236-4287-A927-7C66BF2EB43A}"/>
              </a:ext>
            </a:extLst>
          </p:cNvPr>
          <p:cNvSpPr>
            <a:spLocks noGrp="1"/>
          </p:cNvSpPr>
          <p:nvPr>
            <p:ph idx="1"/>
          </p:nvPr>
        </p:nvSpPr>
        <p:spPr>
          <a:xfrm>
            <a:off x="308428" y="2078181"/>
            <a:ext cx="4894944" cy="4333009"/>
          </a:xfrm>
        </p:spPr>
        <p:txBody>
          <a:bodyPr vert="horz" lIns="0" tIns="45720" rIns="91440" bIns="45720" rtlCol="0" anchor="t">
            <a:noAutofit/>
          </a:bodyPr>
          <a:lstStyle/>
          <a:p>
            <a:r>
              <a:rPr lang="en-US" sz="1800" dirty="0">
                <a:latin typeface="Arial"/>
                <a:cs typeface="Arial"/>
              </a:rPr>
              <a:t>Helium reference and starter platforms provide a starting point for creating new platforms and also serve as reference examples for using powerful Helium features</a:t>
            </a:r>
          </a:p>
          <a:p>
            <a:r>
              <a:rPr lang="en-US" sz="1800" dirty="0">
                <a:latin typeface="Arial"/>
                <a:cs typeface="Arial"/>
              </a:rPr>
              <a:t>Start by choosing from a robust collection of Helium reference and starter platforms (virtual and hybrid) that most closely fits the desired processor/GIC/OS combination </a:t>
            </a:r>
          </a:p>
          <a:p>
            <a:r>
              <a:rPr lang="en-US" sz="1800" dirty="0">
                <a:latin typeface="Arial"/>
                <a:cs typeface="Arial"/>
              </a:rPr>
              <a:t>Helium reference platforms can also be instantiated as subsystems to build up complex platforms</a:t>
            </a:r>
          </a:p>
          <a:p>
            <a:pPr marL="737870" lvl="1" indent="-280670"/>
            <a:r>
              <a:rPr lang="en-US" sz="1600" dirty="0">
                <a:latin typeface="Arial"/>
                <a:cs typeface="Arial"/>
              </a:rPr>
              <a:t>See vexpress_a35_m7 example</a:t>
            </a:r>
          </a:p>
          <a:p>
            <a:endParaRPr lang="en-US" sz="1800" dirty="0">
              <a:cs typeface="Arial" panose="020B0604020202020204" pitchFamily="34" charset="0"/>
            </a:endParaRPr>
          </a:p>
          <a:p>
            <a:pPr marL="737870" lvl="1" indent="-280670"/>
            <a:endParaRPr lang="en-US" sz="1600" dirty="0">
              <a:cs typeface="Arial" panose="020B0604020202020204" pitchFamily="34" charset="0"/>
            </a:endParaRPr>
          </a:p>
        </p:txBody>
      </p:sp>
      <p:sp>
        <p:nvSpPr>
          <p:cNvPr id="2" name="Title 1">
            <a:extLst>
              <a:ext uri="{FF2B5EF4-FFF2-40B4-BE49-F238E27FC236}">
                <a16:creationId xmlns:a16="http://schemas.microsoft.com/office/drawing/2014/main" id="{463930A7-E5A6-4A5C-BD59-BCE2CCF8C325}"/>
              </a:ext>
            </a:extLst>
          </p:cNvPr>
          <p:cNvSpPr>
            <a:spLocks noGrp="1"/>
          </p:cNvSpPr>
          <p:nvPr>
            <p:ph type="title"/>
          </p:nvPr>
        </p:nvSpPr>
        <p:spPr>
          <a:xfrm>
            <a:off x="446313" y="832720"/>
            <a:ext cx="11310257" cy="666871"/>
          </a:xfrm>
        </p:spPr>
        <p:txBody>
          <a:bodyPr/>
          <a:lstStyle/>
          <a:p>
            <a:r>
              <a:rPr lang="en-US" dirty="0">
                <a:latin typeface="Arial"/>
                <a:cs typeface="Arial"/>
              </a:rPr>
              <a:t>Working with a Helium</a:t>
            </a:r>
            <a:br>
              <a:rPr lang="en-US" dirty="0">
                <a:latin typeface="Arial"/>
                <a:cs typeface="Arial"/>
              </a:rPr>
            </a:br>
            <a:r>
              <a:rPr lang="en-US" dirty="0">
                <a:latin typeface="Arial"/>
                <a:cs typeface="Arial"/>
              </a:rPr>
              <a:t>Example Platform</a:t>
            </a:r>
            <a:br>
              <a:rPr lang="en-US" dirty="0">
                <a:latin typeface="Arial"/>
                <a:cs typeface="Arial"/>
              </a:rPr>
            </a:br>
            <a:endParaRPr lang="en-US" dirty="0">
              <a:latin typeface="Arial"/>
              <a:cs typeface="Arial"/>
            </a:endParaRPr>
          </a:p>
        </p:txBody>
      </p:sp>
      <p:pic>
        <p:nvPicPr>
          <p:cNvPr id="1026" name="Picture 2">
            <a:extLst>
              <a:ext uri="{FF2B5EF4-FFF2-40B4-BE49-F238E27FC236}">
                <a16:creationId xmlns:a16="http://schemas.microsoft.com/office/drawing/2014/main" id="{8C16EACE-A311-4D2B-B5FA-8C5C4B305B1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03372" y="935522"/>
            <a:ext cx="3383493" cy="4043343"/>
          </a:xfrm>
          <a:prstGeom prst="rect">
            <a:avLst/>
          </a:prstGeom>
          <a:noFill/>
          <a:extLst>
            <a:ext uri="{909E8E84-426E-40DD-AFC4-6F175D3DCCD1}">
              <a14:hiddenFill xmlns:a14="http://schemas.microsoft.com/office/drawing/2010/main">
                <a:solidFill>
                  <a:srgbClr val="FFFFFF"/>
                </a:solidFill>
              </a14:hiddenFill>
            </a:ext>
          </a:extLst>
        </p:spPr>
      </p:pic>
      <p:sp>
        <p:nvSpPr>
          <p:cNvPr id="17" name="Callout: Line 16">
            <a:extLst>
              <a:ext uri="{FF2B5EF4-FFF2-40B4-BE49-F238E27FC236}">
                <a16:creationId xmlns:a16="http://schemas.microsoft.com/office/drawing/2014/main" id="{C65D63DF-3215-4345-BF4D-5005A0F1258A}"/>
              </a:ext>
            </a:extLst>
          </p:cNvPr>
          <p:cNvSpPr/>
          <p:nvPr/>
        </p:nvSpPr>
        <p:spPr>
          <a:xfrm>
            <a:off x="9443613" y="950517"/>
            <a:ext cx="1996660" cy="273472"/>
          </a:xfrm>
          <a:prstGeom prst="borderCallout1">
            <a:avLst>
              <a:gd name="adj1" fmla="val 49264"/>
              <a:gd name="adj2" fmla="val 74"/>
              <a:gd name="adj3" fmla="val 669440"/>
              <a:gd name="adj4" fmla="val -156620"/>
            </a:avLst>
          </a:prstGeom>
          <a:solidFill>
            <a:schemeClr val="tx2">
              <a:lumMod val="20000"/>
              <a:lumOff val="80000"/>
            </a:schemeClr>
          </a:solidFill>
          <a:ln>
            <a:tailEnd type="ova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chemeClr val="tx1"/>
                </a:solidFill>
              </a:rPr>
              <a:t>Helium Example platforms</a:t>
            </a:r>
          </a:p>
        </p:txBody>
      </p:sp>
      <p:pic>
        <p:nvPicPr>
          <p:cNvPr id="9" name="Picture 8">
            <a:extLst>
              <a:ext uri="{FF2B5EF4-FFF2-40B4-BE49-F238E27FC236}">
                <a16:creationId xmlns:a16="http://schemas.microsoft.com/office/drawing/2014/main" id="{E0DC0DAF-A82F-4C57-8BB4-789169AD0ECE}"/>
              </a:ext>
            </a:extLst>
          </p:cNvPr>
          <p:cNvPicPr>
            <a:picLocks noChangeAspect="1"/>
          </p:cNvPicPr>
          <p:nvPr/>
        </p:nvPicPr>
        <p:blipFill rotWithShape="1">
          <a:blip r:embed="rId4"/>
          <a:srcRect l="36210" t="32860" r="1031" b="391"/>
          <a:stretch/>
        </p:blipFill>
        <p:spPr>
          <a:xfrm>
            <a:off x="7400894" y="2572792"/>
            <a:ext cx="4085438" cy="2835479"/>
          </a:xfrm>
          <a:prstGeom prst="rect">
            <a:avLst/>
          </a:prstGeom>
        </p:spPr>
      </p:pic>
      <p:pic>
        <p:nvPicPr>
          <p:cNvPr id="11" name="Picture 10">
            <a:extLst>
              <a:ext uri="{FF2B5EF4-FFF2-40B4-BE49-F238E27FC236}">
                <a16:creationId xmlns:a16="http://schemas.microsoft.com/office/drawing/2014/main" id="{5270FD9B-4DF3-48B2-A3C9-E86B5B27A5C2}"/>
              </a:ext>
            </a:extLst>
          </p:cNvPr>
          <p:cNvPicPr>
            <a:picLocks noChangeAspect="1"/>
          </p:cNvPicPr>
          <p:nvPr/>
        </p:nvPicPr>
        <p:blipFill>
          <a:blip r:embed="rId5"/>
          <a:stretch>
            <a:fillRect/>
          </a:stretch>
        </p:blipFill>
        <p:spPr>
          <a:xfrm>
            <a:off x="8009442" y="3767121"/>
            <a:ext cx="3862091" cy="2659081"/>
          </a:xfrm>
          <a:prstGeom prst="rect">
            <a:avLst/>
          </a:prstGeom>
        </p:spPr>
      </p:pic>
      <p:grpSp>
        <p:nvGrpSpPr>
          <p:cNvPr id="8" name="Group 7">
            <a:extLst>
              <a:ext uri="{FF2B5EF4-FFF2-40B4-BE49-F238E27FC236}">
                <a16:creationId xmlns:a16="http://schemas.microsoft.com/office/drawing/2014/main" id="{20BCB09D-4536-4543-AE8A-BF162D8780DE}"/>
              </a:ext>
            </a:extLst>
          </p:cNvPr>
          <p:cNvGrpSpPr/>
          <p:nvPr/>
        </p:nvGrpSpPr>
        <p:grpSpPr>
          <a:xfrm>
            <a:off x="1184564" y="276976"/>
            <a:ext cx="10879282" cy="380512"/>
            <a:chOff x="1184564" y="276976"/>
            <a:chExt cx="10879282" cy="380512"/>
          </a:xfrm>
        </p:grpSpPr>
        <p:sp>
          <p:nvSpPr>
            <p:cNvPr id="10" name="Rectangle: Top Corners One Rounded and One Snipped 9">
              <a:extLst>
                <a:ext uri="{FF2B5EF4-FFF2-40B4-BE49-F238E27FC236}">
                  <a16:creationId xmlns:a16="http://schemas.microsoft.com/office/drawing/2014/main" id="{AB29E537-D547-48B8-8EF9-1EDF8CB26801}"/>
                </a:ext>
              </a:extLst>
            </p:cNvPr>
            <p:cNvSpPr/>
            <p:nvPr/>
          </p:nvSpPr>
          <p:spPr>
            <a:xfrm>
              <a:off x="1184564" y="276976"/>
              <a:ext cx="3584864" cy="372630"/>
            </a:xfrm>
            <a:prstGeom prst="snip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Model &amp; Platform Management</a:t>
              </a:r>
            </a:p>
          </p:txBody>
        </p:sp>
        <p:sp>
          <p:nvSpPr>
            <p:cNvPr id="12" name="Rectangle: Top Corners One Rounded and One Snipped 11">
              <a:extLst>
                <a:ext uri="{FF2B5EF4-FFF2-40B4-BE49-F238E27FC236}">
                  <a16:creationId xmlns:a16="http://schemas.microsoft.com/office/drawing/2014/main" id="{1768FACC-8D3B-482D-AD6D-A06317A13CDD}"/>
                </a:ext>
              </a:extLst>
            </p:cNvPr>
            <p:cNvSpPr/>
            <p:nvPr/>
          </p:nvSpPr>
          <p:spPr>
            <a:xfrm>
              <a:off x="4769425" y="284858"/>
              <a:ext cx="2722419" cy="372630"/>
            </a:xfrm>
            <a:prstGeom prst="snipRoundRect">
              <a:avLst/>
            </a:prstGeom>
            <a:solidFill>
              <a:schemeClr val="tx1">
                <a:lumMod val="25000"/>
                <a:lumOff val="7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bg1">
                      <a:lumMod val="65000"/>
                    </a:schemeClr>
                  </a:solidFill>
                </a:rPr>
                <a:t>Platform Editor</a:t>
              </a:r>
            </a:p>
          </p:txBody>
        </p:sp>
        <p:sp>
          <p:nvSpPr>
            <p:cNvPr id="13" name="Rectangle: Top Corners One Rounded and One Snipped 12">
              <a:extLst>
                <a:ext uri="{FF2B5EF4-FFF2-40B4-BE49-F238E27FC236}">
                  <a16:creationId xmlns:a16="http://schemas.microsoft.com/office/drawing/2014/main" id="{6FAFD5DC-5DEC-43AA-A19D-C959188D47A4}"/>
                </a:ext>
              </a:extLst>
            </p:cNvPr>
            <p:cNvSpPr/>
            <p:nvPr/>
          </p:nvSpPr>
          <p:spPr>
            <a:xfrm>
              <a:off x="10183089" y="284858"/>
              <a:ext cx="1880757" cy="372630"/>
            </a:xfrm>
            <a:prstGeom prst="snipRoundRect">
              <a:avLst/>
            </a:prstGeom>
            <a:solidFill>
              <a:schemeClr val="tx1">
                <a:lumMod val="25000"/>
                <a:lumOff val="7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bg1">
                      <a:lumMod val="65000"/>
                    </a:schemeClr>
                  </a:solidFill>
                </a:rPr>
                <a:t>Run &amp; Debug</a:t>
              </a:r>
            </a:p>
          </p:txBody>
        </p:sp>
        <p:sp>
          <p:nvSpPr>
            <p:cNvPr id="14" name="Rectangle: Top Corners One Rounded and One Snipped 13">
              <a:extLst>
                <a:ext uri="{FF2B5EF4-FFF2-40B4-BE49-F238E27FC236}">
                  <a16:creationId xmlns:a16="http://schemas.microsoft.com/office/drawing/2014/main" id="{C7461479-7B64-4F11-8A9D-23AC8759C2C8}"/>
                </a:ext>
              </a:extLst>
            </p:cNvPr>
            <p:cNvSpPr/>
            <p:nvPr/>
          </p:nvSpPr>
          <p:spPr>
            <a:xfrm>
              <a:off x="7488381" y="281394"/>
              <a:ext cx="2722419" cy="372630"/>
            </a:xfrm>
            <a:prstGeom prst="snipRoundRect">
              <a:avLst/>
            </a:prstGeom>
            <a:solidFill>
              <a:schemeClr val="tx1">
                <a:lumMod val="25000"/>
                <a:lumOff val="7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bg1">
                      <a:lumMod val="65000"/>
                    </a:schemeClr>
                  </a:solidFill>
                </a:rPr>
                <a:t>Memory Map Editor</a:t>
              </a:r>
            </a:p>
          </p:txBody>
        </p:sp>
      </p:grpSp>
    </p:spTree>
    <p:extLst>
      <p:ext uri="{BB962C8B-B14F-4D97-AF65-F5344CB8AC3E}">
        <p14:creationId xmlns:p14="http://schemas.microsoft.com/office/powerpoint/2010/main" val="32388373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A9547BD-8236-4287-A927-7C66BF2EB43A}"/>
              </a:ext>
            </a:extLst>
          </p:cNvPr>
          <p:cNvSpPr>
            <a:spLocks noGrp="1"/>
          </p:cNvSpPr>
          <p:nvPr>
            <p:ph idx="1"/>
          </p:nvPr>
        </p:nvSpPr>
        <p:spPr>
          <a:xfrm>
            <a:off x="446313" y="1575267"/>
            <a:ext cx="11310257" cy="4840224"/>
          </a:xfrm>
        </p:spPr>
        <p:txBody>
          <a:bodyPr/>
          <a:lstStyle/>
          <a:p>
            <a:r>
              <a:rPr lang="en-US" sz="2000" dirty="0"/>
              <a:t>Helium Example platforms can be run from the command line </a:t>
            </a:r>
          </a:p>
          <a:p>
            <a:r>
              <a:rPr lang="en-US" sz="2000" dirty="0"/>
              <a:t>Each example platform ships with a README file which details the supported command line interface. Simply copy and paste the commands out of the README to use the platform</a:t>
            </a:r>
          </a:p>
        </p:txBody>
      </p:sp>
      <p:sp>
        <p:nvSpPr>
          <p:cNvPr id="2" name="Title 1">
            <a:extLst>
              <a:ext uri="{FF2B5EF4-FFF2-40B4-BE49-F238E27FC236}">
                <a16:creationId xmlns:a16="http://schemas.microsoft.com/office/drawing/2014/main" id="{463930A7-E5A6-4A5C-BD59-BCE2CCF8C325}"/>
              </a:ext>
            </a:extLst>
          </p:cNvPr>
          <p:cNvSpPr>
            <a:spLocks noGrp="1"/>
          </p:cNvSpPr>
          <p:nvPr>
            <p:ph type="title"/>
          </p:nvPr>
        </p:nvSpPr>
        <p:spPr>
          <a:xfrm>
            <a:off x="446313" y="843111"/>
            <a:ext cx="11310257" cy="666871"/>
          </a:xfrm>
        </p:spPr>
        <p:txBody>
          <a:bodyPr/>
          <a:lstStyle/>
          <a:p>
            <a:r>
              <a:rPr lang="en-US"/>
              <a:t>Running a Helium Example platforms – command line</a:t>
            </a:r>
            <a:br>
              <a:rPr lang="en-US"/>
            </a:br>
            <a:endParaRPr lang="en-US"/>
          </a:p>
        </p:txBody>
      </p:sp>
      <p:pic>
        <p:nvPicPr>
          <p:cNvPr id="6" name="Picture 5">
            <a:extLst>
              <a:ext uri="{FF2B5EF4-FFF2-40B4-BE49-F238E27FC236}">
                <a16:creationId xmlns:a16="http://schemas.microsoft.com/office/drawing/2014/main" id="{3F79C045-DCCD-4D25-B178-64ECA37B50BA}"/>
              </a:ext>
            </a:extLst>
          </p:cNvPr>
          <p:cNvPicPr>
            <a:picLocks noChangeAspect="1"/>
          </p:cNvPicPr>
          <p:nvPr/>
        </p:nvPicPr>
        <p:blipFill>
          <a:blip r:embed="rId3"/>
          <a:stretch>
            <a:fillRect/>
          </a:stretch>
        </p:blipFill>
        <p:spPr>
          <a:xfrm>
            <a:off x="820982" y="2820383"/>
            <a:ext cx="7622535" cy="3290703"/>
          </a:xfrm>
          <a:prstGeom prst="rect">
            <a:avLst/>
          </a:prstGeom>
        </p:spPr>
      </p:pic>
      <p:sp>
        <p:nvSpPr>
          <p:cNvPr id="8" name="Callout: Line 7">
            <a:extLst>
              <a:ext uri="{FF2B5EF4-FFF2-40B4-BE49-F238E27FC236}">
                <a16:creationId xmlns:a16="http://schemas.microsoft.com/office/drawing/2014/main" id="{C948BF39-E1EF-401C-9B71-7C9C640C1CD2}"/>
              </a:ext>
            </a:extLst>
          </p:cNvPr>
          <p:cNvSpPr/>
          <p:nvPr/>
        </p:nvSpPr>
        <p:spPr>
          <a:xfrm>
            <a:off x="9191943" y="2820383"/>
            <a:ext cx="1996660" cy="2473070"/>
          </a:xfrm>
          <a:prstGeom prst="borderCallout1">
            <a:avLst>
              <a:gd name="adj1" fmla="val 49264"/>
              <a:gd name="adj2" fmla="val 74"/>
              <a:gd name="adj3" fmla="val 53927"/>
              <a:gd name="adj4" fmla="val -148351"/>
            </a:avLst>
          </a:prstGeom>
          <a:solidFill>
            <a:schemeClr val="tx2">
              <a:lumMod val="20000"/>
              <a:lumOff val="80000"/>
            </a:schemeClr>
          </a:solidFill>
          <a:ln>
            <a:tailEnd type="ova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00">
                <a:solidFill>
                  <a:schemeClr val="tx1"/>
                </a:solidFill>
              </a:rPr>
              <a:t>Helium Example platforms README </a:t>
            </a:r>
          </a:p>
          <a:p>
            <a:endParaRPr lang="en-US" sz="1000">
              <a:solidFill>
                <a:schemeClr val="tx1"/>
              </a:solidFill>
            </a:endParaRPr>
          </a:p>
          <a:p>
            <a:pPr marL="171450" indent="-171450">
              <a:buFontTx/>
              <a:buChar char="-"/>
            </a:pPr>
            <a:r>
              <a:rPr lang="en-US" sz="1000">
                <a:solidFill>
                  <a:schemeClr val="tx1"/>
                </a:solidFill>
              </a:rPr>
              <a:t>Get an overview of the platform</a:t>
            </a:r>
          </a:p>
          <a:p>
            <a:pPr marL="171450" indent="-171450">
              <a:buFontTx/>
              <a:buChar char="-"/>
            </a:pPr>
            <a:r>
              <a:rPr lang="en-US" sz="1000">
                <a:solidFill>
                  <a:schemeClr val="tx1"/>
                </a:solidFill>
              </a:rPr>
              <a:t>Easy to copy customized commands</a:t>
            </a:r>
          </a:p>
          <a:p>
            <a:pPr marL="171450" indent="-171450">
              <a:buFontTx/>
              <a:buChar char="-"/>
            </a:pPr>
            <a:r>
              <a:rPr lang="en-US" sz="1000">
                <a:solidFill>
                  <a:schemeClr val="tx1"/>
                </a:solidFill>
              </a:rPr>
              <a:t>RUNME script takes custom image files and other user options </a:t>
            </a:r>
          </a:p>
          <a:p>
            <a:pPr marL="171450" indent="-171450">
              <a:buFontTx/>
              <a:buChar char="-"/>
            </a:pPr>
            <a:r>
              <a:rPr lang="en-US" sz="1000">
                <a:solidFill>
                  <a:schemeClr val="tx1"/>
                </a:solidFill>
              </a:rPr>
              <a:t>You may also use the RUNME scripts to launch into Helium SW Debug </a:t>
            </a:r>
          </a:p>
          <a:p>
            <a:pPr marL="171450" indent="-171450">
              <a:buFontTx/>
              <a:buChar char="-"/>
            </a:pPr>
            <a:endParaRPr lang="en-US" sz="1000">
              <a:solidFill>
                <a:schemeClr val="tx1"/>
              </a:solidFill>
            </a:endParaRPr>
          </a:p>
          <a:p>
            <a:endParaRPr lang="en-US" sz="1000">
              <a:solidFill>
                <a:schemeClr val="tx1"/>
              </a:solidFill>
            </a:endParaRPr>
          </a:p>
        </p:txBody>
      </p:sp>
      <p:grpSp>
        <p:nvGrpSpPr>
          <p:cNvPr id="7" name="Group 6">
            <a:extLst>
              <a:ext uri="{FF2B5EF4-FFF2-40B4-BE49-F238E27FC236}">
                <a16:creationId xmlns:a16="http://schemas.microsoft.com/office/drawing/2014/main" id="{9590E7AD-BD5B-4E42-9DEA-45F46D36C7C3}"/>
              </a:ext>
            </a:extLst>
          </p:cNvPr>
          <p:cNvGrpSpPr/>
          <p:nvPr/>
        </p:nvGrpSpPr>
        <p:grpSpPr>
          <a:xfrm>
            <a:off x="1184564" y="276976"/>
            <a:ext cx="10879282" cy="380512"/>
            <a:chOff x="1184564" y="276976"/>
            <a:chExt cx="10879282" cy="380512"/>
          </a:xfrm>
        </p:grpSpPr>
        <p:sp>
          <p:nvSpPr>
            <p:cNvPr id="9" name="Rectangle: Top Corners One Rounded and One Snipped 8">
              <a:extLst>
                <a:ext uri="{FF2B5EF4-FFF2-40B4-BE49-F238E27FC236}">
                  <a16:creationId xmlns:a16="http://schemas.microsoft.com/office/drawing/2014/main" id="{A6FC7954-2C1B-4495-9350-E124D8A2181B}"/>
                </a:ext>
              </a:extLst>
            </p:cNvPr>
            <p:cNvSpPr/>
            <p:nvPr/>
          </p:nvSpPr>
          <p:spPr>
            <a:xfrm>
              <a:off x="1184564" y="276976"/>
              <a:ext cx="3584864" cy="372630"/>
            </a:xfrm>
            <a:prstGeom prst="snip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Model &amp; Platform Management</a:t>
              </a:r>
            </a:p>
          </p:txBody>
        </p:sp>
        <p:sp>
          <p:nvSpPr>
            <p:cNvPr id="10" name="Rectangle: Top Corners One Rounded and One Snipped 9">
              <a:extLst>
                <a:ext uri="{FF2B5EF4-FFF2-40B4-BE49-F238E27FC236}">
                  <a16:creationId xmlns:a16="http://schemas.microsoft.com/office/drawing/2014/main" id="{259378F9-484F-45BE-AD67-A39C375A3D75}"/>
                </a:ext>
              </a:extLst>
            </p:cNvPr>
            <p:cNvSpPr/>
            <p:nvPr/>
          </p:nvSpPr>
          <p:spPr>
            <a:xfrm>
              <a:off x="4769425" y="284858"/>
              <a:ext cx="2722419" cy="372630"/>
            </a:xfrm>
            <a:prstGeom prst="snipRoundRect">
              <a:avLst/>
            </a:prstGeom>
            <a:solidFill>
              <a:schemeClr val="tx1">
                <a:lumMod val="25000"/>
                <a:lumOff val="7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bg1">
                      <a:lumMod val="65000"/>
                    </a:schemeClr>
                  </a:solidFill>
                </a:rPr>
                <a:t>Platform Editor</a:t>
              </a:r>
            </a:p>
          </p:txBody>
        </p:sp>
        <p:sp>
          <p:nvSpPr>
            <p:cNvPr id="11" name="Rectangle: Top Corners One Rounded and One Snipped 10">
              <a:extLst>
                <a:ext uri="{FF2B5EF4-FFF2-40B4-BE49-F238E27FC236}">
                  <a16:creationId xmlns:a16="http://schemas.microsoft.com/office/drawing/2014/main" id="{3623A704-B475-4457-9DC5-863396C400E9}"/>
                </a:ext>
              </a:extLst>
            </p:cNvPr>
            <p:cNvSpPr/>
            <p:nvPr/>
          </p:nvSpPr>
          <p:spPr>
            <a:xfrm>
              <a:off x="10183089" y="284858"/>
              <a:ext cx="1880757" cy="372630"/>
            </a:xfrm>
            <a:prstGeom prst="snipRoundRect">
              <a:avLst/>
            </a:prstGeom>
            <a:solidFill>
              <a:schemeClr val="tx1">
                <a:lumMod val="25000"/>
                <a:lumOff val="7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bg1">
                      <a:lumMod val="65000"/>
                    </a:schemeClr>
                  </a:solidFill>
                </a:rPr>
                <a:t>Run &amp; Debug</a:t>
              </a:r>
            </a:p>
          </p:txBody>
        </p:sp>
        <p:sp>
          <p:nvSpPr>
            <p:cNvPr id="12" name="Rectangle: Top Corners One Rounded and One Snipped 11">
              <a:extLst>
                <a:ext uri="{FF2B5EF4-FFF2-40B4-BE49-F238E27FC236}">
                  <a16:creationId xmlns:a16="http://schemas.microsoft.com/office/drawing/2014/main" id="{5DB6EB99-F102-403D-9CDE-7F6D40C61565}"/>
                </a:ext>
              </a:extLst>
            </p:cNvPr>
            <p:cNvSpPr/>
            <p:nvPr/>
          </p:nvSpPr>
          <p:spPr>
            <a:xfrm>
              <a:off x="7488381" y="281394"/>
              <a:ext cx="2722419" cy="372630"/>
            </a:xfrm>
            <a:prstGeom prst="snipRoundRect">
              <a:avLst/>
            </a:prstGeom>
            <a:solidFill>
              <a:schemeClr val="tx1">
                <a:lumMod val="25000"/>
                <a:lumOff val="7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bg1">
                      <a:lumMod val="65000"/>
                    </a:schemeClr>
                  </a:solidFill>
                </a:rPr>
                <a:t>Memory Map Editor</a:t>
              </a:r>
            </a:p>
          </p:txBody>
        </p:sp>
      </p:grpSp>
    </p:spTree>
    <p:extLst>
      <p:ext uri="{BB962C8B-B14F-4D97-AF65-F5344CB8AC3E}">
        <p14:creationId xmlns:p14="http://schemas.microsoft.com/office/powerpoint/2010/main" val="31784213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5CA487C-C9D5-4BE1-A928-15077693EF7D}"/>
              </a:ext>
            </a:extLst>
          </p:cNvPr>
          <p:cNvSpPr>
            <a:spLocks noGrp="1"/>
          </p:cNvSpPr>
          <p:nvPr>
            <p:ph type="title"/>
          </p:nvPr>
        </p:nvSpPr>
        <p:spPr/>
        <p:txBody>
          <a:bodyPr/>
          <a:lstStyle/>
          <a:p>
            <a:r>
              <a:rPr lang="en-US" dirty="0"/>
              <a:t>ARM Fast Models in Helium</a:t>
            </a:r>
          </a:p>
        </p:txBody>
      </p:sp>
      <p:sp>
        <p:nvSpPr>
          <p:cNvPr id="3" name="Title 4">
            <a:extLst>
              <a:ext uri="{FF2B5EF4-FFF2-40B4-BE49-F238E27FC236}">
                <a16:creationId xmlns:a16="http://schemas.microsoft.com/office/drawing/2014/main" id="{BAC6D4A4-0693-400E-A14B-28B0031428B4}"/>
              </a:ext>
            </a:extLst>
          </p:cNvPr>
          <p:cNvSpPr txBox="1">
            <a:spLocks/>
          </p:cNvSpPr>
          <p:nvPr/>
        </p:nvSpPr>
        <p:spPr>
          <a:xfrm>
            <a:off x="446312" y="5685818"/>
            <a:ext cx="11194701" cy="712527"/>
          </a:xfrm>
          <a:prstGeom prst="rect">
            <a:avLst/>
          </a:prstGeom>
        </p:spPr>
        <p:txBody>
          <a:bodyPr vert="horz" lIns="45720" tIns="45720" rIns="91440" bIns="45720" rtlCol="0" anchor="t">
            <a:noAutofit/>
          </a:bodyPr>
          <a:lstStyle>
            <a:lvl1pPr marL="0" indent="0" algn="l" defTabSz="914400" rtl="0" eaLnBrk="1" latinLnBrk="0" hangingPunct="1">
              <a:lnSpc>
                <a:spcPct val="90000"/>
              </a:lnSpc>
              <a:spcBef>
                <a:spcPct val="0"/>
              </a:spcBef>
              <a:buFont typeface="Arial" panose="020B0604020202020204" pitchFamily="34" charset="0"/>
              <a:buNone/>
              <a:defRPr sz="3600" kern="1200">
                <a:solidFill>
                  <a:schemeClr val="tx1"/>
                </a:solidFill>
                <a:latin typeface="Arial" panose="020B0604020202020204" pitchFamily="34" charset="0"/>
                <a:ea typeface="+mj-ea"/>
                <a:cs typeface="+mj-cs"/>
              </a:defRPr>
            </a:lvl1pPr>
          </a:lstStyle>
          <a:p>
            <a:r>
              <a:rPr lang="en-US" sz="2800" dirty="0">
                <a:solidFill>
                  <a:schemeClr val="bg1">
                    <a:lumMod val="65000"/>
                  </a:schemeClr>
                </a:solidFill>
              </a:rPr>
              <a:t>Models &amp; Platform Management</a:t>
            </a:r>
          </a:p>
        </p:txBody>
      </p:sp>
    </p:spTree>
    <p:extLst>
      <p:ext uri="{BB962C8B-B14F-4D97-AF65-F5344CB8AC3E}">
        <p14:creationId xmlns:p14="http://schemas.microsoft.com/office/powerpoint/2010/main" val="29092676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A9547BD-8236-4287-A927-7C66BF2EB43A}"/>
              </a:ext>
            </a:extLst>
          </p:cNvPr>
          <p:cNvSpPr>
            <a:spLocks noGrp="1"/>
          </p:cNvSpPr>
          <p:nvPr>
            <p:ph idx="1"/>
          </p:nvPr>
        </p:nvSpPr>
        <p:spPr>
          <a:xfrm>
            <a:off x="446313" y="1564876"/>
            <a:ext cx="11310257" cy="4840224"/>
          </a:xfrm>
        </p:spPr>
        <p:txBody>
          <a:bodyPr vert="horz" lIns="0" tIns="45720" rIns="91440" bIns="45720" rtlCol="0" anchor="t">
            <a:noAutofit/>
          </a:bodyPr>
          <a:lstStyle/>
          <a:p>
            <a:r>
              <a:rPr lang="en-US" sz="2000" dirty="0">
                <a:latin typeface="Arial"/>
                <a:cs typeface="Arial"/>
              </a:rPr>
              <a:t>ARM Fast Model Integration is highly automated in Helium </a:t>
            </a:r>
            <a:endParaRPr lang="en-US" sz="2000" dirty="0"/>
          </a:p>
          <a:p>
            <a:pPr marL="737870" lvl="1" indent="-280670"/>
            <a:r>
              <a:rPr lang="en-US" sz="1800" dirty="0"/>
              <a:t>ARM Fast Models can be easily added to the list of available models in Helium Platform Assembly to instantiate and use like a native </a:t>
            </a:r>
            <a:r>
              <a:rPr lang="en-US" sz="1800" dirty="0" err="1"/>
              <a:t>SystemC</a:t>
            </a:r>
            <a:r>
              <a:rPr lang="en-US" sz="1800" dirty="0"/>
              <a:t> model.</a:t>
            </a:r>
            <a:endParaRPr lang="en-US" sz="1800" dirty="0">
              <a:cs typeface="Arial" panose="020B0604020202020204" pitchFamily="34" charset="0"/>
            </a:endParaRPr>
          </a:p>
          <a:p>
            <a:pPr marL="737870" lvl="1" indent="-280670"/>
            <a:r>
              <a:rPr lang="en-US" sz="1800" dirty="0"/>
              <a:t>Helium natively integrates with ARM Fast Models to provide native Helium Software Debug on ARM cores.</a:t>
            </a:r>
            <a:endParaRPr lang="en-US" sz="1800" dirty="0">
              <a:cs typeface="Arial" panose="020B0604020202020204" pitchFamily="34" charset="0"/>
            </a:endParaRPr>
          </a:p>
          <a:p>
            <a:pPr lvl="0"/>
            <a:r>
              <a:rPr lang="en-US" sz="2000" dirty="0">
                <a:latin typeface="Arial"/>
                <a:cs typeface="Arial"/>
              </a:rPr>
              <a:t>New ARM Fast Model releases are integrated and validated at regular intervals</a:t>
            </a:r>
          </a:p>
          <a:p>
            <a:pPr lvl="0"/>
            <a:r>
              <a:rPr lang="en-US" sz="2000" dirty="0">
                <a:latin typeface="Arial"/>
                <a:cs typeface="Arial"/>
              </a:rPr>
              <a:t>Helium enables ease of ARM Fast Model version upgrades for models being used with Helium</a:t>
            </a:r>
          </a:p>
          <a:p>
            <a:r>
              <a:rPr lang="en-US" sz="2000" dirty="0">
                <a:latin typeface="Arial"/>
                <a:cs typeface="Arial"/>
              </a:rPr>
              <a:t>ARM Fast Models can be browsed, selected and added to the Helium Model Catalog through the ARM Fast Model wizard in Platform Assembly.</a:t>
            </a:r>
          </a:p>
          <a:p>
            <a:pPr marL="737870" lvl="1" indent="-280670"/>
            <a:r>
              <a:rPr lang="en-US" sz="1800" dirty="0">
                <a:latin typeface="Arial"/>
                <a:cs typeface="Arial"/>
              </a:rPr>
              <a:t>Advanced users can also use the command line utility </a:t>
            </a:r>
            <a:r>
              <a:rPr lang="en-US" sz="1800" dirty="0" err="1">
                <a:latin typeface="Arial"/>
                <a:cs typeface="Arial"/>
              </a:rPr>
              <a:t>cpuwrap</a:t>
            </a:r>
            <a:r>
              <a:rPr lang="en-US" sz="1800" dirty="0">
                <a:latin typeface="Arial"/>
                <a:cs typeface="Arial"/>
              </a:rPr>
              <a:t> to the generate the model</a:t>
            </a:r>
          </a:p>
          <a:p>
            <a:r>
              <a:rPr lang="en-US" sz="2000" dirty="0">
                <a:latin typeface="Arial"/>
                <a:cs typeface="Arial"/>
              </a:rPr>
              <a:t>In future releases, the same integration will be extended to other families of processor and other IP models e.g. RISC V</a:t>
            </a:r>
          </a:p>
        </p:txBody>
      </p:sp>
      <p:sp>
        <p:nvSpPr>
          <p:cNvPr id="2" name="Title 1">
            <a:extLst>
              <a:ext uri="{FF2B5EF4-FFF2-40B4-BE49-F238E27FC236}">
                <a16:creationId xmlns:a16="http://schemas.microsoft.com/office/drawing/2014/main" id="{463930A7-E5A6-4A5C-BD59-BCE2CCF8C325}"/>
              </a:ext>
            </a:extLst>
          </p:cNvPr>
          <p:cNvSpPr>
            <a:spLocks noGrp="1"/>
          </p:cNvSpPr>
          <p:nvPr>
            <p:ph type="title"/>
          </p:nvPr>
        </p:nvSpPr>
        <p:spPr>
          <a:xfrm>
            <a:off x="446313" y="832720"/>
            <a:ext cx="11310257" cy="666871"/>
          </a:xfrm>
        </p:spPr>
        <p:txBody>
          <a:bodyPr/>
          <a:lstStyle/>
          <a:p>
            <a:r>
              <a:rPr lang="en-US" dirty="0"/>
              <a:t>ARM Fast Models in Helium</a:t>
            </a:r>
          </a:p>
        </p:txBody>
      </p:sp>
      <p:grpSp>
        <p:nvGrpSpPr>
          <p:cNvPr id="4" name="Group 3">
            <a:extLst>
              <a:ext uri="{FF2B5EF4-FFF2-40B4-BE49-F238E27FC236}">
                <a16:creationId xmlns:a16="http://schemas.microsoft.com/office/drawing/2014/main" id="{229553B5-620F-49D9-9DB2-4A9966519FF9}"/>
              </a:ext>
            </a:extLst>
          </p:cNvPr>
          <p:cNvGrpSpPr/>
          <p:nvPr/>
        </p:nvGrpSpPr>
        <p:grpSpPr>
          <a:xfrm>
            <a:off x="1184564" y="276976"/>
            <a:ext cx="10879282" cy="380512"/>
            <a:chOff x="1184564" y="276976"/>
            <a:chExt cx="10879282" cy="380512"/>
          </a:xfrm>
        </p:grpSpPr>
        <p:sp>
          <p:nvSpPr>
            <p:cNvPr id="5" name="Rectangle: Top Corners One Rounded and One Snipped 4">
              <a:extLst>
                <a:ext uri="{FF2B5EF4-FFF2-40B4-BE49-F238E27FC236}">
                  <a16:creationId xmlns:a16="http://schemas.microsoft.com/office/drawing/2014/main" id="{89BA8240-7A81-458C-84D9-83943B119B8B}"/>
                </a:ext>
              </a:extLst>
            </p:cNvPr>
            <p:cNvSpPr/>
            <p:nvPr/>
          </p:nvSpPr>
          <p:spPr>
            <a:xfrm>
              <a:off x="1184564" y="276976"/>
              <a:ext cx="3584864" cy="372630"/>
            </a:xfrm>
            <a:prstGeom prst="snip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Model &amp; Platform Management</a:t>
              </a:r>
            </a:p>
          </p:txBody>
        </p:sp>
        <p:sp>
          <p:nvSpPr>
            <p:cNvPr id="6" name="Rectangle: Top Corners One Rounded and One Snipped 5">
              <a:extLst>
                <a:ext uri="{FF2B5EF4-FFF2-40B4-BE49-F238E27FC236}">
                  <a16:creationId xmlns:a16="http://schemas.microsoft.com/office/drawing/2014/main" id="{DC60968A-3408-4D5C-8680-C2385C5389E0}"/>
                </a:ext>
              </a:extLst>
            </p:cNvPr>
            <p:cNvSpPr/>
            <p:nvPr/>
          </p:nvSpPr>
          <p:spPr>
            <a:xfrm>
              <a:off x="4769425" y="284858"/>
              <a:ext cx="2722419" cy="372630"/>
            </a:xfrm>
            <a:prstGeom prst="snipRoundRect">
              <a:avLst/>
            </a:prstGeom>
            <a:solidFill>
              <a:schemeClr val="tx1">
                <a:lumMod val="25000"/>
                <a:lumOff val="7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bg1">
                      <a:lumMod val="65000"/>
                    </a:schemeClr>
                  </a:solidFill>
                </a:rPr>
                <a:t>Platform Editor</a:t>
              </a:r>
            </a:p>
          </p:txBody>
        </p:sp>
        <p:sp>
          <p:nvSpPr>
            <p:cNvPr id="7" name="Rectangle: Top Corners One Rounded and One Snipped 6">
              <a:extLst>
                <a:ext uri="{FF2B5EF4-FFF2-40B4-BE49-F238E27FC236}">
                  <a16:creationId xmlns:a16="http://schemas.microsoft.com/office/drawing/2014/main" id="{7C584BBF-C26D-477B-AF4C-D4E0A0ABF7A2}"/>
                </a:ext>
              </a:extLst>
            </p:cNvPr>
            <p:cNvSpPr/>
            <p:nvPr/>
          </p:nvSpPr>
          <p:spPr>
            <a:xfrm>
              <a:off x="10183089" y="284858"/>
              <a:ext cx="1880757" cy="372630"/>
            </a:xfrm>
            <a:prstGeom prst="snipRoundRect">
              <a:avLst/>
            </a:prstGeom>
            <a:solidFill>
              <a:schemeClr val="tx1">
                <a:lumMod val="25000"/>
                <a:lumOff val="7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bg1">
                      <a:lumMod val="65000"/>
                    </a:schemeClr>
                  </a:solidFill>
                </a:rPr>
                <a:t>Run &amp; Debug</a:t>
              </a:r>
            </a:p>
          </p:txBody>
        </p:sp>
        <p:sp>
          <p:nvSpPr>
            <p:cNvPr id="8" name="Rectangle: Top Corners One Rounded and One Snipped 7">
              <a:extLst>
                <a:ext uri="{FF2B5EF4-FFF2-40B4-BE49-F238E27FC236}">
                  <a16:creationId xmlns:a16="http://schemas.microsoft.com/office/drawing/2014/main" id="{F854E707-E879-49A7-A8C2-B36A7A36F932}"/>
                </a:ext>
              </a:extLst>
            </p:cNvPr>
            <p:cNvSpPr/>
            <p:nvPr/>
          </p:nvSpPr>
          <p:spPr>
            <a:xfrm>
              <a:off x="7488381" y="281394"/>
              <a:ext cx="2722419" cy="372630"/>
            </a:xfrm>
            <a:prstGeom prst="snipRoundRect">
              <a:avLst/>
            </a:prstGeom>
            <a:solidFill>
              <a:schemeClr val="tx1">
                <a:lumMod val="25000"/>
                <a:lumOff val="7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bg1">
                      <a:lumMod val="65000"/>
                    </a:schemeClr>
                  </a:solidFill>
                </a:rPr>
                <a:t>Memory Map Editor</a:t>
              </a:r>
            </a:p>
          </p:txBody>
        </p:sp>
      </p:grpSp>
    </p:spTree>
    <p:extLst>
      <p:ext uri="{BB962C8B-B14F-4D97-AF65-F5344CB8AC3E}">
        <p14:creationId xmlns:p14="http://schemas.microsoft.com/office/powerpoint/2010/main" val="32048039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A9547BD-8236-4287-A927-7C66BF2EB43A}"/>
              </a:ext>
            </a:extLst>
          </p:cNvPr>
          <p:cNvSpPr>
            <a:spLocks noGrp="1"/>
          </p:cNvSpPr>
          <p:nvPr>
            <p:ph idx="1"/>
          </p:nvPr>
        </p:nvSpPr>
        <p:spPr>
          <a:xfrm>
            <a:off x="446313" y="1616831"/>
            <a:ext cx="11310257" cy="4840224"/>
          </a:xfrm>
        </p:spPr>
        <p:txBody>
          <a:bodyPr vert="horz" lIns="0" tIns="45720" rIns="91440" bIns="45720" rtlCol="0" anchor="t">
            <a:noAutofit/>
          </a:bodyPr>
          <a:lstStyle/>
          <a:p>
            <a:r>
              <a:rPr lang="en-US" sz="2000" dirty="0">
                <a:latin typeface="Arial"/>
                <a:cs typeface="Arial"/>
              </a:rPr>
              <a:t>To support version independence and because they are updated frequently, ARM Fast Models and artifacts are not shipped with Helium. </a:t>
            </a:r>
            <a:endParaRPr lang="en-US" sz="2000" dirty="0"/>
          </a:p>
          <a:p>
            <a:r>
              <a:rPr lang="en-US" sz="2000" dirty="0">
                <a:latin typeface="Arial"/>
                <a:cs typeface="Arial"/>
              </a:rPr>
              <a:t>To ensure consistency, all ARM Fast Models added to the Helium model catalog and all instances of these models in a platform must use the same ARM Fast Models release. This requirement is enforced in Helium tools.</a:t>
            </a:r>
          </a:p>
          <a:p>
            <a:r>
              <a:rPr lang="en-US" sz="2000" dirty="0"/>
              <a:t>Advanced users of ARM Fast Models can create composite ARM models that connect ARM IP directly in the LISA files. Managing and updating these models has special considerations (which is documented in the </a:t>
            </a:r>
            <a:r>
              <a:rPr lang="en-US" sz="2000" b="1" dirty="0"/>
              <a:t>Helium Virtual and Hybrid Studio User Guide</a:t>
            </a:r>
            <a:r>
              <a:rPr lang="en-US" sz="2000" dirty="0"/>
              <a:t>).</a:t>
            </a:r>
          </a:p>
          <a:p>
            <a:pPr lvl="1"/>
            <a:r>
              <a:rPr lang="en-US" sz="1800" dirty="0"/>
              <a:t>See the </a:t>
            </a:r>
            <a:r>
              <a:rPr lang="en-US" sz="1800" b="1" dirty="0"/>
              <a:t>Generating ARM-Based Custom EVS Models</a:t>
            </a:r>
            <a:r>
              <a:rPr lang="en-US" sz="1800" dirty="0"/>
              <a:t> section</a:t>
            </a:r>
          </a:p>
          <a:p>
            <a:pPr marL="737870" lvl="1" indent="-280670"/>
            <a:endParaRPr lang="en-US" sz="1800" dirty="0">
              <a:cs typeface="Arial" panose="020B0604020202020204" pitchFamily="34" charset="0"/>
            </a:endParaRPr>
          </a:p>
        </p:txBody>
      </p:sp>
      <p:sp>
        <p:nvSpPr>
          <p:cNvPr id="2" name="Title 1">
            <a:extLst>
              <a:ext uri="{FF2B5EF4-FFF2-40B4-BE49-F238E27FC236}">
                <a16:creationId xmlns:a16="http://schemas.microsoft.com/office/drawing/2014/main" id="{463930A7-E5A6-4A5C-BD59-BCE2CCF8C325}"/>
              </a:ext>
            </a:extLst>
          </p:cNvPr>
          <p:cNvSpPr>
            <a:spLocks noGrp="1"/>
          </p:cNvSpPr>
          <p:nvPr>
            <p:ph type="title"/>
          </p:nvPr>
        </p:nvSpPr>
        <p:spPr>
          <a:xfrm>
            <a:off x="446313" y="884675"/>
            <a:ext cx="11310257" cy="666871"/>
          </a:xfrm>
        </p:spPr>
        <p:txBody>
          <a:bodyPr/>
          <a:lstStyle/>
          <a:p>
            <a:r>
              <a:rPr lang="en-US"/>
              <a:t>ARM Fast Models in Helium</a:t>
            </a:r>
          </a:p>
        </p:txBody>
      </p:sp>
      <p:grpSp>
        <p:nvGrpSpPr>
          <p:cNvPr id="4" name="Group 3">
            <a:extLst>
              <a:ext uri="{FF2B5EF4-FFF2-40B4-BE49-F238E27FC236}">
                <a16:creationId xmlns:a16="http://schemas.microsoft.com/office/drawing/2014/main" id="{1CEAD425-72B8-4177-A8C4-160EE1973A64}"/>
              </a:ext>
            </a:extLst>
          </p:cNvPr>
          <p:cNvGrpSpPr/>
          <p:nvPr/>
        </p:nvGrpSpPr>
        <p:grpSpPr>
          <a:xfrm>
            <a:off x="1184564" y="276976"/>
            <a:ext cx="10879282" cy="380512"/>
            <a:chOff x="1184564" y="276976"/>
            <a:chExt cx="10879282" cy="380512"/>
          </a:xfrm>
        </p:grpSpPr>
        <p:sp>
          <p:nvSpPr>
            <p:cNvPr id="5" name="Rectangle: Top Corners One Rounded and One Snipped 4">
              <a:extLst>
                <a:ext uri="{FF2B5EF4-FFF2-40B4-BE49-F238E27FC236}">
                  <a16:creationId xmlns:a16="http://schemas.microsoft.com/office/drawing/2014/main" id="{D949276D-63B7-4572-A2E1-851AC18B95C6}"/>
                </a:ext>
              </a:extLst>
            </p:cNvPr>
            <p:cNvSpPr/>
            <p:nvPr/>
          </p:nvSpPr>
          <p:spPr>
            <a:xfrm>
              <a:off x="1184564" y="276976"/>
              <a:ext cx="3584864" cy="372630"/>
            </a:xfrm>
            <a:prstGeom prst="snip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Model &amp; Platform Management</a:t>
              </a:r>
            </a:p>
          </p:txBody>
        </p:sp>
        <p:sp>
          <p:nvSpPr>
            <p:cNvPr id="6" name="Rectangle: Top Corners One Rounded and One Snipped 5">
              <a:extLst>
                <a:ext uri="{FF2B5EF4-FFF2-40B4-BE49-F238E27FC236}">
                  <a16:creationId xmlns:a16="http://schemas.microsoft.com/office/drawing/2014/main" id="{AAE2459D-CC6E-48C4-A41A-807B548BBE25}"/>
                </a:ext>
              </a:extLst>
            </p:cNvPr>
            <p:cNvSpPr/>
            <p:nvPr/>
          </p:nvSpPr>
          <p:spPr>
            <a:xfrm>
              <a:off x="4769425" y="284858"/>
              <a:ext cx="2722419" cy="372630"/>
            </a:xfrm>
            <a:prstGeom prst="snipRoundRect">
              <a:avLst/>
            </a:prstGeom>
            <a:solidFill>
              <a:schemeClr val="tx1">
                <a:lumMod val="25000"/>
                <a:lumOff val="7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bg1">
                      <a:lumMod val="65000"/>
                    </a:schemeClr>
                  </a:solidFill>
                </a:rPr>
                <a:t>Platform Editor</a:t>
              </a:r>
            </a:p>
          </p:txBody>
        </p:sp>
        <p:sp>
          <p:nvSpPr>
            <p:cNvPr id="7" name="Rectangle: Top Corners One Rounded and One Snipped 6">
              <a:extLst>
                <a:ext uri="{FF2B5EF4-FFF2-40B4-BE49-F238E27FC236}">
                  <a16:creationId xmlns:a16="http://schemas.microsoft.com/office/drawing/2014/main" id="{296FDA22-F398-43C5-87C8-F8FC524C938C}"/>
                </a:ext>
              </a:extLst>
            </p:cNvPr>
            <p:cNvSpPr/>
            <p:nvPr/>
          </p:nvSpPr>
          <p:spPr>
            <a:xfrm>
              <a:off x="10183089" y="284858"/>
              <a:ext cx="1880757" cy="372630"/>
            </a:xfrm>
            <a:prstGeom prst="snipRoundRect">
              <a:avLst/>
            </a:prstGeom>
            <a:solidFill>
              <a:schemeClr val="tx1">
                <a:lumMod val="25000"/>
                <a:lumOff val="7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bg1">
                      <a:lumMod val="65000"/>
                    </a:schemeClr>
                  </a:solidFill>
                </a:rPr>
                <a:t>Run &amp; Debug</a:t>
              </a:r>
            </a:p>
          </p:txBody>
        </p:sp>
        <p:sp>
          <p:nvSpPr>
            <p:cNvPr id="8" name="Rectangle: Top Corners One Rounded and One Snipped 7">
              <a:extLst>
                <a:ext uri="{FF2B5EF4-FFF2-40B4-BE49-F238E27FC236}">
                  <a16:creationId xmlns:a16="http://schemas.microsoft.com/office/drawing/2014/main" id="{6E239FF6-235E-4EB1-A96E-E5EBD62963F0}"/>
                </a:ext>
              </a:extLst>
            </p:cNvPr>
            <p:cNvSpPr/>
            <p:nvPr/>
          </p:nvSpPr>
          <p:spPr>
            <a:xfrm>
              <a:off x="7488381" y="281394"/>
              <a:ext cx="2722419" cy="372630"/>
            </a:xfrm>
            <a:prstGeom prst="snipRoundRect">
              <a:avLst/>
            </a:prstGeom>
            <a:solidFill>
              <a:schemeClr val="tx1">
                <a:lumMod val="25000"/>
                <a:lumOff val="7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bg1">
                      <a:lumMod val="65000"/>
                    </a:schemeClr>
                  </a:solidFill>
                </a:rPr>
                <a:t>Memory Map Editor</a:t>
              </a:r>
            </a:p>
          </p:txBody>
        </p:sp>
      </p:grpSp>
    </p:spTree>
    <p:extLst>
      <p:ext uri="{BB962C8B-B14F-4D97-AF65-F5344CB8AC3E}">
        <p14:creationId xmlns:p14="http://schemas.microsoft.com/office/powerpoint/2010/main" val="25298518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A9547BD-8236-4287-A927-7C66BF2EB43A}"/>
              </a:ext>
            </a:extLst>
          </p:cNvPr>
          <p:cNvSpPr>
            <a:spLocks noGrp="1"/>
          </p:cNvSpPr>
          <p:nvPr>
            <p:ph idx="1"/>
          </p:nvPr>
        </p:nvSpPr>
        <p:spPr>
          <a:xfrm>
            <a:off x="446313" y="1658395"/>
            <a:ext cx="11310257" cy="4840224"/>
          </a:xfrm>
        </p:spPr>
        <p:txBody>
          <a:bodyPr/>
          <a:lstStyle/>
          <a:p>
            <a:r>
              <a:rPr lang="en-US" dirty="0"/>
              <a:t>In Helium Platform Assembly, there are several ways to bring in ARM Fast Models</a:t>
            </a:r>
          </a:p>
          <a:p>
            <a:pPr lvl="1"/>
            <a:r>
              <a:rPr lang="en-US" dirty="0"/>
              <a:t>Add an existing catalog that contains previously generated ARM Fast Models using the </a:t>
            </a:r>
            <a:r>
              <a:rPr lang="en-US" i="1" dirty="0"/>
              <a:t>Add Catalog</a:t>
            </a:r>
            <a:r>
              <a:rPr lang="en-US" dirty="0"/>
              <a:t> capability of the Catalog Browser:</a:t>
            </a:r>
          </a:p>
          <a:p>
            <a:pPr lvl="1"/>
            <a:r>
              <a:rPr lang="en-US" dirty="0"/>
              <a:t>Prepare exactly those Arm Fast Models needed by a specific platform. To do this, open a new copy of the platform and follow the prompts</a:t>
            </a:r>
          </a:p>
          <a:p>
            <a:pPr lvl="2"/>
            <a:r>
              <a:rPr lang="en-US" dirty="0"/>
              <a:t>Helium will offer to generate the ARM Fast Models in a new catalog or in an existing catalog.  If the models already exist in the existing catalog, they will be used from there instead of being regenerated.</a:t>
            </a:r>
          </a:p>
          <a:p>
            <a:pPr lvl="1"/>
            <a:r>
              <a:rPr lang="en-US" dirty="0"/>
              <a:t>Interactively add ARM Fast Models IP using Add Arm Fast Models Wizard</a:t>
            </a:r>
          </a:p>
          <a:p>
            <a:pPr lvl="1"/>
            <a:r>
              <a:rPr lang="en-US" dirty="0">
                <a:latin typeface="Arial"/>
                <a:cs typeface="Arial"/>
              </a:rPr>
              <a:t>Advanced users can use the command line utility </a:t>
            </a:r>
            <a:r>
              <a:rPr lang="en-US" dirty="0" err="1">
                <a:latin typeface="Arial"/>
                <a:cs typeface="Arial"/>
              </a:rPr>
              <a:t>cpuwrap</a:t>
            </a:r>
            <a:r>
              <a:rPr lang="en-US" dirty="0">
                <a:latin typeface="Arial"/>
                <a:cs typeface="Arial"/>
              </a:rPr>
              <a:t> to generate Arm Fast Models</a:t>
            </a:r>
            <a:endParaRPr lang="en-US" dirty="0"/>
          </a:p>
          <a:p>
            <a:endParaRPr lang="en-US" dirty="0"/>
          </a:p>
          <a:p>
            <a:pPr lvl="2"/>
            <a:endParaRPr lang="en-US" dirty="0"/>
          </a:p>
          <a:p>
            <a:pPr lvl="1"/>
            <a:endParaRPr lang="en-US" dirty="0"/>
          </a:p>
          <a:p>
            <a:pPr lvl="0"/>
            <a:endParaRPr lang="en-US" dirty="0"/>
          </a:p>
        </p:txBody>
      </p:sp>
      <p:sp>
        <p:nvSpPr>
          <p:cNvPr id="2" name="Title 1">
            <a:extLst>
              <a:ext uri="{FF2B5EF4-FFF2-40B4-BE49-F238E27FC236}">
                <a16:creationId xmlns:a16="http://schemas.microsoft.com/office/drawing/2014/main" id="{463930A7-E5A6-4A5C-BD59-BCE2CCF8C325}"/>
              </a:ext>
            </a:extLst>
          </p:cNvPr>
          <p:cNvSpPr>
            <a:spLocks noGrp="1"/>
          </p:cNvSpPr>
          <p:nvPr>
            <p:ph type="title"/>
          </p:nvPr>
        </p:nvSpPr>
        <p:spPr>
          <a:xfrm>
            <a:off x="446313" y="926239"/>
            <a:ext cx="11310257" cy="666871"/>
          </a:xfrm>
        </p:spPr>
        <p:txBody>
          <a:bodyPr/>
          <a:lstStyle/>
          <a:p>
            <a:r>
              <a:rPr lang="en-US"/>
              <a:t>ARM Fast Models in Platform Assembly</a:t>
            </a:r>
          </a:p>
        </p:txBody>
      </p:sp>
      <p:grpSp>
        <p:nvGrpSpPr>
          <p:cNvPr id="4" name="Group 3">
            <a:extLst>
              <a:ext uri="{FF2B5EF4-FFF2-40B4-BE49-F238E27FC236}">
                <a16:creationId xmlns:a16="http://schemas.microsoft.com/office/drawing/2014/main" id="{E56D1787-23F0-4DBB-A1E5-42C4323049A4}"/>
              </a:ext>
            </a:extLst>
          </p:cNvPr>
          <p:cNvGrpSpPr/>
          <p:nvPr/>
        </p:nvGrpSpPr>
        <p:grpSpPr>
          <a:xfrm>
            <a:off x="1184564" y="276976"/>
            <a:ext cx="10879282" cy="380512"/>
            <a:chOff x="1184564" y="276976"/>
            <a:chExt cx="10879282" cy="380512"/>
          </a:xfrm>
        </p:grpSpPr>
        <p:sp>
          <p:nvSpPr>
            <p:cNvPr id="5" name="Rectangle: Top Corners One Rounded and One Snipped 4">
              <a:extLst>
                <a:ext uri="{FF2B5EF4-FFF2-40B4-BE49-F238E27FC236}">
                  <a16:creationId xmlns:a16="http://schemas.microsoft.com/office/drawing/2014/main" id="{FBC72CD5-22B0-410F-B21E-A0BCD7CC7AE5}"/>
                </a:ext>
              </a:extLst>
            </p:cNvPr>
            <p:cNvSpPr/>
            <p:nvPr/>
          </p:nvSpPr>
          <p:spPr>
            <a:xfrm>
              <a:off x="1184564" y="276976"/>
              <a:ext cx="3584864" cy="372630"/>
            </a:xfrm>
            <a:prstGeom prst="snip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Model &amp; Platform Management</a:t>
              </a:r>
            </a:p>
          </p:txBody>
        </p:sp>
        <p:sp>
          <p:nvSpPr>
            <p:cNvPr id="6" name="Rectangle: Top Corners One Rounded and One Snipped 5">
              <a:extLst>
                <a:ext uri="{FF2B5EF4-FFF2-40B4-BE49-F238E27FC236}">
                  <a16:creationId xmlns:a16="http://schemas.microsoft.com/office/drawing/2014/main" id="{F74535CE-E542-4408-84DC-7476E87E4507}"/>
                </a:ext>
              </a:extLst>
            </p:cNvPr>
            <p:cNvSpPr/>
            <p:nvPr/>
          </p:nvSpPr>
          <p:spPr>
            <a:xfrm>
              <a:off x="4769425" y="284858"/>
              <a:ext cx="2722419" cy="372630"/>
            </a:xfrm>
            <a:prstGeom prst="snipRoundRect">
              <a:avLst/>
            </a:prstGeom>
            <a:solidFill>
              <a:schemeClr val="tx1">
                <a:lumMod val="25000"/>
                <a:lumOff val="7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bg1">
                      <a:lumMod val="65000"/>
                    </a:schemeClr>
                  </a:solidFill>
                </a:rPr>
                <a:t>Platform Editor</a:t>
              </a:r>
            </a:p>
          </p:txBody>
        </p:sp>
        <p:sp>
          <p:nvSpPr>
            <p:cNvPr id="7" name="Rectangle: Top Corners One Rounded and One Snipped 6">
              <a:extLst>
                <a:ext uri="{FF2B5EF4-FFF2-40B4-BE49-F238E27FC236}">
                  <a16:creationId xmlns:a16="http://schemas.microsoft.com/office/drawing/2014/main" id="{187063C4-1F50-4AA5-A751-1AC0169166AF}"/>
                </a:ext>
              </a:extLst>
            </p:cNvPr>
            <p:cNvSpPr/>
            <p:nvPr/>
          </p:nvSpPr>
          <p:spPr>
            <a:xfrm>
              <a:off x="10183089" y="284858"/>
              <a:ext cx="1880757" cy="372630"/>
            </a:xfrm>
            <a:prstGeom prst="snipRoundRect">
              <a:avLst/>
            </a:prstGeom>
            <a:solidFill>
              <a:schemeClr val="tx1">
                <a:lumMod val="25000"/>
                <a:lumOff val="7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bg1">
                      <a:lumMod val="65000"/>
                    </a:schemeClr>
                  </a:solidFill>
                </a:rPr>
                <a:t>Run &amp; Debug</a:t>
              </a:r>
            </a:p>
          </p:txBody>
        </p:sp>
        <p:sp>
          <p:nvSpPr>
            <p:cNvPr id="8" name="Rectangle: Top Corners One Rounded and One Snipped 7">
              <a:extLst>
                <a:ext uri="{FF2B5EF4-FFF2-40B4-BE49-F238E27FC236}">
                  <a16:creationId xmlns:a16="http://schemas.microsoft.com/office/drawing/2014/main" id="{406AF09A-B33D-4DF4-B450-149A4AD7C7AE}"/>
                </a:ext>
              </a:extLst>
            </p:cNvPr>
            <p:cNvSpPr/>
            <p:nvPr/>
          </p:nvSpPr>
          <p:spPr>
            <a:xfrm>
              <a:off x="7488381" y="281394"/>
              <a:ext cx="2722419" cy="372630"/>
            </a:xfrm>
            <a:prstGeom prst="snipRoundRect">
              <a:avLst/>
            </a:prstGeom>
            <a:solidFill>
              <a:schemeClr val="tx1">
                <a:lumMod val="25000"/>
                <a:lumOff val="7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bg1">
                      <a:lumMod val="65000"/>
                    </a:schemeClr>
                  </a:solidFill>
                </a:rPr>
                <a:t>Memory Map Editor</a:t>
              </a:r>
            </a:p>
          </p:txBody>
        </p:sp>
      </p:grpSp>
    </p:spTree>
    <p:extLst>
      <p:ext uri="{BB962C8B-B14F-4D97-AF65-F5344CB8AC3E}">
        <p14:creationId xmlns:p14="http://schemas.microsoft.com/office/powerpoint/2010/main" val="31531213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88CFD99-ECB0-45D3-BD54-0CF4897EC334}"/>
              </a:ext>
            </a:extLst>
          </p:cNvPr>
          <p:cNvSpPr>
            <a:spLocks noGrp="1"/>
          </p:cNvSpPr>
          <p:nvPr>
            <p:ph idx="1"/>
          </p:nvPr>
        </p:nvSpPr>
        <p:spPr/>
        <p:txBody>
          <a:bodyPr vert="horz" lIns="0" tIns="45720" rIns="91440" bIns="45720" rtlCol="0" anchor="t">
            <a:noAutofit/>
          </a:bodyPr>
          <a:lstStyle/>
          <a:p>
            <a:r>
              <a:rPr lang="en-US" dirty="0"/>
              <a:t>Helium Platform Assembly – part of Helium Virtual and Hybrid Studio – is a powerful, GUI-based solution for creating virtual and hybrid platforms that are correct by construction. </a:t>
            </a:r>
          </a:p>
          <a:p>
            <a:r>
              <a:rPr lang="en-US" dirty="0">
                <a:latin typeface="Arial"/>
                <a:cs typeface="Arial"/>
              </a:rPr>
              <a:t>With Platform Assembly you can take the building blocks of platforms – your own models of IP, models and platforms from the Helium Model Catalog, natively integrated ARM Fast Models processors and peripherals, hybrid adapters and models such as Smart Memory – and assemble them into platforms either by starting with a reference platform that is close to your desired design and modifying it, or by building the platform up directly from building blocks.</a:t>
            </a:r>
          </a:p>
          <a:p>
            <a:pPr marL="57150" indent="0">
              <a:buNone/>
            </a:pPr>
            <a:endParaRPr lang="en-US" dirty="0"/>
          </a:p>
          <a:p>
            <a:pPr marL="57150" indent="0">
              <a:buNone/>
            </a:pPr>
            <a:endParaRPr lang="en-US" dirty="0"/>
          </a:p>
        </p:txBody>
      </p:sp>
      <p:sp>
        <p:nvSpPr>
          <p:cNvPr id="2" name="Title 1">
            <a:extLst>
              <a:ext uri="{FF2B5EF4-FFF2-40B4-BE49-F238E27FC236}">
                <a16:creationId xmlns:a16="http://schemas.microsoft.com/office/drawing/2014/main" id="{0940072D-1A4C-426D-A63D-4F529206B82E}"/>
              </a:ext>
            </a:extLst>
          </p:cNvPr>
          <p:cNvSpPr>
            <a:spLocks noGrp="1"/>
          </p:cNvSpPr>
          <p:nvPr>
            <p:ph type="title"/>
          </p:nvPr>
        </p:nvSpPr>
        <p:spPr/>
        <p:txBody>
          <a:bodyPr/>
          <a:lstStyle/>
          <a:p>
            <a:r>
              <a:rPr lang="en-US" dirty="0"/>
              <a:t>Introduction</a:t>
            </a:r>
          </a:p>
        </p:txBody>
      </p:sp>
    </p:spTree>
    <p:extLst>
      <p:ext uri="{BB962C8B-B14F-4D97-AF65-F5344CB8AC3E}">
        <p14:creationId xmlns:p14="http://schemas.microsoft.com/office/powerpoint/2010/main" val="40951923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87E28C6-C6DC-4ADA-AD37-E64758096823}"/>
              </a:ext>
            </a:extLst>
          </p:cNvPr>
          <p:cNvPicPr>
            <a:picLocks noChangeAspect="1"/>
          </p:cNvPicPr>
          <p:nvPr/>
        </p:nvPicPr>
        <p:blipFill>
          <a:blip r:embed="rId2"/>
          <a:stretch>
            <a:fillRect/>
          </a:stretch>
        </p:blipFill>
        <p:spPr>
          <a:xfrm>
            <a:off x="3357109" y="1151095"/>
            <a:ext cx="3295650" cy="3743325"/>
          </a:xfrm>
          <a:prstGeom prst="rect">
            <a:avLst/>
          </a:prstGeom>
        </p:spPr>
      </p:pic>
      <p:sp>
        <p:nvSpPr>
          <p:cNvPr id="2" name="Content Placeholder 1">
            <a:extLst>
              <a:ext uri="{FF2B5EF4-FFF2-40B4-BE49-F238E27FC236}">
                <a16:creationId xmlns:a16="http://schemas.microsoft.com/office/drawing/2014/main" id="{F35AAC53-913B-4661-BE3B-0ECA408E9729}"/>
              </a:ext>
            </a:extLst>
          </p:cNvPr>
          <p:cNvSpPr>
            <a:spLocks noGrp="1"/>
          </p:cNvSpPr>
          <p:nvPr>
            <p:ph idx="1"/>
          </p:nvPr>
        </p:nvSpPr>
        <p:spPr>
          <a:xfrm>
            <a:off x="446314" y="1971363"/>
            <a:ext cx="2687108" cy="4568817"/>
          </a:xfrm>
        </p:spPr>
        <p:txBody>
          <a:bodyPr/>
          <a:lstStyle/>
          <a:p>
            <a:r>
              <a:rPr lang="en-US" sz="2000" dirty="0"/>
              <a:t>Easily browse released ARM Fast Models from your installation.</a:t>
            </a:r>
          </a:p>
          <a:p>
            <a:r>
              <a:rPr lang="en-US" sz="2000" dirty="0"/>
              <a:t>Optionally set default parameter values or exclude ports by specifying an exclude file</a:t>
            </a:r>
          </a:p>
          <a:p>
            <a:r>
              <a:rPr lang="en-US" sz="2000" dirty="0"/>
              <a:t>On Finish, the model is generated in your catalog</a:t>
            </a:r>
          </a:p>
          <a:p>
            <a:endParaRPr lang="en-US" dirty="0"/>
          </a:p>
        </p:txBody>
      </p:sp>
      <p:sp>
        <p:nvSpPr>
          <p:cNvPr id="3" name="Title 2">
            <a:extLst>
              <a:ext uri="{FF2B5EF4-FFF2-40B4-BE49-F238E27FC236}">
                <a16:creationId xmlns:a16="http://schemas.microsoft.com/office/drawing/2014/main" id="{86D01C0E-4BFE-4B3B-A963-FACFB6EFC0AE}"/>
              </a:ext>
            </a:extLst>
          </p:cNvPr>
          <p:cNvSpPr>
            <a:spLocks noGrp="1"/>
          </p:cNvSpPr>
          <p:nvPr>
            <p:ph type="title"/>
          </p:nvPr>
        </p:nvSpPr>
        <p:spPr>
          <a:xfrm>
            <a:off x="446314" y="967801"/>
            <a:ext cx="3013264" cy="666871"/>
          </a:xfrm>
        </p:spPr>
        <p:txBody>
          <a:bodyPr/>
          <a:lstStyle/>
          <a:p>
            <a:r>
              <a:rPr lang="en-US" i="1" dirty="0"/>
              <a:t>Add ARM Fast Models Wizard</a:t>
            </a:r>
            <a:endParaRPr lang="en-US" dirty="0"/>
          </a:p>
        </p:txBody>
      </p:sp>
      <p:pic>
        <p:nvPicPr>
          <p:cNvPr id="4" name="Picture 3">
            <a:extLst>
              <a:ext uri="{FF2B5EF4-FFF2-40B4-BE49-F238E27FC236}">
                <a16:creationId xmlns:a16="http://schemas.microsoft.com/office/drawing/2014/main" id="{F35221DB-AE5F-43D2-8F23-8E317ECB9A50}"/>
              </a:ext>
            </a:extLst>
          </p:cNvPr>
          <p:cNvPicPr>
            <a:picLocks noChangeAspect="1"/>
          </p:cNvPicPr>
          <p:nvPr/>
        </p:nvPicPr>
        <p:blipFill>
          <a:blip r:embed="rId3"/>
          <a:stretch>
            <a:fillRect/>
          </a:stretch>
        </p:blipFill>
        <p:spPr>
          <a:xfrm>
            <a:off x="6295669" y="2262637"/>
            <a:ext cx="3382278" cy="3542544"/>
          </a:xfrm>
          <a:prstGeom prst="rect">
            <a:avLst/>
          </a:prstGeom>
        </p:spPr>
      </p:pic>
      <p:pic>
        <p:nvPicPr>
          <p:cNvPr id="6" name="Picture 5">
            <a:extLst>
              <a:ext uri="{FF2B5EF4-FFF2-40B4-BE49-F238E27FC236}">
                <a16:creationId xmlns:a16="http://schemas.microsoft.com/office/drawing/2014/main" id="{3139A64F-BA89-4E99-BA9F-EF060EAB6F5B}"/>
              </a:ext>
            </a:extLst>
          </p:cNvPr>
          <p:cNvPicPr>
            <a:picLocks noChangeAspect="1"/>
          </p:cNvPicPr>
          <p:nvPr/>
        </p:nvPicPr>
        <p:blipFill>
          <a:blip r:embed="rId4"/>
          <a:stretch>
            <a:fillRect/>
          </a:stretch>
        </p:blipFill>
        <p:spPr>
          <a:xfrm>
            <a:off x="8795654" y="3236050"/>
            <a:ext cx="2951214" cy="3121533"/>
          </a:xfrm>
          <a:prstGeom prst="rect">
            <a:avLst/>
          </a:prstGeom>
        </p:spPr>
      </p:pic>
      <p:sp>
        <p:nvSpPr>
          <p:cNvPr id="28" name="Callout: Line 27">
            <a:extLst>
              <a:ext uri="{FF2B5EF4-FFF2-40B4-BE49-F238E27FC236}">
                <a16:creationId xmlns:a16="http://schemas.microsoft.com/office/drawing/2014/main" id="{3E390707-26F6-4ED1-AD05-B4FCCF7884BF}"/>
              </a:ext>
            </a:extLst>
          </p:cNvPr>
          <p:cNvSpPr/>
          <p:nvPr/>
        </p:nvSpPr>
        <p:spPr>
          <a:xfrm>
            <a:off x="7276271" y="1727529"/>
            <a:ext cx="1996660" cy="273472"/>
          </a:xfrm>
          <a:prstGeom prst="borderCallout1">
            <a:avLst>
              <a:gd name="adj1" fmla="val 49264"/>
              <a:gd name="adj2" fmla="val 74"/>
              <a:gd name="adj3" fmla="val 370796"/>
              <a:gd name="adj4" fmla="val -136950"/>
            </a:avLst>
          </a:prstGeom>
          <a:solidFill>
            <a:schemeClr val="tx2">
              <a:lumMod val="20000"/>
              <a:lumOff val="80000"/>
            </a:schemeClr>
          </a:solidFill>
          <a:ln>
            <a:tailEnd type="ova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chemeClr val="tx1"/>
                </a:solidFill>
              </a:rPr>
              <a:t>Select the model to add</a:t>
            </a:r>
          </a:p>
        </p:txBody>
      </p:sp>
      <p:sp>
        <p:nvSpPr>
          <p:cNvPr id="30" name="Callout: Line 29">
            <a:extLst>
              <a:ext uri="{FF2B5EF4-FFF2-40B4-BE49-F238E27FC236}">
                <a16:creationId xmlns:a16="http://schemas.microsoft.com/office/drawing/2014/main" id="{D8A82327-7C36-4BF3-AE90-679DD7C8E731}"/>
              </a:ext>
            </a:extLst>
          </p:cNvPr>
          <p:cNvSpPr/>
          <p:nvPr/>
        </p:nvSpPr>
        <p:spPr>
          <a:xfrm>
            <a:off x="9739579" y="2768440"/>
            <a:ext cx="1996660" cy="273472"/>
          </a:xfrm>
          <a:prstGeom prst="borderCallout1">
            <a:avLst>
              <a:gd name="adj1" fmla="val 49264"/>
              <a:gd name="adj2" fmla="val 74"/>
              <a:gd name="adj3" fmla="val 117413"/>
              <a:gd name="adj4" fmla="val -98061"/>
            </a:avLst>
          </a:prstGeom>
          <a:solidFill>
            <a:schemeClr val="tx2">
              <a:lumMod val="20000"/>
              <a:lumOff val="80000"/>
            </a:schemeClr>
          </a:solidFill>
          <a:ln>
            <a:tailEnd type="ova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chemeClr val="tx1"/>
                </a:solidFill>
              </a:rPr>
              <a:t>Specify custom parameter file</a:t>
            </a:r>
          </a:p>
        </p:txBody>
      </p:sp>
      <p:sp>
        <p:nvSpPr>
          <p:cNvPr id="31" name="Callout: Line 30">
            <a:extLst>
              <a:ext uri="{FF2B5EF4-FFF2-40B4-BE49-F238E27FC236}">
                <a16:creationId xmlns:a16="http://schemas.microsoft.com/office/drawing/2014/main" id="{B73F5FD7-81B7-4B8E-8F78-1F7C2927FB77}"/>
              </a:ext>
            </a:extLst>
          </p:cNvPr>
          <p:cNvSpPr/>
          <p:nvPr/>
        </p:nvSpPr>
        <p:spPr>
          <a:xfrm>
            <a:off x="9187304" y="5416563"/>
            <a:ext cx="2137834" cy="329895"/>
          </a:xfrm>
          <a:prstGeom prst="borderCallout1">
            <a:avLst>
              <a:gd name="adj1" fmla="val -1351"/>
              <a:gd name="adj2" fmla="val 51963"/>
              <a:gd name="adj3" fmla="val -480159"/>
              <a:gd name="adj4" fmla="val 27015"/>
            </a:avLst>
          </a:prstGeom>
          <a:solidFill>
            <a:schemeClr val="tx2">
              <a:lumMod val="20000"/>
              <a:lumOff val="80000"/>
            </a:schemeClr>
          </a:solidFill>
          <a:ln>
            <a:tailEnd type="ova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chemeClr val="tx1"/>
                </a:solidFill>
              </a:rPr>
              <a:t>Specify custom port exclusion file and extra options</a:t>
            </a:r>
          </a:p>
        </p:txBody>
      </p:sp>
      <p:sp>
        <p:nvSpPr>
          <p:cNvPr id="29" name="Callout: Line 28">
            <a:extLst>
              <a:ext uri="{FF2B5EF4-FFF2-40B4-BE49-F238E27FC236}">
                <a16:creationId xmlns:a16="http://schemas.microsoft.com/office/drawing/2014/main" id="{E0742BA2-4E86-4560-8AB2-6DCDDF4A4168}"/>
              </a:ext>
            </a:extLst>
          </p:cNvPr>
          <p:cNvSpPr/>
          <p:nvPr/>
        </p:nvSpPr>
        <p:spPr>
          <a:xfrm>
            <a:off x="7373331" y="1009321"/>
            <a:ext cx="2848654" cy="425196"/>
          </a:xfrm>
          <a:prstGeom prst="borderCallout1">
            <a:avLst>
              <a:gd name="adj1" fmla="val 49264"/>
              <a:gd name="adj2" fmla="val 74"/>
              <a:gd name="adj3" fmla="val 211438"/>
              <a:gd name="adj4" fmla="val -105971"/>
            </a:avLst>
          </a:prstGeom>
          <a:solidFill>
            <a:schemeClr val="tx2">
              <a:lumMod val="20000"/>
              <a:lumOff val="80000"/>
            </a:schemeClr>
          </a:solidFill>
          <a:ln>
            <a:tailEnd type="ova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chemeClr val="tx1"/>
                </a:solidFill>
              </a:rPr>
              <a:t>Use Custom LISA file option to manually select the LISA file </a:t>
            </a:r>
          </a:p>
        </p:txBody>
      </p:sp>
      <p:grpSp>
        <p:nvGrpSpPr>
          <p:cNvPr id="32" name="Group 31">
            <a:extLst>
              <a:ext uri="{FF2B5EF4-FFF2-40B4-BE49-F238E27FC236}">
                <a16:creationId xmlns:a16="http://schemas.microsoft.com/office/drawing/2014/main" id="{118EFF89-11EB-41E6-A8A8-F9A72ECE0BD8}"/>
              </a:ext>
            </a:extLst>
          </p:cNvPr>
          <p:cNvGrpSpPr/>
          <p:nvPr/>
        </p:nvGrpSpPr>
        <p:grpSpPr>
          <a:xfrm>
            <a:off x="1184564" y="276976"/>
            <a:ext cx="10879282" cy="380512"/>
            <a:chOff x="1184564" y="276976"/>
            <a:chExt cx="10879282" cy="380512"/>
          </a:xfrm>
        </p:grpSpPr>
        <p:sp>
          <p:nvSpPr>
            <p:cNvPr id="33" name="Rectangle: Top Corners One Rounded and One Snipped 32">
              <a:extLst>
                <a:ext uri="{FF2B5EF4-FFF2-40B4-BE49-F238E27FC236}">
                  <a16:creationId xmlns:a16="http://schemas.microsoft.com/office/drawing/2014/main" id="{56F12EB8-86BE-4286-8527-2145A37B22A1}"/>
                </a:ext>
              </a:extLst>
            </p:cNvPr>
            <p:cNvSpPr/>
            <p:nvPr/>
          </p:nvSpPr>
          <p:spPr>
            <a:xfrm>
              <a:off x="1184564" y="276976"/>
              <a:ext cx="3584864" cy="372630"/>
            </a:xfrm>
            <a:prstGeom prst="snip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Model &amp; Platform Management</a:t>
              </a:r>
            </a:p>
          </p:txBody>
        </p:sp>
        <p:sp>
          <p:nvSpPr>
            <p:cNvPr id="34" name="Rectangle: Top Corners One Rounded and One Snipped 33">
              <a:extLst>
                <a:ext uri="{FF2B5EF4-FFF2-40B4-BE49-F238E27FC236}">
                  <a16:creationId xmlns:a16="http://schemas.microsoft.com/office/drawing/2014/main" id="{97BA6BE1-6D62-4C1E-ACB9-3BFD2B7C870F}"/>
                </a:ext>
              </a:extLst>
            </p:cNvPr>
            <p:cNvSpPr/>
            <p:nvPr/>
          </p:nvSpPr>
          <p:spPr>
            <a:xfrm>
              <a:off x="4769425" y="284858"/>
              <a:ext cx="2722419" cy="372630"/>
            </a:xfrm>
            <a:prstGeom prst="snipRoundRect">
              <a:avLst/>
            </a:prstGeom>
            <a:solidFill>
              <a:schemeClr val="tx1">
                <a:lumMod val="25000"/>
                <a:lumOff val="7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bg1">
                      <a:lumMod val="65000"/>
                    </a:schemeClr>
                  </a:solidFill>
                </a:rPr>
                <a:t>Platform Editor</a:t>
              </a:r>
            </a:p>
          </p:txBody>
        </p:sp>
        <p:sp>
          <p:nvSpPr>
            <p:cNvPr id="35" name="Rectangle: Top Corners One Rounded and One Snipped 34">
              <a:extLst>
                <a:ext uri="{FF2B5EF4-FFF2-40B4-BE49-F238E27FC236}">
                  <a16:creationId xmlns:a16="http://schemas.microsoft.com/office/drawing/2014/main" id="{8948DEF5-3067-4EAC-9C55-4257187D4145}"/>
                </a:ext>
              </a:extLst>
            </p:cNvPr>
            <p:cNvSpPr/>
            <p:nvPr/>
          </p:nvSpPr>
          <p:spPr>
            <a:xfrm>
              <a:off x="10183089" y="284858"/>
              <a:ext cx="1880757" cy="372630"/>
            </a:xfrm>
            <a:prstGeom prst="snipRoundRect">
              <a:avLst/>
            </a:prstGeom>
            <a:solidFill>
              <a:schemeClr val="tx1">
                <a:lumMod val="25000"/>
                <a:lumOff val="7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bg1">
                      <a:lumMod val="65000"/>
                    </a:schemeClr>
                  </a:solidFill>
                </a:rPr>
                <a:t>Run &amp; Debug</a:t>
              </a:r>
            </a:p>
          </p:txBody>
        </p:sp>
        <p:sp>
          <p:nvSpPr>
            <p:cNvPr id="36" name="Rectangle: Top Corners One Rounded and One Snipped 35">
              <a:extLst>
                <a:ext uri="{FF2B5EF4-FFF2-40B4-BE49-F238E27FC236}">
                  <a16:creationId xmlns:a16="http://schemas.microsoft.com/office/drawing/2014/main" id="{C71AB180-06EF-4374-99CD-FEA20D1148D1}"/>
                </a:ext>
              </a:extLst>
            </p:cNvPr>
            <p:cNvSpPr/>
            <p:nvPr/>
          </p:nvSpPr>
          <p:spPr>
            <a:xfrm>
              <a:off x="7488381" y="281394"/>
              <a:ext cx="2722419" cy="372630"/>
            </a:xfrm>
            <a:prstGeom prst="snipRoundRect">
              <a:avLst/>
            </a:prstGeom>
            <a:solidFill>
              <a:schemeClr val="tx1">
                <a:lumMod val="25000"/>
                <a:lumOff val="7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bg1">
                      <a:lumMod val="65000"/>
                    </a:schemeClr>
                  </a:solidFill>
                </a:rPr>
                <a:t>Memory Map Editor</a:t>
              </a:r>
            </a:p>
          </p:txBody>
        </p:sp>
      </p:grpSp>
    </p:spTree>
    <p:extLst>
      <p:ext uri="{BB962C8B-B14F-4D97-AF65-F5344CB8AC3E}">
        <p14:creationId xmlns:p14="http://schemas.microsoft.com/office/powerpoint/2010/main" val="40603195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16782EE-B238-4582-8A63-EA418CD390C4}"/>
              </a:ext>
            </a:extLst>
          </p:cNvPr>
          <p:cNvSpPr>
            <a:spLocks noGrp="1"/>
          </p:cNvSpPr>
          <p:nvPr>
            <p:ph idx="1"/>
          </p:nvPr>
        </p:nvSpPr>
        <p:spPr>
          <a:xfrm>
            <a:off x="446313" y="1627222"/>
            <a:ext cx="11310257" cy="4840224"/>
          </a:xfrm>
        </p:spPr>
        <p:txBody>
          <a:bodyPr/>
          <a:lstStyle/>
          <a:p>
            <a:r>
              <a:rPr lang="en-US" sz="1800" dirty="0"/>
              <a:t>Parameter value overrides should be made in consultation with ARM Fast Models documentation that explains how to configure IP settings.</a:t>
            </a:r>
          </a:p>
          <a:p>
            <a:r>
              <a:rPr lang="en-US" sz="1800" dirty="0"/>
              <a:t>If you have many parameter value overrides, instead of entering values in the wizard, they can be added to a text file and passed with custom parameter file option in the parameters page or using –param &lt;filename&gt; to cpuwrap in the extra options wizard page.</a:t>
            </a:r>
          </a:p>
          <a:p>
            <a:r>
              <a:rPr lang="en-US" sz="1800" dirty="0"/>
              <a:t>Port exclude file can be specified in the final page where other cpuwrap command line options can be specified. </a:t>
            </a:r>
          </a:p>
          <a:p>
            <a:pPr lvl="1"/>
            <a:r>
              <a:rPr lang="en-US" sz="1400" dirty="0"/>
              <a:t>The text file should have one port per line to exclude</a:t>
            </a:r>
          </a:p>
          <a:p>
            <a:pPr lvl="1"/>
            <a:r>
              <a:rPr lang="en-US" sz="1400" dirty="0"/>
              <a:t>An example of excluded ports for the ARMCortexA75x4CT model:</a:t>
            </a:r>
          </a:p>
          <a:p>
            <a:pPr marL="919162" lvl="2" indent="0">
              <a:buNone/>
            </a:pPr>
            <a:r>
              <a:rPr lang="en-US" sz="1100" b="1" dirty="0" err="1"/>
              <a:t>sci_m</a:t>
            </a:r>
            <a:r>
              <a:rPr lang="en-US" sz="1100" b="1" dirty="0"/>
              <a:t>, </a:t>
            </a:r>
            <a:r>
              <a:rPr lang="en-US" sz="1100" b="1" dirty="0" err="1"/>
              <a:t>pchannel_core</a:t>
            </a:r>
            <a:r>
              <a:rPr lang="en-US" sz="1100" b="1" dirty="0"/>
              <a:t>[0-3], </a:t>
            </a:r>
            <a:r>
              <a:rPr lang="en-US" sz="1100" b="1" dirty="0" err="1"/>
              <a:t>pchannel_cluster</a:t>
            </a:r>
            <a:r>
              <a:rPr lang="en-US" sz="1100" b="1" dirty="0"/>
              <a:t>, </a:t>
            </a:r>
            <a:r>
              <a:rPr lang="en-US" sz="1100" b="1" dirty="0" err="1"/>
              <a:t>cti</a:t>
            </a:r>
            <a:r>
              <a:rPr lang="en-US" sz="1100" b="1" dirty="0"/>
              <a:t>[0-3], </a:t>
            </a:r>
            <a:r>
              <a:rPr lang="en-US" sz="1100" b="1" dirty="0" err="1"/>
              <a:t>cntvalueb</a:t>
            </a:r>
            <a:endParaRPr lang="en-US" sz="1100" b="1" dirty="0"/>
          </a:p>
          <a:p>
            <a:pPr lvl="1"/>
            <a:r>
              <a:rPr lang="en-US" sz="1200" dirty="0"/>
              <a:t>One reason to exclude ports is to exclude interfaces to a particular model (i.e., exclude those capabilities that won't be used). Unfortunately, this may not be known up-front. Sometimes ports must be excluded to get elaboration to succeed, based on the model, and in some cases the only way to figure that out is to try and see if it fails.</a:t>
            </a:r>
          </a:p>
          <a:p>
            <a:pPr lvl="1"/>
            <a:r>
              <a:rPr lang="en-US" sz="1200" dirty="0"/>
              <a:t>Other reasons to exclude ports would be: to simplify the model, to gain performance, and to remove protocols unsupported by Helium.</a:t>
            </a:r>
            <a:endParaRPr lang="en-US" sz="1400" dirty="0"/>
          </a:p>
          <a:p>
            <a:r>
              <a:rPr lang="en-US" sz="1800" dirty="0"/>
              <a:t>Models imported using the wizard can be built from the command line since a </a:t>
            </a:r>
            <a:r>
              <a:rPr lang="en-US" sz="1800" dirty="0" err="1"/>
              <a:t>Makefile</a:t>
            </a:r>
            <a:r>
              <a:rPr lang="en-US" sz="1800" dirty="0"/>
              <a:t> is saved during model generation</a:t>
            </a:r>
          </a:p>
        </p:txBody>
      </p:sp>
      <p:sp>
        <p:nvSpPr>
          <p:cNvPr id="3" name="Title 2">
            <a:extLst>
              <a:ext uri="{FF2B5EF4-FFF2-40B4-BE49-F238E27FC236}">
                <a16:creationId xmlns:a16="http://schemas.microsoft.com/office/drawing/2014/main" id="{C048B2CF-74C3-4C64-B502-2B3FF545C29D}"/>
              </a:ext>
            </a:extLst>
          </p:cNvPr>
          <p:cNvSpPr>
            <a:spLocks noGrp="1"/>
          </p:cNvSpPr>
          <p:nvPr>
            <p:ph type="title"/>
          </p:nvPr>
        </p:nvSpPr>
        <p:spPr>
          <a:xfrm>
            <a:off x="446313" y="895066"/>
            <a:ext cx="11310257" cy="666871"/>
          </a:xfrm>
        </p:spPr>
        <p:txBody>
          <a:bodyPr/>
          <a:lstStyle/>
          <a:p>
            <a:r>
              <a:rPr lang="en-US"/>
              <a:t>Add ARM Fast Models Wizard – advanced options</a:t>
            </a:r>
          </a:p>
        </p:txBody>
      </p:sp>
      <p:grpSp>
        <p:nvGrpSpPr>
          <p:cNvPr id="4" name="Group 3">
            <a:extLst>
              <a:ext uri="{FF2B5EF4-FFF2-40B4-BE49-F238E27FC236}">
                <a16:creationId xmlns:a16="http://schemas.microsoft.com/office/drawing/2014/main" id="{19E93A49-EC17-4C42-974A-B00A97ED1F24}"/>
              </a:ext>
            </a:extLst>
          </p:cNvPr>
          <p:cNvGrpSpPr/>
          <p:nvPr/>
        </p:nvGrpSpPr>
        <p:grpSpPr>
          <a:xfrm>
            <a:off x="1184564" y="276976"/>
            <a:ext cx="10879282" cy="380512"/>
            <a:chOff x="1184564" y="276976"/>
            <a:chExt cx="10879282" cy="380512"/>
          </a:xfrm>
        </p:grpSpPr>
        <p:sp>
          <p:nvSpPr>
            <p:cNvPr id="5" name="Rectangle: Top Corners One Rounded and One Snipped 4">
              <a:extLst>
                <a:ext uri="{FF2B5EF4-FFF2-40B4-BE49-F238E27FC236}">
                  <a16:creationId xmlns:a16="http://schemas.microsoft.com/office/drawing/2014/main" id="{D9E98ED9-1083-4B2B-9C6C-9E6A2A866078}"/>
                </a:ext>
              </a:extLst>
            </p:cNvPr>
            <p:cNvSpPr/>
            <p:nvPr/>
          </p:nvSpPr>
          <p:spPr>
            <a:xfrm>
              <a:off x="1184564" y="276976"/>
              <a:ext cx="3584864" cy="372630"/>
            </a:xfrm>
            <a:prstGeom prst="snip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Model &amp; Platform Management</a:t>
              </a:r>
            </a:p>
          </p:txBody>
        </p:sp>
        <p:sp>
          <p:nvSpPr>
            <p:cNvPr id="6" name="Rectangle: Top Corners One Rounded and One Snipped 5">
              <a:extLst>
                <a:ext uri="{FF2B5EF4-FFF2-40B4-BE49-F238E27FC236}">
                  <a16:creationId xmlns:a16="http://schemas.microsoft.com/office/drawing/2014/main" id="{8CE8B7C0-8228-4F5D-AF6F-4820D7D26B1C}"/>
                </a:ext>
              </a:extLst>
            </p:cNvPr>
            <p:cNvSpPr/>
            <p:nvPr/>
          </p:nvSpPr>
          <p:spPr>
            <a:xfrm>
              <a:off x="4769425" y="284858"/>
              <a:ext cx="2722419" cy="372630"/>
            </a:xfrm>
            <a:prstGeom prst="snipRoundRect">
              <a:avLst/>
            </a:prstGeom>
            <a:solidFill>
              <a:schemeClr val="tx1">
                <a:lumMod val="25000"/>
                <a:lumOff val="7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bg1">
                      <a:lumMod val="65000"/>
                    </a:schemeClr>
                  </a:solidFill>
                </a:rPr>
                <a:t>Platform Editor</a:t>
              </a:r>
            </a:p>
          </p:txBody>
        </p:sp>
        <p:sp>
          <p:nvSpPr>
            <p:cNvPr id="7" name="Rectangle: Top Corners One Rounded and One Snipped 6">
              <a:extLst>
                <a:ext uri="{FF2B5EF4-FFF2-40B4-BE49-F238E27FC236}">
                  <a16:creationId xmlns:a16="http://schemas.microsoft.com/office/drawing/2014/main" id="{BE721245-2CE8-4F05-9E8C-6CC0EE733EBB}"/>
                </a:ext>
              </a:extLst>
            </p:cNvPr>
            <p:cNvSpPr/>
            <p:nvPr/>
          </p:nvSpPr>
          <p:spPr>
            <a:xfrm>
              <a:off x="10183089" y="284858"/>
              <a:ext cx="1880757" cy="372630"/>
            </a:xfrm>
            <a:prstGeom prst="snipRoundRect">
              <a:avLst/>
            </a:prstGeom>
            <a:solidFill>
              <a:schemeClr val="tx1">
                <a:lumMod val="25000"/>
                <a:lumOff val="7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bg1">
                      <a:lumMod val="65000"/>
                    </a:schemeClr>
                  </a:solidFill>
                </a:rPr>
                <a:t>Run &amp; Debug</a:t>
              </a:r>
            </a:p>
          </p:txBody>
        </p:sp>
        <p:sp>
          <p:nvSpPr>
            <p:cNvPr id="8" name="Rectangle: Top Corners One Rounded and One Snipped 7">
              <a:extLst>
                <a:ext uri="{FF2B5EF4-FFF2-40B4-BE49-F238E27FC236}">
                  <a16:creationId xmlns:a16="http://schemas.microsoft.com/office/drawing/2014/main" id="{95EEE75F-E9F7-48EF-AACC-D1BBFE4A4E92}"/>
                </a:ext>
              </a:extLst>
            </p:cNvPr>
            <p:cNvSpPr/>
            <p:nvPr/>
          </p:nvSpPr>
          <p:spPr>
            <a:xfrm>
              <a:off x="7488381" y="281394"/>
              <a:ext cx="2722419" cy="372630"/>
            </a:xfrm>
            <a:prstGeom prst="snipRoundRect">
              <a:avLst/>
            </a:prstGeom>
            <a:solidFill>
              <a:schemeClr val="tx1">
                <a:lumMod val="25000"/>
                <a:lumOff val="7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bg1">
                      <a:lumMod val="65000"/>
                    </a:schemeClr>
                  </a:solidFill>
                </a:rPr>
                <a:t>Memory Map Editor</a:t>
              </a:r>
            </a:p>
          </p:txBody>
        </p:sp>
      </p:grpSp>
    </p:spTree>
    <p:extLst>
      <p:ext uri="{BB962C8B-B14F-4D97-AF65-F5344CB8AC3E}">
        <p14:creationId xmlns:p14="http://schemas.microsoft.com/office/powerpoint/2010/main" val="12325858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2D07C9E-8A76-448B-AF4A-B513252F6BF9}"/>
              </a:ext>
            </a:extLst>
          </p:cNvPr>
          <p:cNvSpPr>
            <a:spLocks noGrp="1"/>
          </p:cNvSpPr>
          <p:nvPr>
            <p:ph idx="1"/>
          </p:nvPr>
        </p:nvSpPr>
        <p:spPr>
          <a:xfrm>
            <a:off x="446314" y="1668785"/>
            <a:ext cx="6098178" cy="4005942"/>
          </a:xfrm>
        </p:spPr>
        <p:txBody>
          <a:bodyPr vert="horz" lIns="0" tIns="45720" rIns="91440" bIns="45720" rtlCol="0" anchor="t">
            <a:noAutofit/>
          </a:bodyPr>
          <a:lstStyle/>
          <a:p>
            <a:r>
              <a:rPr lang="en-US" sz="1800" dirty="0">
                <a:latin typeface="Arial"/>
                <a:cs typeface="Arial"/>
              </a:rPr>
              <a:t>In each ARM Fast Models release, ARM includes its released models in the main package.</a:t>
            </a:r>
          </a:p>
          <a:p>
            <a:r>
              <a:rPr lang="en-US" sz="1800" dirty="0">
                <a:latin typeface="Arial"/>
                <a:cs typeface="Arial"/>
              </a:rPr>
              <a:t>Models at a beta stage are not included in the main package, but LISA files for beta models are sometimes available for download from Arm.</a:t>
            </a:r>
          </a:p>
          <a:p>
            <a:r>
              <a:rPr lang="en-US" sz="1800" dirty="0">
                <a:latin typeface="Arial"/>
                <a:cs typeface="Arial"/>
              </a:rPr>
              <a:t>Because only released models can be discovered using ARM Fast Models tools, beta models do not appear in the Helium ARM Fast Models wizard models list</a:t>
            </a:r>
          </a:p>
          <a:p>
            <a:r>
              <a:rPr lang="en-US" sz="1800" dirty="0">
                <a:latin typeface="Arial"/>
                <a:cs typeface="Arial"/>
              </a:rPr>
              <a:t>Beta models can be added to the Helium Catalogs using the custom LISA file option in the ARM Fast Model import wizard</a:t>
            </a:r>
          </a:p>
          <a:p>
            <a:r>
              <a:rPr lang="en-US" sz="1800" dirty="0">
                <a:latin typeface="Arial"/>
                <a:cs typeface="Arial"/>
              </a:rPr>
              <a:t>Beta models can also be prepared with command line tools to be brought into Helium Platform Assembly​.</a:t>
            </a:r>
          </a:p>
        </p:txBody>
      </p:sp>
      <p:sp>
        <p:nvSpPr>
          <p:cNvPr id="3" name="Title 2">
            <a:extLst>
              <a:ext uri="{FF2B5EF4-FFF2-40B4-BE49-F238E27FC236}">
                <a16:creationId xmlns:a16="http://schemas.microsoft.com/office/drawing/2014/main" id="{438F2B73-D723-412A-BB68-4B6D495EDA4E}"/>
              </a:ext>
            </a:extLst>
          </p:cNvPr>
          <p:cNvSpPr>
            <a:spLocks noGrp="1"/>
          </p:cNvSpPr>
          <p:nvPr>
            <p:ph type="title"/>
          </p:nvPr>
        </p:nvSpPr>
        <p:spPr>
          <a:xfrm>
            <a:off x="446313" y="936629"/>
            <a:ext cx="11310257" cy="666871"/>
          </a:xfrm>
        </p:spPr>
        <p:txBody>
          <a:bodyPr/>
          <a:lstStyle/>
          <a:p>
            <a:r>
              <a:rPr lang="en-US"/>
              <a:t>Adding Beta ARM Fast Models or “Add-on” Models</a:t>
            </a:r>
          </a:p>
        </p:txBody>
      </p:sp>
      <p:pic>
        <p:nvPicPr>
          <p:cNvPr id="4" name="Picture 3">
            <a:extLst>
              <a:ext uri="{FF2B5EF4-FFF2-40B4-BE49-F238E27FC236}">
                <a16:creationId xmlns:a16="http://schemas.microsoft.com/office/drawing/2014/main" id="{97F45464-EB04-43FA-8301-C5C4CF0DA173}"/>
              </a:ext>
            </a:extLst>
          </p:cNvPr>
          <p:cNvPicPr>
            <a:picLocks noChangeAspect="1"/>
          </p:cNvPicPr>
          <p:nvPr/>
        </p:nvPicPr>
        <p:blipFill rotWithShape="1">
          <a:blip r:embed="rId3"/>
          <a:srcRect r="523"/>
          <a:stretch/>
        </p:blipFill>
        <p:spPr>
          <a:xfrm>
            <a:off x="6544492" y="1686628"/>
            <a:ext cx="4206240" cy="4432663"/>
          </a:xfrm>
          <a:prstGeom prst="rect">
            <a:avLst/>
          </a:prstGeom>
        </p:spPr>
      </p:pic>
      <p:sp>
        <p:nvSpPr>
          <p:cNvPr id="5" name="Callout: Line 4">
            <a:extLst>
              <a:ext uri="{FF2B5EF4-FFF2-40B4-BE49-F238E27FC236}">
                <a16:creationId xmlns:a16="http://schemas.microsoft.com/office/drawing/2014/main" id="{812E5DA5-89CB-47D5-AE1D-1EE730DE9A5D}"/>
              </a:ext>
            </a:extLst>
          </p:cNvPr>
          <p:cNvSpPr/>
          <p:nvPr/>
        </p:nvSpPr>
        <p:spPr>
          <a:xfrm>
            <a:off x="10015117" y="2749921"/>
            <a:ext cx="1996660" cy="397116"/>
          </a:xfrm>
          <a:prstGeom prst="borderCallout1">
            <a:avLst>
              <a:gd name="adj1" fmla="val 49264"/>
              <a:gd name="adj2" fmla="val 74"/>
              <a:gd name="adj3" fmla="val 181321"/>
              <a:gd name="adj4" fmla="val -96170"/>
            </a:avLst>
          </a:prstGeom>
          <a:solidFill>
            <a:schemeClr val="tx2">
              <a:lumMod val="20000"/>
              <a:lumOff val="80000"/>
            </a:schemeClr>
          </a:solidFill>
          <a:ln>
            <a:tailEnd type="ova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chemeClr val="tx1"/>
                </a:solidFill>
              </a:rPr>
              <a:t>Select the model from the list of models in the LISA file</a:t>
            </a:r>
          </a:p>
        </p:txBody>
      </p:sp>
      <p:sp>
        <p:nvSpPr>
          <p:cNvPr id="6" name="Callout: Line 5">
            <a:extLst>
              <a:ext uri="{FF2B5EF4-FFF2-40B4-BE49-F238E27FC236}">
                <a16:creationId xmlns:a16="http://schemas.microsoft.com/office/drawing/2014/main" id="{D72D79A9-3422-462D-8C62-E56B8A25C2FC}"/>
              </a:ext>
            </a:extLst>
          </p:cNvPr>
          <p:cNvSpPr/>
          <p:nvPr/>
        </p:nvSpPr>
        <p:spPr>
          <a:xfrm>
            <a:off x="10015117" y="2292721"/>
            <a:ext cx="1996660" cy="273472"/>
          </a:xfrm>
          <a:prstGeom prst="borderCallout1">
            <a:avLst>
              <a:gd name="adj1" fmla="val 49264"/>
              <a:gd name="adj2" fmla="val 74"/>
              <a:gd name="adj3" fmla="val 131963"/>
              <a:gd name="adj4" fmla="val -84612"/>
            </a:avLst>
          </a:prstGeom>
          <a:solidFill>
            <a:schemeClr val="tx2">
              <a:lumMod val="20000"/>
              <a:lumOff val="80000"/>
            </a:schemeClr>
          </a:solidFill>
          <a:ln>
            <a:tailEnd type="ova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chemeClr val="tx1"/>
                </a:solidFill>
              </a:rPr>
              <a:t>Specify a BETA model LISA file</a:t>
            </a:r>
          </a:p>
        </p:txBody>
      </p:sp>
      <p:grpSp>
        <p:nvGrpSpPr>
          <p:cNvPr id="7" name="Group 6">
            <a:extLst>
              <a:ext uri="{FF2B5EF4-FFF2-40B4-BE49-F238E27FC236}">
                <a16:creationId xmlns:a16="http://schemas.microsoft.com/office/drawing/2014/main" id="{B376FE0C-D575-42F8-8E8C-8B4849DD9E09}"/>
              </a:ext>
            </a:extLst>
          </p:cNvPr>
          <p:cNvGrpSpPr/>
          <p:nvPr/>
        </p:nvGrpSpPr>
        <p:grpSpPr>
          <a:xfrm>
            <a:off x="1184564" y="276976"/>
            <a:ext cx="10879282" cy="380512"/>
            <a:chOff x="1184564" y="276976"/>
            <a:chExt cx="10879282" cy="380512"/>
          </a:xfrm>
        </p:grpSpPr>
        <p:sp>
          <p:nvSpPr>
            <p:cNvPr id="8" name="Rectangle: Top Corners One Rounded and One Snipped 7">
              <a:extLst>
                <a:ext uri="{FF2B5EF4-FFF2-40B4-BE49-F238E27FC236}">
                  <a16:creationId xmlns:a16="http://schemas.microsoft.com/office/drawing/2014/main" id="{224B123D-1866-4B3B-BEC5-D17DD0712BC8}"/>
                </a:ext>
              </a:extLst>
            </p:cNvPr>
            <p:cNvSpPr/>
            <p:nvPr/>
          </p:nvSpPr>
          <p:spPr>
            <a:xfrm>
              <a:off x="1184564" y="276976"/>
              <a:ext cx="3584864" cy="372630"/>
            </a:xfrm>
            <a:prstGeom prst="snip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Model &amp; Platform Management</a:t>
              </a:r>
            </a:p>
          </p:txBody>
        </p:sp>
        <p:sp>
          <p:nvSpPr>
            <p:cNvPr id="9" name="Rectangle: Top Corners One Rounded and One Snipped 8">
              <a:extLst>
                <a:ext uri="{FF2B5EF4-FFF2-40B4-BE49-F238E27FC236}">
                  <a16:creationId xmlns:a16="http://schemas.microsoft.com/office/drawing/2014/main" id="{01828185-41F7-4FB3-B652-39B213702DDA}"/>
                </a:ext>
              </a:extLst>
            </p:cNvPr>
            <p:cNvSpPr/>
            <p:nvPr/>
          </p:nvSpPr>
          <p:spPr>
            <a:xfrm>
              <a:off x="4769425" y="284858"/>
              <a:ext cx="2722419" cy="372630"/>
            </a:xfrm>
            <a:prstGeom prst="snipRoundRect">
              <a:avLst/>
            </a:prstGeom>
            <a:solidFill>
              <a:schemeClr val="tx1">
                <a:lumMod val="25000"/>
                <a:lumOff val="7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bg1">
                      <a:lumMod val="65000"/>
                    </a:schemeClr>
                  </a:solidFill>
                </a:rPr>
                <a:t>Platform Editor</a:t>
              </a:r>
            </a:p>
          </p:txBody>
        </p:sp>
        <p:sp>
          <p:nvSpPr>
            <p:cNvPr id="10" name="Rectangle: Top Corners One Rounded and One Snipped 9">
              <a:extLst>
                <a:ext uri="{FF2B5EF4-FFF2-40B4-BE49-F238E27FC236}">
                  <a16:creationId xmlns:a16="http://schemas.microsoft.com/office/drawing/2014/main" id="{9F4D492D-1E0B-415C-A665-09C74248DDF2}"/>
                </a:ext>
              </a:extLst>
            </p:cNvPr>
            <p:cNvSpPr/>
            <p:nvPr/>
          </p:nvSpPr>
          <p:spPr>
            <a:xfrm>
              <a:off x="10183089" y="284858"/>
              <a:ext cx="1880757" cy="372630"/>
            </a:xfrm>
            <a:prstGeom prst="snipRoundRect">
              <a:avLst/>
            </a:prstGeom>
            <a:solidFill>
              <a:schemeClr val="tx1">
                <a:lumMod val="25000"/>
                <a:lumOff val="7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bg1">
                      <a:lumMod val="65000"/>
                    </a:schemeClr>
                  </a:solidFill>
                </a:rPr>
                <a:t>Run &amp; Debug</a:t>
              </a:r>
            </a:p>
          </p:txBody>
        </p:sp>
        <p:sp>
          <p:nvSpPr>
            <p:cNvPr id="11" name="Rectangle: Top Corners One Rounded and One Snipped 10">
              <a:extLst>
                <a:ext uri="{FF2B5EF4-FFF2-40B4-BE49-F238E27FC236}">
                  <a16:creationId xmlns:a16="http://schemas.microsoft.com/office/drawing/2014/main" id="{CC109475-200F-473F-B658-C39382B5FF58}"/>
                </a:ext>
              </a:extLst>
            </p:cNvPr>
            <p:cNvSpPr/>
            <p:nvPr/>
          </p:nvSpPr>
          <p:spPr>
            <a:xfrm>
              <a:off x="7488381" y="281394"/>
              <a:ext cx="2722419" cy="372630"/>
            </a:xfrm>
            <a:prstGeom prst="snipRoundRect">
              <a:avLst/>
            </a:prstGeom>
            <a:solidFill>
              <a:schemeClr val="tx1">
                <a:lumMod val="25000"/>
                <a:lumOff val="7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bg1">
                      <a:lumMod val="65000"/>
                    </a:schemeClr>
                  </a:solidFill>
                </a:rPr>
                <a:t>Memory Map Editor</a:t>
              </a:r>
            </a:p>
          </p:txBody>
        </p:sp>
      </p:grpSp>
    </p:spTree>
    <p:extLst>
      <p:ext uri="{BB962C8B-B14F-4D97-AF65-F5344CB8AC3E}">
        <p14:creationId xmlns:p14="http://schemas.microsoft.com/office/powerpoint/2010/main" val="27509679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A9547BD-8236-4287-A927-7C66BF2EB43A}"/>
              </a:ext>
            </a:extLst>
          </p:cNvPr>
          <p:cNvSpPr>
            <a:spLocks noGrp="1"/>
          </p:cNvSpPr>
          <p:nvPr>
            <p:ph idx="1"/>
          </p:nvPr>
        </p:nvSpPr>
        <p:spPr>
          <a:xfrm>
            <a:off x="389907" y="1639490"/>
            <a:ext cx="11408227" cy="4661699"/>
          </a:xfrm>
        </p:spPr>
        <p:txBody>
          <a:bodyPr/>
          <a:lstStyle/>
          <a:p>
            <a:r>
              <a:rPr lang="en-US" sz="1800" dirty="0"/>
              <a:t>Generating Beta models:</a:t>
            </a:r>
          </a:p>
          <a:p>
            <a:pPr lvl="1"/>
            <a:r>
              <a:rPr lang="en-US" sz="1600" dirty="0"/>
              <a:t>You don’t need to close Helium for adding Beta models to a catalog</a:t>
            </a:r>
          </a:p>
          <a:p>
            <a:pPr lvl="1"/>
            <a:r>
              <a:rPr lang="en-US" sz="1600" dirty="0"/>
              <a:t>Add to any existing catalog created in Platform Assembly. Make sure you know the catalog directory (root), the location of the beta model’s </a:t>
            </a:r>
            <a:r>
              <a:rPr lang="en-US" sz="1600" dirty="0" err="1"/>
              <a:t>lisa</a:t>
            </a:r>
            <a:r>
              <a:rPr lang="en-US" sz="1600" dirty="0"/>
              <a:t> file in the ARM Fast Models installation, and make sure you are using the same version used to create the rest of the directory. </a:t>
            </a:r>
          </a:p>
          <a:p>
            <a:pPr lvl="1"/>
            <a:r>
              <a:rPr lang="en-US" sz="1600" dirty="0"/>
              <a:t>Create VLNV directories manually .e.g., cadence.com/processor/ARMCortexA53x4CT/arm </a:t>
            </a:r>
          </a:p>
          <a:p>
            <a:pPr lvl="1"/>
            <a:r>
              <a:rPr lang="en-US" sz="1600" dirty="0"/>
              <a:t>Copy cadence.com/</a:t>
            </a:r>
            <a:r>
              <a:rPr lang="en-US" sz="1600" dirty="0" err="1"/>
              <a:t>makefile</a:t>
            </a:r>
            <a:r>
              <a:rPr lang="en-US" sz="1600" dirty="0"/>
              <a:t> to cadence.com/processor/</a:t>
            </a:r>
            <a:r>
              <a:rPr lang="en-US" sz="1600" dirty="0" err="1"/>
              <a:t>makefile</a:t>
            </a:r>
            <a:r>
              <a:rPr lang="en-US" sz="1600" dirty="0"/>
              <a:t> and to cadence.com/ARMCortexA53x4CT/</a:t>
            </a:r>
            <a:r>
              <a:rPr lang="en-US" sz="1600" dirty="0" err="1"/>
              <a:t>makefile</a:t>
            </a:r>
            <a:endParaRPr lang="en-US" sz="1600" dirty="0"/>
          </a:p>
          <a:p>
            <a:pPr lvl="1"/>
            <a:r>
              <a:rPr lang="en-US" sz="1600" dirty="0"/>
              <a:t>Copy `heliumlib`/mk/template/common.armfm.mk to cadence.com/processor/ARMCortexA53x4CT/arm/</a:t>
            </a:r>
            <a:r>
              <a:rPr lang="en-US" sz="1600" dirty="0" err="1"/>
              <a:t>makefile</a:t>
            </a:r>
            <a:r>
              <a:rPr lang="en-US" sz="1600" dirty="0"/>
              <a:t> </a:t>
            </a:r>
          </a:p>
          <a:p>
            <a:pPr lvl="1"/>
            <a:r>
              <a:rPr lang="en-US" sz="1600" dirty="0"/>
              <a:t>Edit this </a:t>
            </a:r>
            <a:r>
              <a:rPr lang="en-US" sz="1600" dirty="0" err="1"/>
              <a:t>makefile</a:t>
            </a:r>
            <a:r>
              <a:rPr lang="en-US" sz="1600" dirty="0"/>
              <a:t> and add:</a:t>
            </a:r>
          </a:p>
          <a:p>
            <a:pPr lvl="2"/>
            <a:r>
              <a:rPr lang="en-US" sz="1200" dirty="0"/>
              <a:t>UNIT := ARMCortexA53x4CT </a:t>
            </a:r>
          </a:p>
          <a:p>
            <a:pPr lvl="2"/>
            <a:r>
              <a:rPr lang="en-US" sz="1200" dirty="0"/>
              <a:t>There are VLNV variables. Update those </a:t>
            </a:r>
          </a:p>
          <a:p>
            <a:pPr lvl="2"/>
            <a:r>
              <a:rPr lang="en-US" sz="1200" dirty="0"/>
              <a:t>Remove any other unused variables</a:t>
            </a:r>
          </a:p>
          <a:p>
            <a:pPr lvl="1"/>
            <a:r>
              <a:rPr lang="en-US" sz="1600" dirty="0"/>
              <a:t>% make lib </a:t>
            </a:r>
          </a:p>
          <a:p>
            <a:pPr lvl="1"/>
            <a:r>
              <a:rPr lang="en-US" sz="1600" dirty="0"/>
              <a:t>% make import </a:t>
            </a:r>
          </a:p>
          <a:p>
            <a:pPr lvl="1"/>
            <a:r>
              <a:rPr lang="en-US" sz="1600" dirty="0"/>
              <a:t>Finally, click the Refresh button in the Catalog Browser to see the new model.</a:t>
            </a:r>
          </a:p>
        </p:txBody>
      </p:sp>
      <p:sp>
        <p:nvSpPr>
          <p:cNvPr id="2" name="Title 1">
            <a:extLst>
              <a:ext uri="{FF2B5EF4-FFF2-40B4-BE49-F238E27FC236}">
                <a16:creationId xmlns:a16="http://schemas.microsoft.com/office/drawing/2014/main" id="{463930A7-E5A6-4A5C-BD59-BCE2CCF8C325}"/>
              </a:ext>
            </a:extLst>
          </p:cNvPr>
          <p:cNvSpPr>
            <a:spLocks noGrp="1"/>
          </p:cNvSpPr>
          <p:nvPr>
            <p:ph type="title"/>
          </p:nvPr>
        </p:nvSpPr>
        <p:spPr>
          <a:xfrm>
            <a:off x="446313" y="884675"/>
            <a:ext cx="11310257" cy="666871"/>
          </a:xfrm>
        </p:spPr>
        <p:txBody>
          <a:bodyPr/>
          <a:lstStyle/>
          <a:p>
            <a:r>
              <a:rPr lang="en-US" dirty="0"/>
              <a:t>Adding Beta ARM Fast Models to Helium catalogs - command line</a:t>
            </a:r>
            <a:br>
              <a:rPr lang="en-US" dirty="0"/>
            </a:br>
            <a:endParaRPr lang="en-US" dirty="0"/>
          </a:p>
        </p:txBody>
      </p:sp>
      <p:grpSp>
        <p:nvGrpSpPr>
          <p:cNvPr id="4" name="Group 3">
            <a:extLst>
              <a:ext uri="{FF2B5EF4-FFF2-40B4-BE49-F238E27FC236}">
                <a16:creationId xmlns:a16="http://schemas.microsoft.com/office/drawing/2014/main" id="{5BB56214-79C2-4012-AAA3-8303D51DF9C1}"/>
              </a:ext>
            </a:extLst>
          </p:cNvPr>
          <p:cNvGrpSpPr/>
          <p:nvPr/>
        </p:nvGrpSpPr>
        <p:grpSpPr>
          <a:xfrm>
            <a:off x="1184564" y="276976"/>
            <a:ext cx="10879282" cy="380512"/>
            <a:chOff x="1184564" y="276976"/>
            <a:chExt cx="10879282" cy="380512"/>
          </a:xfrm>
        </p:grpSpPr>
        <p:sp>
          <p:nvSpPr>
            <p:cNvPr id="5" name="Rectangle: Top Corners One Rounded and One Snipped 4">
              <a:extLst>
                <a:ext uri="{FF2B5EF4-FFF2-40B4-BE49-F238E27FC236}">
                  <a16:creationId xmlns:a16="http://schemas.microsoft.com/office/drawing/2014/main" id="{559B5683-D5F4-4F5A-A574-09CFD7CD0422}"/>
                </a:ext>
              </a:extLst>
            </p:cNvPr>
            <p:cNvSpPr/>
            <p:nvPr/>
          </p:nvSpPr>
          <p:spPr>
            <a:xfrm>
              <a:off x="1184564" y="276976"/>
              <a:ext cx="3584864" cy="372630"/>
            </a:xfrm>
            <a:prstGeom prst="snip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Model &amp; Platform Management</a:t>
              </a:r>
            </a:p>
          </p:txBody>
        </p:sp>
        <p:sp>
          <p:nvSpPr>
            <p:cNvPr id="6" name="Rectangle: Top Corners One Rounded and One Snipped 5">
              <a:extLst>
                <a:ext uri="{FF2B5EF4-FFF2-40B4-BE49-F238E27FC236}">
                  <a16:creationId xmlns:a16="http://schemas.microsoft.com/office/drawing/2014/main" id="{60DDD6DE-67C5-4D60-8EFF-FC3D1BA0A8C3}"/>
                </a:ext>
              </a:extLst>
            </p:cNvPr>
            <p:cNvSpPr/>
            <p:nvPr/>
          </p:nvSpPr>
          <p:spPr>
            <a:xfrm>
              <a:off x="4769425" y="284858"/>
              <a:ext cx="2722419" cy="372630"/>
            </a:xfrm>
            <a:prstGeom prst="snipRoundRect">
              <a:avLst/>
            </a:prstGeom>
            <a:solidFill>
              <a:schemeClr val="tx1">
                <a:lumMod val="25000"/>
                <a:lumOff val="7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bg1">
                      <a:lumMod val="65000"/>
                    </a:schemeClr>
                  </a:solidFill>
                </a:rPr>
                <a:t>Platform Editor</a:t>
              </a:r>
            </a:p>
          </p:txBody>
        </p:sp>
        <p:sp>
          <p:nvSpPr>
            <p:cNvPr id="7" name="Rectangle: Top Corners One Rounded and One Snipped 6">
              <a:extLst>
                <a:ext uri="{FF2B5EF4-FFF2-40B4-BE49-F238E27FC236}">
                  <a16:creationId xmlns:a16="http://schemas.microsoft.com/office/drawing/2014/main" id="{4B6BFDF8-B94E-4A30-820B-E9B108E61E16}"/>
                </a:ext>
              </a:extLst>
            </p:cNvPr>
            <p:cNvSpPr/>
            <p:nvPr/>
          </p:nvSpPr>
          <p:spPr>
            <a:xfrm>
              <a:off x="10183089" y="284858"/>
              <a:ext cx="1880757" cy="372630"/>
            </a:xfrm>
            <a:prstGeom prst="snipRoundRect">
              <a:avLst/>
            </a:prstGeom>
            <a:solidFill>
              <a:schemeClr val="tx1">
                <a:lumMod val="25000"/>
                <a:lumOff val="7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bg1">
                      <a:lumMod val="65000"/>
                    </a:schemeClr>
                  </a:solidFill>
                </a:rPr>
                <a:t>Run &amp; Debug</a:t>
              </a:r>
            </a:p>
          </p:txBody>
        </p:sp>
        <p:sp>
          <p:nvSpPr>
            <p:cNvPr id="8" name="Rectangle: Top Corners One Rounded and One Snipped 7">
              <a:extLst>
                <a:ext uri="{FF2B5EF4-FFF2-40B4-BE49-F238E27FC236}">
                  <a16:creationId xmlns:a16="http://schemas.microsoft.com/office/drawing/2014/main" id="{8951209C-730F-45BA-ACDC-E99AD7D2E9F8}"/>
                </a:ext>
              </a:extLst>
            </p:cNvPr>
            <p:cNvSpPr/>
            <p:nvPr/>
          </p:nvSpPr>
          <p:spPr>
            <a:xfrm>
              <a:off x="7488381" y="281394"/>
              <a:ext cx="2722419" cy="372630"/>
            </a:xfrm>
            <a:prstGeom prst="snipRoundRect">
              <a:avLst/>
            </a:prstGeom>
            <a:solidFill>
              <a:schemeClr val="tx1">
                <a:lumMod val="25000"/>
                <a:lumOff val="7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bg1">
                      <a:lumMod val="65000"/>
                    </a:schemeClr>
                  </a:solidFill>
                </a:rPr>
                <a:t>Memory Map Editor</a:t>
              </a:r>
            </a:p>
          </p:txBody>
        </p:sp>
      </p:grpSp>
    </p:spTree>
    <p:extLst>
      <p:ext uri="{BB962C8B-B14F-4D97-AF65-F5344CB8AC3E}">
        <p14:creationId xmlns:p14="http://schemas.microsoft.com/office/powerpoint/2010/main" val="20470385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39C96EC-937A-4C31-A861-B05E446B5956}"/>
              </a:ext>
            </a:extLst>
          </p:cNvPr>
          <p:cNvSpPr>
            <a:spLocks noGrp="1"/>
          </p:cNvSpPr>
          <p:nvPr>
            <p:ph idx="1"/>
          </p:nvPr>
        </p:nvSpPr>
        <p:spPr>
          <a:xfrm>
            <a:off x="446313" y="1585658"/>
            <a:ext cx="5649687" cy="5395594"/>
          </a:xfrm>
        </p:spPr>
        <p:txBody>
          <a:bodyPr/>
          <a:lstStyle/>
          <a:p>
            <a:r>
              <a:rPr lang="en-US" dirty="0"/>
              <a:t>Helium enforces a single Arm Fast Models version for instances in a platform.</a:t>
            </a:r>
          </a:p>
          <a:p>
            <a:r>
              <a:rPr lang="en-US" dirty="0"/>
              <a:t>For models in catalogs built with older Arm Fast Models versions, a red “x” appears next to the model in the Catalog Browser.</a:t>
            </a:r>
          </a:p>
          <a:p>
            <a:r>
              <a:rPr lang="en-US" dirty="0"/>
              <a:t>Use “Update Model” to update it to the version of Arm Fast Models in the current environment.</a:t>
            </a:r>
          </a:p>
        </p:txBody>
      </p:sp>
      <p:sp>
        <p:nvSpPr>
          <p:cNvPr id="3" name="Title 2">
            <a:extLst>
              <a:ext uri="{FF2B5EF4-FFF2-40B4-BE49-F238E27FC236}">
                <a16:creationId xmlns:a16="http://schemas.microsoft.com/office/drawing/2014/main" id="{01C26B82-B6EB-479B-AABB-7907A9AF4A24}"/>
              </a:ext>
            </a:extLst>
          </p:cNvPr>
          <p:cNvSpPr>
            <a:spLocks noGrp="1"/>
          </p:cNvSpPr>
          <p:nvPr>
            <p:ph type="title"/>
          </p:nvPr>
        </p:nvSpPr>
        <p:spPr>
          <a:xfrm>
            <a:off x="446313" y="853502"/>
            <a:ext cx="11310257" cy="666871"/>
          </a:xfrm>
        </p:spPr>
        <p:txBody>
          <a:bodyPr/>
          <a:lstStyle/>
          <a:p>
            <a:r>
              <a:rPr lang="en-US"/>
              <a:t>ARM Fast Models Version Changes</a:t>
            </a:r>
          </a:p>
        </p:txBody>
      </p:sp>
      <p:pic>
        <p:nvPicPr>
          <p:cNvPr id="4" name="Picture 3">
            <a:extLst>
              <a:ext uri="{FF2B5EF4-FFF2-40B4-BE49-F238E27FC236}">
                <a16:creationId xmlns:a16="http://schemas.microsoft.com/office/drawing/2014/main" id="{C4D93EF0-2ADC-4DE5-B02C-4CABB38494DB}"/>
              </a:ext>
            </a:extLst>
          </p:cNvPr>
          <p:cNvPicPr>
            <a:picLocks noChangeAspect="1"/>
          </p:cNvPicPr>
          <p:nvPr/>
        </p:nvPicPr>
        <p:blipFill>
          <a:blip r:embed="rId2"/>
          <a:stretch>
            <a:fillRect/>
          </a:stretch>
        </p:blipFill>
        <p:spPr>
          <a:xfrm>
            <a:off x="7339620" y="844558"/>
            <a:ext cx="3971925" cy="5610225"/>
          </a:xfrm>
          <a:prstGeom prst="rect">
            <a:avLst/>
          </a:prstGeom>
        </p:spPr>
      </p:pic>
      <p:grpSp>
        <p:nvGrpSpPr>
          <p:cNvPr id="6" name="Group 5">
            <a:extLst>
              <a:ext uri="{FF2B5EF4-FFF2-40B4-BE49-F238E27FC236}">
                <a16:creationId xmlns:a16="http://schemas.microsoft.com/office/drawing/2014/main" id="{4C554F1A-74F9-4419-AC11-A7F23CC3B5D6}"/>
              </a:ext>
            </a:extLst>
          </p:cNvPr>
          <p:cNvGrpSpPr/>
          <p:nvPr/>
        </p:nvGrpSpPr>
        <p:grpSpPr>
          <a:xfrm>
            <a:off x="1184564" y="276976"/>
            <a:ext cx="10879282" cy="380512"/>
            <a:chOff x="1184564" y="276976"/>
            <a:chExt cx="10879282" cy="380512"/>
          </a:xfrm>
        </p:grpSpPr>
        <p:sp>
          <p:nvSpPr>
            <p:cNvPr id="8" name="Rectangle: Top Corners One Rounded and One Snipped 7">
              <a:extLst>
                <a:ext uri="{FF2B5EF4-FFF2-40B4-BE49-F238E27FC236}">
                  <a16:creationId xmlns:a16="http://schemas.microsoft.com/office/drawing/2014/main" id="{111D9DDD-2565-4BE2-B9FC-8CC7928B612A}"/>
                </a:ext>
              </a:extLst>
            </p:cNvPr>
            <p:cNvSpPr/>
            <p:nvPr/>
          </p:nvSpPr>
          <p:spPr>
            <a:xfrm>
              <a:off x="1184564" y="276976"/>
              <a:ext cx="3584864" cy="372630"/>
            </a:xfrm>
            <a:prstGeom prst="snip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Model &amp; Platform Management</a:t>
              </a:r>
            </a:p>
          </p:txBody>
        </p:sp>
        <p:sp>
          <p:nvSpPr>
            <p:cNvPr id="9" name="Rectangle: Top Corners One Rounded and One Snipped 8">
              <a:extLst>
                <a:ext uri="{FF2B5EF4-FFF2-40B4-BE49-F238E27FC236}">
                  <a16:creationId xmlns:a16="http://schemas.microsoft.com/office/drawing/2014/main" id="{C715512A-9E85-4DEB-B414-CE2D068AA758}"/>
                </a:ext>
              </a:extLst>
            </p:cNvPr>
            <p:cNvSpPr/>
            <p:nvPr/>
          </p:nvSpPr>
          <p:spPr>
            <a:xfrm>
              <a:off x="4769425" y="284858"/>
              <a:ext cx="2722419" cy="372630"/>
            </a:xfrm>
            <a:prstGeom prst="snipRoundRect">
              <a:avLst/>
            </a:prstGeom>
            <a:solidFill>
              <a:schemeClr val="tx1">
                <a:lumMod val="25000"/>
                <a:lumOff val="7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bg1">
                      <a:lumMod val="65000"/>
                    </a:schemeClr>
                  </a:solidFill>
                </a:rPr>
                <a:t>Platform Editor</a:t>
              </a:r>
            </a:p>
          </p:txBody>
        </p:sp>
        <p:sp>
          <p:nvSpPr>
            <p:cNvPr id="10" name="Rectangle: Top Corners One Rounded and One Snipped 9">
              <a:extLst>
                <a:ext uri="{FF2B5EF4-FFF2-40B4-BE49-F238E27FC236}">
                  <a16:creationId xmlns:a16="http://schemas.microsoft.com/office/drawing/2014/main" id="{B84D12E7-4784-45CE-9755-347714FA1FC7}"/>
                </a:ext>
              </a:extLst>
            </p:cNvPr>
            <p:cNvSpPr/>
            <p:nvPr/>
          </p:nvSpPr>
          <p:spPr>
            <a:xfrm>
              <a:off x="10183089" y="284858"/>
              <a:ext cx="1880757" cy="372630"/>
            </a:xfrm>
            <a:prstGeom prst="snipRoundRect">
              <a:avLst/>
            </a:prstGeom>
            <a:solidFill>
              <a:schemeClr val="tx1">
                <a:lumMod val="25000"/>
                <a:lumOff val="7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bg1">
                      <a:lumMod val="65000"/>
                    </a:schemeClr>
                  </a:solidFill>
                </a:rPr>
                <a:t>Run &amp; Debug</a:t>
              </a:r>
            </a:p>
          </p:txBody>
        </p:sp>
        <p:sp>
          <p:nvSpPr>
            <p:cNvPr id="11" name="Rectangle: Top Corners One Rounded and One Snipped 10">
              <a:extLst>
                <a:ext uri="{FF2B5EF4-FFF2-40B4-BE49-F238E27FC236}">
                  <a16:creationId xmlns:a16="http://schemas.microsoft.com/office/drawing/2014/main" id="{CD3FFBFB-7AA3-47DD-8A74-F4FEC39AA15A}"/>
                </a:ext>
              </a:extLst>
            </p:cNvPr>
            <p:cNvSpPr/>
            <p:nvPr/>
          </p:nvSpPr>
          <p:spPr>
            <a:xfrm>
              <a:off x="7488381" y="281394"/>
              <a:ext cx="2722419" cy="372630"/>
            </a:xfrm>
            <a:prstGeom prst="snipRoundRect">
              <a:avLst/>
            </a:prstGeom>
            <a:solidFill>
              <a:schemeClr val="tx1">
                <a:lumMod val="25000"/>
                <a:lumOff val="7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bg1">
                      <a:lumMod val="65000"/>
                    </a:schemeClr>
                  </a:solidFill>
                </a:rPr>
                <a:t>Memory Map Editor</a:t>
              </a:r>
            </a:p>
          </p:txBody>
        </p:sp>
      </p:grpSp>
      <p:pic>
        <p:nvPicPr>
          <p:cNvPr id="7" name="Picture 6">
            <a:extLst>
              <a:ext uri="{FF2B5EF4-FFF2-40B4-BE49-F238E27FC236}">
                <a16:creationId xmlns:a16="http://schemas.microsoft.com/office/drawing/2014/main" id="{EFDB7A56-7B09-4235-8BCD-6416656179CE}"/>
              </a:ext>
            </a:extLst>
          </p:cNvPr>
          <p:cNvPicPr>
            <a:picLocks noChangeAspect="1"/>
          </p:cNvPicPr>
          <p:nvPr/>
        </p:nvPicPr>
        <p:blipFill>
          <a:blip r:embed="rId3"/>
          <a:stretch>
            <a:fillRect/>
          </a:stretch>
        </p:blipFill>
        <p:spPr>
          <a:xfrm>
            <a:off x="5319577" y="4051017"/>
            <a:ext cx="2724150" cy="2133600"/>
          </a:xfrm>
          <a:prstGeom prst="rect">
            <a:avLst/>
          </a:prstGeom>
        </p:spPr>
      </p:pic>
    </p:spTree>
    <p:extLst>
      <p:ext uri="{BB962C8B-B14F-4D97-AF65-F5344CB8AC3E}">
        <p14:creationId xmlns:p14="http://schemas.microsoft.com/office/powerpoint/2010/main" val="6709626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5CA487C-C9D5-4BE1-A928-15077693EF7D}"/>
              </a:ext>
            </a:extLst>
          </p:cNvPr>
          <p:cNvSpPr>
            <a:spLocks noGrp="1"/>
          </p:cNvSpPr>
          <p:nvPr>
            <p:ph type="title"/>
          </p:nvPr>
        </p:nvSpPr>
        <p:spPr/>
        <p:txBody>
          <a:bodyPr/>
          <a:lstStyle/>
          <a:p>
            <a:r>
              <a:rPr lang="en-US"/>
              <a:t>Assembling Platforms</a:t>
            </a:r>
          </a:p>
        </p:txBody>
      </p:sp>
      <p:sp>
        <p:nvSpPr>
          <p:cNvPr id="3" name="Title 4">
            <a:extLst>
              <a:ext uri="{FF2B5EF4-FFF2-40B4-BE49-F238E27FC236}">
                <a16:creationId xmlns:a16="http://schemas.microsoft.com/office/drawing/2014/main" id="{87C2C797-14B4-44B2-B9A2-B4B1084C3A78}"/>
              </a:ext>
            </a:extLst>
          </p:cNvPr>
          <p:cNvSpPr txBox="1">
            <a:spLocks/>
          </p:cNvSpPr>
          <p:nvPr/>
        </p:nvSpPr>
        <p:spPr>
          <a:xfrm>
            <a:off x="446312" y="5685818"/>
            <a:ext cx="11194701" cy="712527"/>
          </a:xfrm>
          <a:prstGeom prst="rect">
            <a:avLst/>
          </a:prstGeom>
        </p:spPr>
        <p:txBody>
          <a:bodyPr vert="horz" lIns="45720" tIns="45720" rIns="91440" bIns="45720" rtlCol="0" anchor="t">
            <a:noAutofit/>
          </a:bodyPr>
          <a:lstStyle>
            <a:lvl1pPr marL="0" indent="0" algn="l" defTabSz="914400" rtl="0" eaLnBrk="1" latinLnBrk="0" hangingPunct="1">
              <a:lnSpc>
                <a:spcPct val="90000"/>
              </a:lnSpc>
              <a:spcBef>
                <a:spcPct val="0"/>
              </a:spcBef>
              <a:buFont typeface="Arial" panose="020B0604020202020204" pitchFamily="34" charset="0"/>
              <a:buNone/>
              <a:defRPr sz="3600" kern="1200">
                <a:solidFill>
                  <a:schemeClr val="tx1"/>
                </a:solidFill>
                <a:latin typeface="Arial" panose="020B0604020202020204" pitchFamily="34" charset="0"/>
                <a:ea typeface="+mj-ea"/>
                <a:cs typeface="+mj-cs"/>
              </a:defRPr>
            </a:lvl1pPr>
          </a:lstStyle>
          <a:p>
            <a:r>
              <a:rPr lang="en-US" sz="2800" dirty="0">
                <a:solidFill>
                  <a:schemeClr val="bg1">
                    <a:lumMod val="65000"/>
                  </a:schemeClr>
                </a:solidFill>
              </a:rPr>
              <a:t>Platform Editor</a:t>
            </a:r>
          </a:p>
        </p:txBody>
      </p:sp>
    </p:spTree>
    <p:extLst>
      <p:ext uri="{BB962C8B-B14F-4D97-AF65-F5344CB8AC3E}">
        <p14:creationId xmlns:p14="http://schemas.microsoft.com/office/powerpoint/2010/main" val="6560452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4DDACD4F-A408-4708-AFC0-2AC471D01D29}"/>
              </a:ext>
            </a:extLst>
          </p:cNvPr>
          <p:cNvSpPr>
            <a:spLocks noGrp="1"/>
          </p:cNvSpPr>
          <p:nvPr>
            <p:ph idx="1"/>
          </p:nvPr>
        </p:nvSpPr>
        <p:spPr>
          <a:xfrm>
            <a:off x="446313" y="1544094"/>
            <a:ext cx="11310257" cy="4840224"/>
          </a:xfrm>
        </p:spPr>
        <p:txBody>
          <a:bodyPr/>
          <a:lstStyle/>
          <a:p>
            <a:pPr fontAlgn="base"/>
            <a:r>
              <a:rPr lang="en-US" dirty="0"/>
              <a:t>Start from an existing Cadence example or reference platform</a:t>
            </a:r>
          </a:p>
          <a:p>
            <a:pPr fontAlgn="base"/>
            <a:r>
              <a:rPr lang="en-US" dirty="0"/>
              <a:t>Features for Assembling Platforms</a:t>
            </a:r>
          </a:p>
          <a:p>
            <a:pPr lvl="1" fontAlgn="base"/>
            <a:r>
              <a:rPr lang="en-US" dirty="0"/>
              <a:t>Instantiate model instances and delete unnecessary instances</a:t>
            </a:r>
          </a:p>
          <a:p>
            <a:pPr lvl="1" fontAlgn="base"/>
            <a:r>
              <a:rPr lang="en-US" dirty="0"/>
              <a:t>Add items to the memory map and configure address ranges </a:t>
            </a:r>
          </a:p>
          <a:p>
            <a:pPr lvl="1" fontAlgn="base"/>
            <a:r>
              <a:rPr lang="en-US" dirty="0"/>
              <a:t>Configure instances by setting parameter values</a:t>
            </a:r>
          </a:p>
          <a:p>
            <a:pPr lvl="1" fontAlgn="base"/>
            <a:r>
              <a:rPr lang="en-US" dirty="0"/>
              <a:t>Make connections </a:t>
            </a:r>
          </a:p>
          <a:p>
            <a:pPr lvl="1" fontAlgn="base"/>
            <a:r>
              <a:rPr lang="en-US" dirty="0"/>
              <a:t>Configure software images</a:t>
            </a:r>
          </a:p>
          <a:p>
            <a:pPr lvl="1" fontAlgn="base"/>
            <a:r>
              <a:rPr lang="en-US" dirty="0"/>
              <a:t>Running Platform Checks</a:t>
            </a:r>
          </a:p>
          <a:p>
            <a:pPr lvl="1" fontAlgn="base"/>
            <a:r>
              <a:rPr lang="en-US" dirty="0"/>
              <a:t>Creating a Platform Report</a:t>
            </a:r>
          </a:p>
          <a:p>
            <a:pPr lvl="1" fontAlgn="base"/>
            <a:r>
              <a:rPr lang="en-US" dirty="0"/>
              <a:t>Build and Run the Platform without leaving Platform Assembly</a:t>
            </a:r>
          </a:p>
          <a:p>
            <a:pPr lvl="1" fontAlgn="base"/>
            <a:r>
              <a:rPr lang="en-US" dirty="0"/>
              <a:t>Save the Platform back to a Catalog</a:t>
            </a:r>
          </a:p>
          <a:p>
            <a:pPr lvl="1" fontAlgn="base"/>
            <a:r>
              <a:rPr lang="en-US" dirty="0"/>
              <a:t>Customizing the </a:t>
            </a:r>
            <a:r>
              <a:rPr lang="en-US" dirty="0" err="1"/>
              <a:t>Makefile</a:t>
            </a:r>
            <a:r>
              <a:rPr lang="en-US" dirty="0"/>
              <a:t> and running from the command line</a:t>
            </a:r>
          </a:p>
        </p:txBody>
      </p:sp>
      <p:sp>
        <p:nvSpPr>
          <p:cNvPr id="5" name="Title 4">
            <a:extLst>
              <a:ext uri="{FF2B5EF4-FFF2-40B4-BE49-F238E27FC236}">
                <a16:creationId xmlns:a16="http://schemas.microsoft.com/office/drawing/2014/main" id="{A6AB9D3B-0FF0-4093-AAF5-6E3000BE8B9A}"/>
              </a:ext>
            </a:extLst>
          </p:cNvPr>
          <p:cNvSpPr>
            <a:spLocks noGrp="1"/>
          </p:cNvSpPr>
          <p:nvPr>
            <p:ph type="title"/>
          </p:nvPr>
        </p:nvSpPr>
        <p:spPr>
          <a:xfrm>
            <a:off x="446313" y="811938"/>
            <a:ext cx="11310257" cy="666871"/>
          </a:xfrm>
        </p:spPr>
        <p:txBody>
          <a:bodyPr/>
          <a:lstStyle/>
          <a:p>
            <a:pPr fontAlgn="base"/>
            <a:r>
              <a:rPr lang="en-US"/>
              <a:t>Assemble Platforms from Building Blocks</a:t>
            </a:r>
          </a:p>
        </p:txBody>
      </p:sp>
      <p:grpSp>
        <p:nvGrpSpPr>
          <p:cNvPr id="4" name="Group 3">
            <a:extLst>
              <a:ext uri="{FF2B5EF4-FFF2-40B4-BE49-F238E27FC236}">
                <a16:creationId xmlns:a16="http://schemas.microsoft.com/office/drawing/2014/main" id="{4DB41F1B-D452-4CAD-A798-CEB16575150A}"/>
              </a:ext>
            </a:extLst>
          </p:cNvPr>
          <p:cNvGrpSpPr/>
          <p:nvPr/>
        </p:nvGrpSpPr>
        <p:grpSpPr>
          <a:xfrm>
            <a:off x="1184564" y="276976"/>
            <a:ext cx="10879282" cy="380512"/>
            <a:chOff x="1184564" y="276976"/>
            <a:chExt cx="10879282" cy="380512"/>
          </a:xfrm>
        </p:grpSpPr>
        <p:sp>
          <p:nvSpPr>
            <p:cNvPr id="7" name="Rectangle: Top Corners One Rounded and One Snipped 6">
              <a:extLst>
                <a:ext uri="{FF2B5EF4-FFF2-40B4-BE49-F238E27FC236}">
                  <a16:creationId xmlns:a16="http://schemas.microsoft.com/office/drawing/2014/main" id="{3315FE88-DF92-4F30-99AB-E2AA5729CFDF}"/>
                </a:ext>
              </a:extLst>
            </p:cNvPr>
            <p:cNvSpPr/>
            <p:nvPr/>
          </p:nvSpPr>
          <p:spPr>
            <a:xfrm>
              <a:off x="1184564" y="276976"/>
              <a:ext cx="3584864" cy="372630"/>
            </a:xfrm>
            <a:prstGeom prst="snipRoundRect">
              <a:avLst/>
            </a:prstGeom>
            <a:solidFill>
              <a:schemeClr val="tx1">
                <a:lumMod val="25000"/>
                <a:lumOff val="7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bg1">
                      <a:lumMod val="65000"/>
                    </a:schemeClr>
                  </a:solidFill>
                </a:rPr>
                <a:t>Model &amp; Platform Management</a:t>
              </a:r>
            </a:p>
          </p:txBody>
        </p:sp>
        <p:sp>
          <p:nvSpPr>
            <p:cNvPr id="8" name="Rectangle: Top Corners One Rounded and One Snipped 7">
              <a:extLst>
                <a:ext uri="{FF2B5EF4-FFF2-40B4-BE49-F238E27FC236}">
                  <a16:creationId xmlns:a16="http://schemas.microsoft.com/office/drawing/2014/main" id="{27E2E1F3-842A-4BD2-AA17-250313E0C04A}"/>
                </a:ext>
              </a:extLst>
            </p:cNvPr>
            <p:cNvSpPr/>
            <p:nvPr/>
          </p:nvSpPr>
          <p:spPr>
            <a:xfrm>
              <a:off x="4769425" y="284858"/>
              <a:ext cx="2722419" cy="372630"/>
            </a:xfrm>
            <a:prstGeom prst="snip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Platform Editor</a:t>
              </a:r>
              <a:endParaRPr lang="en-US" dirty="0"/>
            </a:p>
          </p:txBody>
        </p:sp>
        <p:sp>
          <p:nvSpPr>
            <p:cNvPr id="9" name="Rectangle: Top Corners One Rounded and One Snipped 8">
              <a:extLst>
                <a:ext uri="{FF2B5EF4-FFF2-40B4-BE49-F238E27FC236}">
                  <a16:creationId xmlns:a16="http://schemas.microsoft.com/office/drawing/2014/main" id="{C21966A3-7B3E-4DCB-B8CB-6E12AE19711E}"/>
                </a:ext>
              </a:extLst>
            </p:cNvPr>
            <p:cNvSpPr/>
            <p:nvPr/>
          </p:nvSpPr>
          <p:spPr>
            <a:xfrm>
              <a:off x="10183089" y="284858"/>
              <a:ext cx="1880757" cy="372630"/>
            </a:xfrm>
            <a:prstGeom prst="snipRoundRect">
              <a:avLst/>
            </a:prstGeom>
            <a:solidFill>
              <a:schemeClr val="tx1">
                <a:lumMod val="25000"/>
                <a:lumOff val="7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bg1">
                      <a:lumMod val="65000"/>
                    </a:schemeClr>
                  </a:solidFill>
                </a:rPr>
                <a:t>Run &amp; Debug</a:t>
              </a:r>
            </a:p>
          </p:txBody>
        </p:sp>
        <p:sp>
          <p:nvSpPr>
            <p:cNvPr id="10" name="Rectangle: Top Corners One Rounded and One Snipped 9">
              <a:extLst>
                <a:ext uri="{FF2B5EF4-FFF2-40B4-BE49-F238E27FC236}">
                  <a16:creationId xmlns:a16="http://schemas.microsoft.com/office/drawing/2014/main" id="{CA26AE5D-0964-4D70-9FC6-9A1D4426385F}"/>
                </a:ext>
              </a:extLst>
            </p:cNvPr>
            <p:cNvSpPr/>
            <p:nvPr/>
          </p:nvSpPr>
          <p:spPr>
            <a:xfrm>
              <a:off x="7488381" y="281394"/>
              <a:ext cx="2722419" cy="372630"/>
            </a:xfrm>
            <a:prstGeom prst="snipRoundRect">
              <a:avLst/>
            </a:prstGeom>
            <a:solidFill>
              <a:schemeClr val="tx1">
                <a:lumMod val="25000"/>
                <a:lumOff val="7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bg1">
                      <a:lumMod val="65000"/>
                    </a:schemeClr>
                  </a:solidFill>
                </a:rPr>
                <a:t>Memory Map Editor</a:t>
              </a:r>
            </a:p>
          </p:txBody>
        </p:sp>
      </p:grpSp>
    </p:spTree>
    <p:extLst>
      <p:ext uri="{BB962C8B-B14F-4D97-AF65-F5344CB8AC3E}">
        <p14:creationId xmlns:p14="http://schemas.microsoft.com/office/powerpoint/2010/main" val="41837942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A9547BD-8236-4287-A927-7C66BF2EB43A}"/>
              </a:ext>
            </a:extLst>
          </p:cNvPr>
          <p:cNvSpPr>
            <a:spLocks noGrp="1"/>
          </p:cNvSpPr>
          <p:nvPr>
            <p:ph idx="1"/>
          </p:nvPr>
        </p:nvSpPr>
        <p:spPr>
          <a:xfrm>
            <a:off x="308428" y="2438033"/>
            <a:ext cx="4894944" cy="2705465"/>
          </a:xfrm>
        </p:spPr>
        <p:txBody>
          <a:bodyPr vert="horz" lIns="0" tIns="45720" rIns="91440" bIns="45720" rtlCol="0" anchor="t">
            <a:noAutofit/>
          </a:bodyPr>
          <a:lstStyle/>
          <a:p>
            <a:r>
              <a:rPr lang="en-US" sz="1800" dirty="0">
                <a:latin typeface="Arial"/>
                <a:cs typeface="Arial"/>
              </a:rPr>
              <a:t>Start by choosing from a robust collection of Helium reference and starter platforms (virtual and hybrid) that most closely fits the desired processor/GIC/OS combination </a:t>
            </a:r>
          </a:p>
          <a:p>
            <a:r>
              <a:rPr lang="en-US" sz="1800" dirty="0">
                <a:latin typeface="Arial"/>
                <a:cs typeface="Arial"/>
              </a:rPr>
              <a:t>Helium reference platforms can also be instantiated as subsystems to build up complex platforms</a:t>
            </a:r>
          </a:p>
          <a:p>
            <a:pPr marL="737870" lvl="1" indent="-280670"/>
            <a:r>
              <a:rPr lang="en-US" sz="1600" dirty="0">
                <a:latin typeface="Arial"/>
                <a:cs typeface="Arial"/>
              </a:rPr>
              <a:t>See vexpress_a35_m7 example</a:t>
            </a:r>
          </a:p>
          <a:p>
            <a:endParaRPr lang="en-US" sz="1800" dirty="0">
              <a:cs typeface="Arial" panose="020B0604020202020204" pitchFamily="34" charset="0"/>
            </a:endParaRPr>
          </a:p>
          <a:p>
            <a:pPr marL="737870" lvl="1" indent="-280670"/>
            <a:endParaRPr lang="en-US" sz="1600" dirty="0">
              <a:cs typeface="Arial" panose="020B0604020202020204" pitchFamily="34" charset="0"/>
            </a:endParaRPr>
          </a:p>
        </p:txBody>
      </p:sp>
      <p:sp>
        <p:nvSpPr>
          <p:cNvPr id="2" name="Title 1">
            <a:extLst>
              <a:ext uri="{FF2B5EF4-FFF2-40B4-BE49-F238E27FC236}">
                <a16:creationId xmlns:a16="http://schemas.microsoft.com/office/drawing/2014/main" id="{463930A7-E5A6-4A5C-BD59-BCE2CCF8C325}"/>
              </a:ext>
            </a:extLst>
          </p:cNvPr>
          <p:cNvSpPr>
            <a:spLocks noGrp="1"/>
          </p:cNvSpPr>
          <p:nvPr>
            <p:ph type="title"/>
          </p:nvPr>
        </p:nvSpPr>
        <p:spPr>
          <a:xfrm>
            <a:off x="446313" y="936620"/>
            <a:ext cx="11310257" cy="666871"/>
          </a:xfrm>
        </p:spPr>
        <p:txBody>
          <a:bodyPr/>
          <a:lstStyle/>
          <a:p>
            <a:r>
              <a:rPr lang="en-US">
                <a:latin typeface="Arial"/>
                <a:cs typeface="Arial"/>
              </a:rPr>
              <a:t>Get Started:</a:t>
            </a:r>
            <a:br>
              <a:rPr lang="en-US">
                <a:latin typeface="Arial"/>
                <a:cs typeface="Arial"/>
              </a:rPr>
            </a:br>
            <a:r>
              <a:rPr lang="en-US">
                <a:latin typeface="Arial"/>
                <a:cs typeface="Arial"/>
              </a:rPr>
              <a:t>Create a new platform</a:t>
            </a:r>
            <a:br>
              <a:rPr lang="en-US">
                <a:latin typeface="Arial"/>
                <a:cs typeface="Arial"/>
              </a:rPr>
            </a:br>
            <a:r>
              <a:rPr lang="en-US">
                <a:latin typeface="Arial"/>
                <a:cs typeface="Arial"/>
              </a:rPr>
              <a:t>starting with existing one</a:t>
            </a:r>
          </a:p>
        </p:txBody>
      </p:sp>
      <p:grpSp>
        <p:nvGrpSpPr>
          <p:cNvPr id="5" name="Group 4">
            <a:extLst>
              <a:ext uri="{FF2B5EF4-FFF2-40B4-BE49-F238E27FC236}">
                <a16:creationId xmlns:a16="http://schemas.microsoft.com/office/drawing/2014/main" id="{1E4FC464-618B-4758-A559-2404898B57AF}"/>
              </a:ext>
            </a:extLst>
          </p:cNvPr>
          <p:cNvGrpSpPr/>
          <p:nvPr/>
        </p:nvGrpSpPr>
        <p:grpSpPr>
          <a:xfrm>
            <a:off x="4634757" y="1047102"/>
            <a:ext cx="7218139" cy="499866"/>
            <a:chOff x="4634757" y="392475"/>
            <a:chExt cx="7218139" cy="499866"/>
          </a:xfrm>
        </p:grpSpPr>
        <p:grpSp>
          <p:nvGrpSpPr>
            <p:cNvPr id="19" name="Group 18">
              <a:extLst>
                <a:ext uri="{FF2B5EF4-FFF2-40B4-BE49-F238E27FC236}">
                  <a16:creationId xmlns:a16="http://schemas.microsoft.com/office/drawing/2014/main" id="{60B8D25D-5AC2-4A55-8DF1-22B6C994F932}"/>
                </a:ext>
              </a:extLst>
            </p:cNvPr>
            <p:cNvGrpSpPr/>
            <p:nvPr/>
          </p:nvGrpSpPr>
          <p:grpSpPr>
            <a:xfrm>
              <a:off x="6459292" y="407881"/>
              <a:ext cx="1824534" cy="469054"/>
              <a:chOff x="1308733" y="0"/>
              <a:chExt cx="1449818" cy="469054"/>
            </a:xfrm>
          </p:grpSpPr>
          <p:sp>
            <p:nvSpPr>
              <p:cNvPr id="20" name="Arrow: Chevron 19">
                <a:extLst>
                  <a:ext uri="{FF2B5EF4-FFF2-40B4-BE49-F238E27FC236}">
                    <a16:creationId xmlns:a16="http://schemas.microsoft.com/office/drawing/2014/main" id="{D5F3E149-0418-430A-ABA6-94EAE7064531}"/>
                  </a:ext>
                </a:extLst>
              </p:cNvPr>
              <p:cNvSpPr/>
              <p:nvPr/>
            </p:nvSpPr>
            <p:spPr>
              <a:xfrm>
                <a:off x="1308733" y="0"/>
                <a:ext cx="1449818" cy="469054"/>
              </a:xfrm>
              <a:prstGeom prst="chevron">
                <a:avLst/>
              </a:prstGeom>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sp>
          <p:sp>
            <p:nvSpPr>
              <p:cNvPr id="21" name="Arrow: Chevron 6">
                <a:extLst>
                  <a:ext uri="{FF2B5EF4-FFF2-40B4-BE49-F238E27FC236}">
                    <a16:creationId xmlns:a16="http://schemas.microsoft.com/office/drawing/2014/main" id="{D5378286-7664-48F1-A5BC-29E33F29389E}"/>
                  </a:ext>
                </a:extLst>
              </p:cNvPr>
              <p:cNvSpPr txBox="1"/>
              <p:nvPr/>
            </p:nvSpPr>
            <p:spPr>
              <a:xfrm>
                <a:off x="1543260" y="0"/>
                <a:ext cx="980764" cy="46905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a:t>Gather Models</a:t>
                </a:r>
                <a:endParaRPr lang="en-US" sz="1200" kern="1200">
                  <a:latin typeface="Arial" panose="020B0604020202020204"/>
                  <a:ea typeface="+mn-ea"/>
                  <a:cs typeface="+mn-cs"/>
                </a:endParaRPr>
              </a:p>
            </p:txBody>
          </p:sp>
        </p:grpSp>
        <p:grpSp>
          <p:nvGrpSpPr>
            <p:cNvPr id="22" name="Group 21">
              <a:extLst>
                <a:ext uri="{FF2B5EF4-FFF2-40B4-BE49-F238E27FC236}">
                  <a16:creationId xmlns:a16="http://schemas.microsoft.com/office/drawing/2014/main" id="{F6394DD1-06F3-4CB5-9041-D9D289816A25}"/>
                </a:ext>
              </a:extLst>
            </p:cNvPr>
            <p:cNvGrpSpPr/>
            <p:nvPr/>
          </p:nvGrpSpPr>
          <p:grpSpPr>
            <a:xfrm>
              <a:off x="8222016" y="407881"/>
              <a:ext cx="1882991" cy="469054"/>
              <a:chOff x="2613570" y="0"/>
              <a:chExt cx="1449818" cy="469054"/>
            </a:xfrm>
          </p:grpSpPr>
          <p:sp>
            <p:nvSpPr>
              <p:cNvPr id="23" name="Arrow: Chevron 22">
                <a:extLst>
                  <a:ext uri="{FF2B5EF4-FFF2-40B4-BE49-F238E27FC236}">
                    <a16:creationId xmlns:a16="http://schemas.microsoft.com/office/drawing/2014/main" id="{7F9B19AC-4BCA-4D48-9493-162D66C51900}"/>
                  </a:ext>
                </a:extLst>
              </p:cNvPr>
              <p:cNvSpPr/>
              <p:nvPr/>
            </p:nvSpPr>
            <p:spPr>
              <a:xfrm>
                <a:off x="2613570" y="0"/>
                <a:ext cx="1449818" cy="469054"/>
              </a:xfrm>
              <a:prstGeom prst="chevron">
                <a:avLst/>
              </a:prstGeom>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sp>
          <p:sp>
            <p:nvSpPr>
              <p:cNvPr id="24" name="Arrow: Chevron 8">
                <a:extLst>
                  <a:ext uri="{FF2B5EF4-FFF2-40B4-BE49-F238E27FC236}">
                    <a16:creationId xmlns:a16="http://schemas.microsoft.com/office/drawing/2014/main" id="{B97DC44A-ED87-4380-8642-D1A286C8D065}"/>
                  </a:ext>
                </a:extLst>
              </p:cNvPr>
              <p:cNvSpPr txBox="1"/>
              <p:nvPr/>
            </p:nvSpPr>
            <p:spPr>
              <a:xfrm>
                <a:off x="2848097" y="0"/>
                <a:ext cx="980764" cy="46905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a:latin typeface="Arial" panose="020B0604020202020204"/>
                  </a:rPr>
                  <a:t>Assemble Platform</a:t>
                </a:r>
                <a:endParaRPr lang="en-US" sz="1200" kern="1200">
                  <a:latin typeface="Arial" panose="020B0604020202020204"/>
                  <a:ea typeface="+mn-ea"/>
                  <a:cs typeface="+mn-cs"/>
                </a:endParaRPr>
              </a:p>
            </p:txBody>
          </p:sp>
        </p:grpSp>
        <p:grpSp>
          <p:nvGrpSpPr>
            <p:cNvPr id="29" name="Group 28">
              <a:extLst>
                <a:ext uri="{FF2B5EF4-FFF2-40B4-BE49-F238E27FC236}">
                  <a16:creationId xmlns:a16="http://schemas.microsoft.com/office/drawing/2014/main" id="{82E64A89-F79F-42B4-9C4B-83C40BCB0303}"/>
                </a:ext>
              </a:extLst>
            </p:cNvPr>
            <p:cNvGrpSpPr/>
            <p:nvPr/>
          </p:nvGrpSpPr>
          <p:grpSpPr>
            <a:xfrm>
              <a:off x="10076352" y="417103"/>
              <a:ext cx="1776544" cy="475238"/>
              <a:chOff x="-30134" y="21166"/>
              <a:chExt cx="1449818" cy="475238"/>
            </a:xfrm>
          </p:grpSpPr>
          <p:sp>
            <p:nvSpPr>
              <p:cNvPr id="30" name="Arrow: Chevron 29">
                <a:extLst>
                  <a:ext uri="{FF2B5EF4-FFF2-40B4-BE49-F238E27FC236}">
                    <a16:creationId xmlns:a16="http://schemas.microsoft.com/office/drawing/2014/main" id="{33E925EE-A92D-4166-96B5-A6726EE18F75}"/>
                  </a:ext>
                </a:extLst>
              </p:cNvPr>
              <p:cNvSpPr/>
              <p:nvPr/>
            </p:nvSpPr>
            <p:spPr>
              <a:xfrm>
                <a:off x="-30134" y="27350"/>
                <a:ext cx="1449818" cy="469054"/>
              </a:xfrm>
              <a:prstGeom prst="chevron">
                <a:avLst/>
              </a:prstGeom>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txBody>
              <a:bodyPr/>
              <a:lstStyle/>
              <a:p>
                <a:endParaRPr lang="en-US"/>
              </a:p>
            </p:txBody>
          </p:sp>
          <p:sp>
            <p:nvSpPr>
              <p:cNvPr id="31" name="Arrow: Chevron 4">
                <a:extLst>
                  <a:ext uri="{FF2B5EF4-FFF2-40B4-BE49-F238E27FC236}">
                    <a16:creationId xmlns:a16="http://schemas.microsoft.com/office/drawing/2014/main" id="{A09FD041-63D5-4DDD-A9EB-F1D519BE2D63}"/>
                  </a:ext>
                </a:extLst>
              </p:cNvPr>
              <p:cNvSpPr txBox="1"/>
              <p:nvPr/>
            </p:nvSpPr>
            <p:spPr>
              <a:xfrm>
                <a:off x="198058" y="21166"/>
                <a:ext cx="980764" cy="46905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dirty="0"/>
                  <a:t>Save to Catalog</a:t>
                </a:r>
              </a:p>
            </p:txBody>
          </p:sp>
        </p:grpSp>
        <p:grpSp>
          <p:nvGrpSpPr>
            <p:cNvPr id="32" name="Group 31">
              <a:extLst>
                <a:ext uri="{FF2B5EF4-FFF2-40B4-BE49-F238E27FC236}">
                  <a16:creationId xmlns:a16="http://schemas.microsoft.com/office/drawing/2014/main" id="{F23DF345-FBA1-4D95-8E7D-0A554171D16E}"/>
                </a:ext>
              </a:extLst>
            </p:cNvPr>
            <p:cNvGrpSpPr/>
            <p:nvPr/>
          </p:nvGrpSpPr>
          <p:grpSpPr>
            <a:xfrm>
              <a:off x="4634757" y="392475"/>
              <a:ext cx="1824535" cy="484460"/>
              <a:chOff x="4709345" y="-15406"/>
              <a:chExt cx="1449818" cy="484460"/>
            </a:xfrm>
          </p:grpSpPr>
          <p:sp>
            <p:nvSpPr>
              <p:cNvPr id="33" name="Arrow: Chevron 32">
                <a:extLst>
                  <a:ext uri="{FF2B5EF4-FFF2-40B4-BE49-F238E27FC236}">
                    <a16:creationId xmlns:a16="http://schemas.microsoft.com/office/drawing/2014/main" id="{ECB9D1DD-9E7D-47D2-A66C-999F6B0E6F19}"/>
                  </a:ext>
                </a:extLst>
              </p:cNvPr>
              <p:cNvSpPr/>
              <p:nvPr/>
            </p:nvSpPr>
            <p:spPr>
              <a:xfrm>
                <a:off x="4709345" y="0"/>
                <a:ext cx="1449818" cy="469054"/>
              </a:xfrm>
              <a:prstGeom prst="chevron">
                <a:avLst/>
              </a:prstGeom>
              <a:effectLst>
                <a:glow rad="101600">
                  <a:srgbClr val="FF8200">
                    <a:alpha val="60000"/>
                  </a:srgbClr>
                </a:glow>
              </a:effectLst>
            </p:spPr>
            <p:style>
              <a:lnRef idx="0">
                <a:schemeClr val="lt1">
                  <a:hueOff val="0"/>
                  <a:satOff val="0"/>
                  <a:lumOff val="0"/>
                  <a:alphaOff val="0"/>
                </a:schemeClr>
              </a:lnRef>
              <a:fillRef idx="3">
                <a:schemeClr val="accent1">
                  <a:hueOff val="0"/>
                  <a:satOff val="0"/>
                  <a:lumOff val="0"/>
                  <a:alphaOff val="0"/>
                </a:schemeClr>
              </a:fillRef>
              <a:effectRef idx="3">
                <a:scrgbClr r="0" g="0" b="0"/>
              </a:effectRef>
              <a:fontRef idx="minor">
                <a:schemeClr val="lt1"/>
              </a:fontRef>
            </p:style>
            <p:txBody>
              <a:bodyPr/>
              <a:lstStyle/>
              <a:p>
                <a:endParaRPr lang="en-US"/>
              </a:p>
            </p:txBody>
          </p:sp>
          <p:sp>
            <p:nvSpPr>
              <p:cNvPr id="34" name="Arrow: Chevron 10">
                <a:extLst>
                  <a:ext uri="{FF2B5EF4-FFF2-40B4-BE49-F238E27FC236}">
                    <a16:creationId xmlns:a16="http://schemas.microsoft.com/office/drawing/2014/main" id="{345F5345-56BD-40EC-BAB4-C27601CC89AE}"/>
                  </a:ext>
                </a:extLst>
              </p:cNvPr>
              <p:cNvSpPr txBox="1"/>
              <p:nvPr/>
            </p:nvSpPr>
            <p:spPr>
              <a:xfrm>
                <a:off x="4869945" y="-15406"/>
                <a:ext cx="980764" cy="46905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dirty="0"/>
                  <a:t>Choose Starter Platform</a:t>
                </a:r>
              </a:p>
            </p:txBody>
          </p:sp>
        </p:grpSp>
      </p:grpSp>
      <p:pic>
        <p:nvPicPr>
          <p:cNvPr id="4" name="Picture 3">
            <a:extLst>
              <a:ext uri="{FF2B5EF4-FFF2-40B4-BE49-F238E27FC236}">
                <a16:creationId xmlns:a16="http://schemas.microsoft.com/office/drawing/2014/main" id="{9A1B63B7-C144-468B-ACBC-39D2AD1F538F}"/>
              </a:ext>
            </a:extLst>
          </p:cNvPr>
          <p:cNvPicPr>
            <a:picLocks noChangeAspect="1"/>
          </p:cNvPicPr>
          <p:nvPr/>
        </p:nvPicPr>
        <p:blipFill rotWithShape="1">
          <a:blip r:embed="rId2"/>
          <a:srcRect b="13071"/>
          <a:stretch/>
        </p:blipFill>
        <p:spPr>
          <a:xfrm>
            <a:off x="6043441" y="1786170"/>
            <a:ext cx="5108317" cy="4645806"/>
          </a:xfrm>
          <a:prstGeom prst="rect">
            <a:avLst/>
          </a:prstGeom>
        </p:spPr>
      </p:pic>
      <p:grpSp>
        <p:nvGrpSpPr>
          <p:cNvPr id="39" name="Group 38">
            <a:extLst>
              <a:ext uri="{FF2B5EF4-FFF2-40B4-BE49-F238E27FC236}">
                <a16:creationId xmlns:a16="http://schemas.microsoft.com/office/drawing/2014/main" id="{A0482E79-CC0E-4DD2-8912-8CB0AD8E6589}"/>
              </a:ext>
            </a:extLst>
          </p:cNvPr>
          <p:cNvGrpSpPr/>
          <p:nvPr/>
        </p:nvGrpSpPr>
        <p:grpSpPr>
          <a:xfrm>
            <a:off x="1184564" y="276976"/>
            <a:ext cx="10879282" cy="380512"/>
            <a:chOff x="1184564" y="276976"/>
            <a:chExt cx="10879282" cy="380512"/>
          </a:xfrm>
        </p:grpSpPr>
        <p:sp>
          <p:nvSpPr>
            <p:cNvPr id="40" name="Rectangle: Top Corners One Rounded and One Snipped 39">
              <a:extLst>
                <a:ext uri="{FF2B5EF4-FFF2-40B4-BE49-F238E27FC236}">
                  <a16:creationId xmlns:a16="http://schemas.microsoft.com/office/drawing/2014/main" id="{52287522-DE59-4C89-B1B3-2A66609B3AA7}"/>
                </a:ext>
              </a:extLst>
            </p:cNvPr>
            <p:cNvSpPr/>
            <p:nvPr/>
          </p:nvSpPr>
          <p:spPr>
            <a:xfrm>
              <a:off x="1184564" y="276976"/>
              <a:ext cx="3584864" cy="372630"/>
            </a:xfrm>
            <a:prstGeom prst="snipRoundRect">
              <a:avLst/>
            </a:prstGeom>
            <a:solidFill>
              <a:schemeClr val="tx1">
                <a:lumMod val="25000"/>
                <a:lumOff val="7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bg1">
                      <a:lumMod val="65000"/>
                    </a:schemeClr>
                  </a:solidFill>
                </a:rPr>
                <a:t>Model &amp; Platform Management</a:t>
              </a:r>
            </a:p>
          </p:txBody>
        </p:sp>
        <p:sp>
          <p:nvSpPr>
            <p:cNvPr id="41" name="Rectangle: Top Corners One Rounded and One Snipped 40">
              <a:extLst>
                <a:ext uri="{FF2B5EF4-FFF2-40B4-BE49-F238E27FC236}">
                  <a16:creationId xmlns:a16="http://schemas.microsoft.com/office/drawing/2014/main" id="{7956B31E-D6CB-4D98-99E9-95CA420E7479}"/>
                </a:ext>
              </a:extLst>
            </p:cNvPr>
            <p:cNvSpPr/>
            <p:nvPr/>
          </p:nvSpPr>
          <p:spPr>
            <a:xfrm>
              <a:off x="4769425" y="284858"/>
              <a:ext cx="2722419" cy="372630"/>
            </a:xfrm>
            <a:prstGeom prst="snip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Platform Editor</a:t>
              </a:r>
              <a:endParaRPr lang="en-US" dirty="0"/>
            </a:p>
          </p:txBody>
        </p:sp>
        <p:sp>
          <p:nvSpPr>
            <p:cNvPr id="42" name="Rectangle: Top Corners One Rounded and One Snipped 41">
              <a:extLst>
                <a:ext uri="{FF2B5EF4-FFF2-40B4-BE49-F238E27FC236}">
                  <a16:creationId xmlns:a16="http://schemas.microsoft.com/office/drawing/2014/main" id="{334E59F3-A188-45CF-B164-8A5029B04C14}"/>
                </a:ext>
              </a:extLst>
            </p:cNvPr>
            <p:cNvSpPr/>
            <p:nvPr/>
          </p:nvSpPr>
          <p:spPr>
            <a:xfrm>
              <a:off x="10183089" y="284858"/>
              <a:ext cx="1880757" cy="372630"/>
            </a:xfrm>
            <a:prstGeom prst="snipRoundRect">
              <a:avLst/>
            </a:prstGeom>
            <a:solidFill>
              <a:schemeClr val="tx1">
                <a:lumMod val="25000"/>
                <a:lumOff val="7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bg1">
                      <a:lumMod val="65000"/>
                    </a:schemeClr>
                  </a:solidFill>
                </a:rPr>
                <a:t>Run &amp; Debug</a:t>
              </a:r>
            </a:p>
          </p:txBody>
        </p:sp>
        <p:sp>
          <p:nvSpPr>
            <p:cNvPr id="43" name="Rectangle: Top Corners One Rounded and One Snipped 42">
              <a:extLst>
                <a:ext uri="{FF2B5EF4-FFF2-40B4-BE49-F238E27FC236}">
                  <a16:creationId xmlns:a16="http://schemas.microsoft.com/office/drawing/2014/main" id="{9AEDB159-0F7B-4A2E-83C5-D3CD2E33C0C6}"/>
                </a:ext>
              </a:extLst>
            </p:cNvPr>
            <p:cNvSpPr/>
            <p:nvPr/>
          </p:nvSpPr>
          <p:spPr>
            <a:xfrm>
              <a:off x="7488381" y="281394"/>
              <a:ext cx="2722419" cy="372630"/>
            </a:xfrm>
            <a:prstGeom prst="snipRoundRect">
              <a:avLst/>
            </a:prstGeom>
            <a:solidFill>
              <a:schemeClr val="tx1">
                <a:lumMod val="25000"/>
                <a:lumOff val="7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bg1">
                      <a:lumMod val="65000"/>
                    </a:schemeClr>
                  </a:solidFill>
                </a:rPr>
                <a:t>Memory Map Editor</a:t>
              </a:r>
            </a:p>
          </p:txBody>
        </p:sp>
      </p:grpSp>
    </p:spTree>
    <p:extLst>
      <p:ext uri="{BB962C8B-B14F-4D97-AF65-F5344CB8AC3E}">
        <p14:creationId xmlns:p14="http://schemas.microsoft.com/office/powerpoint/2010/main" val="2497139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A9547BD-8236-4287-A927-7C66BF2EB43A}"/>
              </a:ext>
            </a:extLst>
          </p:cNvPr>
          <p:cNvSpPr>
            <a:spLocks noGrp="1"/>
          </p:cNvSpPr>
          <p:nvPr>
            <p:ph idx="1"/>
          </p:nvPr>
        </p:nvSpPr>
        <p:spPr>
          <a:xfrm>
            <a:off x="446314" y="1699957"/>
            <a:ext cx="4894944" cy="3942310"/>
          </a:xfrm>
        </p:spPr>
        <p:txBody>
          <a:bodyPr vert="horz" lIns="0" tIns="45720" rIns="91440" bIns="45720" rtlCol="0" anchor="t">
            <a:noAutofit/>
          </a:bodyPr>
          <a:lstStyle/>
          <a:p>
            <a:r>
              <a:rPr lang="en-US" dirty="0">
                <a:latin typeface="Arial"/>
                <a:cs typeface="Arial"/>
              </a:rPr>
              <a:t>The Helium Model Catalog contains a library of commonly used building blocks for virtual and hybrid platforms</a:t>
            </a:r>
          </a:p>
          <a:p>
            <a:r>
              <a:rPr lang="en-US" dirty="0">
                <a:latin typeface="Arial"/>
                <a:cs typeface="Arial"/>
              </a:rPr>
              <a:t>Add your own catalogs of models</a:t>
            </a:r>
          </a:p>
          <a:p>
            <a:r>
              <a:rPr lang="en-US" dirty="0">
                <a:latin typeface="Arial"/>
                <a:cs typeface="Arial"/>
              </a:rPr>
              <a:t>Add a catalog of ARM Fast Models or add individual models using the Add ARM Fast Models Wizard</a:t>
            </a:r>
          </a:p>
          <a:p>
            <a:pPr marL="737870" lvl="1" indent="-280670"/>
            <a:endParaRPr lang="en-US" dirty="0">
              <a:cs typeface="Arial" panose="020B0604020202020204" pitchFamily="34" charset="0"/>
            </a:endParaRPr>
          </a:p>
        </p:txBody>
      </p:sp>
      <p:sp>
        <p:nvSpPr>
          <p:cNvPr id="2" name="Title 1">
            <a:extLst>
              <a:ext uri="{FF2B5EF4-FFF2-40B4-BE49-F238E27FC236}">
                <a16:creationId xmlns:a16="http://schemas.microsoft.com/office/drawing/2014/main" id="{463930A7-E5A6-4A5C-BD59-BCE2CCF8C325}"/>
              </a:ext>
            </a:extLst>
          </p:cNvPr>
          <p:cNvSpPr>
            <a:spLocks noGrp="1"/>
          </p:cNvSpPr>
          <p:nvPr>
            <p:ph type="title"/>
          </p:nvPr>
        </p:nvSpPr>
        <p:spPr>
          <a:xfrm>
            <a:off x="446313" y="967801"/>
            <a:ext cx="11310257" cy="666871"/>
          </a:xfrm>
        </p:spPr>
        <p:txBody>
          <a:bodyPr/>
          <a:lstStyle/>
          <a:p>
            <a:r>
              <a:rPr lang="en-US" dirty="0"/>
              <a:t>Gather Models</a:t>
            </a:r>
          </a:p>
        </p:txBody>
      </p:sp>
      <p:grpSp>
        <p:nvGrpSpPr>
          <p:cNvPr id="4" name="Group 3">
            <a:extLst>
              <a:ext uri="{FF2B5EF4-FFF2-40B4-BE49-F238E27FC236}">
                <a16:creationId xmlns:a16="http://schemas.microsoft.com/office/drawing/2014/main" id="{34B98ECF-331B-41AC-9FE2-4AEC8F88FC4B}"/>
              </a:ext>
            </a:extLst>
          </p:cNvPr>
          <p:cNvGrpSpPr/>
          <p:nvPr/>
        </p:nvGrpSpPr>
        <p:grpSpPr>
          <a:xfrm>
            <a:off x="4584800" y="1041728"/>
            <a:ext cx="7268096" cy="485979"/>
            <a:chOff x="4584800" y="407881"/>
            <a:chExt cx="7268096" cy="485979"/>
          </a:xfrm>
        </p:grpSpPr>
        <p:grpSp>
          <p:nvGrpSpPr>
            <p:cNvPr id="19" name="Group 18">
              <a:extLst>
                <a:ext uri="{FF2B5EF4-FFF2-40B4-BE49-F238E27FC236}">
                  <a16:creationId xmlns:a16="http://schemas.microsoft.com/office/drawing/2014/main" id="{60B8D25D-5AC2-4A55-8DF1-22B6C994F932}"/>
                </a:ext>
              </a:extLst>
            </p:cNvPr>
            <p:cNvGrpSpPr/>
            <p:nvPr/>
          </p:nvGrpSpPr>
          <p:grpSpPr>
            <a:xfrm>
              <a:off x="4584800" y="417103"/>
              <a:ext cx="1824534" cy="469054"/>
              <a:chOff x="1308733" y="0"/>
              <a:chExt cx="1449818" cy="469054"/>
            </a:xfrm>
          </p:grpSpPr>
          <p:sp>
            <p:nvSpPr>
              <p:cNvPr id="20" name="Arrow: Chevron 19">
                <a:extLst>
                  <a:ext uri="{FF2B5EF4-FFF2-40B4-BE49-F238E27FC236}">
                    <a16:creationId xmlns:a16="http://schemas.microsoft.com/office/drawing/2014/main" id="{D5F3E149-0418-430A-ABA6-94EAE7064531}"/>
                  </a:ext>
                </a:extLst>
              </p:cNvPr>
              <p:cNvSpPr/>
              <p:nvPr/>
            </p:nvSpPr>
            <p:spPr>
              <a:xfrm>
                <a:off x="1308733" y="0"/>
                <a:ext cx="1449818" cy="469054"/>
              </a:xfrm>
              <a:prstGeom prst="chevron">
                <a:avLst/>
              </a:prstGeom>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sp>
          <p:sp>
            <p:nvSpPr>
              <p:cNvPr id="21" name="Arrow: Chevron 6">
                <a:extLst>
                  <a:ext uri="{FF2B5EF4-FFF2-40B4-BE49-F238E27FC236}">
                    <a16:creationId xmlns:a16="http://schemas.microsoft.com/office/drawing/2014/main" id="{D5378286-7664-48F1-A5BC-29E33F29389E}"/>
                  </a:ext>
                </a:extLst>
              </p:cNvPr>
              <p:cNvSpPr txBox="1"/>
              <p:nvPr/>
            </p:nvSpPr>
            <p:spPr>
              <a:xfrm>
                <a:off x="1543260" y="0"/>
                <a:ext cx="980764" cy="46905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a:t>Choose Starter Platform</a:t>
                </a:r>
                <a:endParaRPr lang="en-US" sz="1200" kern="1200">
                  <a:latin typeface="Arial" panose="020B0604020202020204"/>
                  <a:ea typeface="+mn-ea"/>
                  <a:cs typeface="+mn-cs"/>
                </a:endParaRPr>
              </a:p>
            </p:txBody>
          </p:sp>
        </p:grpSp>
        <p:grpSp>
          <p:nvGrpSpPr>
            <p:cNvPr id="22" name="Group 21">
              <a:extLst>
                <a:ext uri="{FF2B5EF4-FFF2-40B4-BE49-F238E27FC236}">
                  <a16:creationId xmlns:a16="http://schemas.microsoft.com/office/drawing/2014/main" id="{F6394DD1-06F3-4CB5-9041-D9D289816A25}"/>
                </a:ext>
              </a:extLst>
            </p:cNvPr>
            <p:cNvGrpSpPr/>
            <p:nvPr/>
          </p:nvGrpSpPr>
          <p:grpSpPr>
            <a:xfrm>
              <a:off x="8222016" y="407881"/>
              <a:ext cx="1882991" cy="469054"/>
              <a:chOff x="2613570" y="0"/>
              <a:chExt cx="1449818" cy="469054"/>
            </a:xfrm>
          </p:grpSpPr>
          <p:sp>
            <p:nvSpPr>
              <p:cNvPr id="23" name="Arrow: Chevron 22">
                <a:extLst>
                  <a:ext uri="{FF2B5EF4-FFF2-40B4-BE49-F238E27FC236}">
                    <a16:creationId xmlns:a16="http://schemas.microsoft.com/office/drawing/2014/main" id="{7F9B19AC-4BCA-4D48-9493-162D66C51900}"/>
                  </a:ext>
                </a:extLst>
              </p:cNvPr>
              <p:cNvSpPr/>
              <p:nvPr/>
            </p:nvSpPr>
            <p:spPr>
              <a:xfrm>
                <a:off x="2613570" y="0"/>
                <a:ext cx="1449818" cy="469054"/>
              </a:xfrm>
              <a:prstGeom prst="chevron">
                <a:avLst/>
              </a:prstGeom>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sp>
          <p:sp>
            <p:nvSpPr>
              <p:cNvPr id="24" name="Arrow: Chevron 8">
                <a:extLst>
                  <a:ext uri="{FF2B5EF4-FFF2-40B4-BE49-F238E27FC236}">
                    <a16:creationId xmlns:a16="http://schemas.microsoft.com/office/drawing/2014/main" id="{B97DC44A-ED87-4380-8642-D1A286C8D065}"/>
                  </a:ext>
                </a:extLst>
              </p:cNvPr>
              <p:cNvSpPr txBox="1"/>
              <p:nvPr/>
            </p:nvSpPr>
            <p:spPr>
              <a:xfrm>
                <a:off x="2848097" y="0"/>
                <a:ext cx="980764" cy="46905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a:latin typeface="Arial" panose="020B0604020202020204"/>
                  </a:rPr>
                  <a:t>Assemble Platform</a:t>
                </a:r>
                <a:endParaRPr lang="en-US" sz="1200" kern="1200">
                  <a:latin typeface="Arial" panose="020B0604020202020204"/>
                  <a:ea typeface="+mn-ea"/>
                  <a:cs typeface="+mn-cs"/>
                </a:endParaRPr>
              </a:p>
            </p:txBody>
          </p:sp>
        </p:grpSp>
        <p:grpSp>
          <p:nvGrpSpPr>
            <p:cNvPr id="29" name="Group 28">
              <a:extLst>
                <a:ext uri="{FF2B5EF4-FFF2-40B4-BE49-F238E27FC236}">
                  <a16:creationId xmlns:a16="http://schemas.microsoft.com/office/drawing/2014/main" id="{82E64A89-F79F-42B4-9C4B-83C40BCB0303}"/>
                </a:ext>
              </a:extLst>
            </p:cNvPr>
            <p:cNvGrpSpPr/>
            <p:nvPr/>
          </p:nvGrpSpPr>
          <p:grpSpPr>
            <a:xfrm>
              <a:off x="10076352" y="417103"/>
              <a:ext cx="1776544" cy="475238"/>
              <a:chOff x="-30134" y="21166"/>
              <a:chExt cx="1449818" cy="475238"/>
            </a:xfrm>
          </p:grpSpPr>
          <p:sp>
            <p:nvSpPr>
              <p:cNvPr id="30" name="Arrow: Chevron 29">
                <a:extLst>
                  <a:ext uri="{FF2B5EF4-FFF2-40B4-BE49-F238E27FC236}">
                    <a16:creationId xmlns:a16="http://schemas.microsoft.com/office/drawing/2014/main" id="{33E925EE-A92D-4166-96B5-A6726EE18F75}"/>
                  </a:ext>
                </a:extLst>
              </p:cNvPr>
              <p:cNvSpPr/>
              <p:nvPr/>
            </p:nvSpPr>
            <p:spPr>
              <a:xfrm>
                <a:off x="-30134" y="27350"/>
                <a:ext cx="1449818" cy="469054"/>
              </a:xfrm>
              <a:prstGeom prst="chevron">
                <a:avLst/>
              </a:prstGeom>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txBody>
              <a:bodyPr/>
              <a:lstStyle/>
              <a:p>
                <a:endParaRPr lang="en-US"/>
              </a:p>
            </p:txBody>
          </p:sp>
          <p:sp>
            <p:nvSpPr>
              <p:cNvPr id="31" name="Arrow: Chevron 4">
                <a:extLst>
                  <a:ext uri="{FF2B5EF4-FFF2-40B4-BE49-F238E27FC236}">
                    <a16:creationId xmlns:a16="http://schemas.microsoft.com/office/drawing/2014/main" id="{A09FD041-63D5-4DDD-A9EB-F1D519BE2D63}"/>
                  </a:ext>
                </a:extLst>
              </p:cNvPr>
              <p:cNvSpPr txBox="1"/>
              <p:nvPr/>
            </p:nvSpPr>
            <p:spPr>
              <a:xfrm>
                <a:off x="198058" y="21166"/>
                <a:ext cx="980764" cy="46905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dirty="0"/>
                  <a:t>Save to Catalog</a:t>
                </a:r>
              </a:p>
            </p:txBody>
          </p:sp>
        </p:grpSp>
        <p:grpSp>
          <p:nvGrpSpPr>
            <p:cNvPr id="17" name="Group 16">
              <a:extLst>
                <a:ext uri="{FF2B5EF4-FFF2-40B4-BE49-F238E27FC236}">
                  <a16:creationId xmlns:a16="http://schemas.microsoft.com/office/drawing/2014/main" id="{A651971E-09D4-44BE-B437-1631F7DA78EC}"/>
                </a:ext>
              </a:extLst>
            </p:cNvPr>
            <p:cNvGrpSpPr/>
            <p:nvPr/>
          </p:nvGrpSpPr>
          <p:grpSpPr>
            <a:xfrm>
              <a:off x="6412382" y="409400"/>
              <a:ext cx="1824535" cy="484460"/>
              <a:chOff x="4709345" y="-15406"/>
              <a:chExt cx="1449818" cy="484460"/>
            </a:xfrm>
          </p:grpSpPr>
          <p:sp>
            <p:nvSpPr>
              <p:cNvPr id="18" name="Arrow: Chevron 17">
                <a:extLst>
                  <a:ext uri="{FF2B5EF4-FFF2-40B4-BE49-F238E27FC236}">
                    <a16:creationId xmlns:a16="http://schemas.microsoft.com/office/drawing/2014/main" id="{46CBC481-E68F-4A74-8CCA-72E36B43EBAB}"/>
                  </a:ext>
                </a:extLst>
              </p:cNvPr>
              <p:cNvSpPr/>
              <p:nvPr/>
            </p:nvSpPr>
            <p:spPr>
              <a:xfrm>
                <a:off x="4709345" y="0"/>
                <a:ext cx="1449818" cy="469054"/>
              </a:xfrm>
              <a:prstGeom prst="chevron">
                <a:avLst/>
              </a:prstGeom>
              <a:effectLst>
                <a:glow rad="101600">
                  <a:srgbClr val="FF8200">
                    <a:alpha val="60000"/>
                  </a:srgbClr>
                </a:glow>
              </a:effectLst>
            </p:spPr>
            <p:style>
              <a:lnRef idx="0">
                <a:schemeClr val="lt1">
                  <a:hueOff val="0"/>
                  <a:satOff val="0"/>
                  <a:lumOff val="0"/>
                  <a:alphaOff val="0"/>
                </a:schemeClr>
              </a:lnRef>
              <a:fillRef idx="3">
                <a:schemeClr val="accent1">
                  <a:hueOff val="0"/>
                  <a:satOff val="0"/>
                  <a:lumOff val="0"/>
                  <a:alphaOff val="0"/>
                </a:schemeClr>
              </a:fillRef>
              <a:effectRef idx="3">
                <a:scrgbClr r="0" g="0" b="0"/>
              </a:effectRef>
              <a:fontRef idx="minor">
                <a:schemeClr val="lt1"/>
              </a:fontRef>
            </p:style>
            <p:txBody>
              <a:bodyPr/>
              <a:lstStyle/>
              <a:p>
                <a:endParaRPr lang="en-US"/>
              </a:p>
            </p:txBody>
          </p:sp>
          <p:sp>
            <p:nvSpPr>
              <p:cNvPr id="25" name="Arrow: Chevron 10">
                <a:extLst>
                  <a:ext uri="{FF2B5EF4-FFF2-40B4-BE49-F238E27FC236}">
                    <a16:creationId xmlns:a16="http://schemas.microsoft.com/office/drawing/2014/main" id="{BCDC8854-95AE-4708-AB9E-E353C9650111}"/>
                  </a:ext>
                </a:extLst>
              </p:cNvPr>
              <p:cNvSpPr txBox="1"/>
              <p:nvPr/>
            </p:nvSpPr>
            <p:spPr>
              <a:xfrm>
                <a:off x="4869945" y="-15406"/>
                <a:ext cx="980764" cy="46905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a:t>Gather Models</a:t>
                </a:r>
              </a:p>
            </p:txBody>
          </p:sp>
        </p:grpSp>
      </p:grpSp>
      <p:grpSp>
        <p:nvGrpSpPr>
          <p:cNvPr id="34" name="Group 33">
            <a:extLst>
              <a:ext uri="{FF2B5EF4-FFF2-40B4-BE49-F238E27FC236}">
                <a16:creationId xmlns:a16="http://schemas.microsoft.com/office/drawing/2014/main" id="{D1F01113-1CF0-4A79-B62E-D253DB87FB46}"/>
              </a:ext>
            </a:extLst>
          </p:cNvPr>
          <p:cNvGrpSpPr/>
          <p:nvPr/>
        </p:nvGrpSpPr>
        <p:grpSpPr>
          <a:xfrm>
            <a:off x="1184564" y="276976"/>
            <a:ext cx="10879282" cy="380512"/>
            <a:chOff x="1184564" y="276976"/>
            <a:chExt cx="10879282" cy="380512"/>
          </a:xfrm>
        </p:grpSpPr>
        <p:sp>
          <p:nvSpPr>
            <p:cNvPr id="35" name="Rectangle: Top Corners One Rounded and One Snipped 34">
              <a:extLst>
                <a:ext uri="{FF2B5EF4-FFF2-40B4-BE49-F238E27FC236}">
                  <a16:creationId xmlns:a16="http://schemas.microsoft.com/office/drawing/2014/main" id="{B2CF77A6-2458-4973-8609-F1F213E0329E}"/>
                </a:ext>
              </a:extLst>
            </p:cNvPr>
            <p:cNvSpPr/>
            <p:nvPr/>
          </p:nvSpPr>
          <p:spPr>
            <a:xfrm>
              <a:off x="1184564" y="276976"/>
              <a:ext cx="3584864" cy="372630"/>
            </a:xfrm>
            <a:prstGeom prst="snipRoundRect">
              <a:avLst/>
            </a:prstGeom>
            <a:solidFill>
              <a:schemeClr val="tx1">
                <a:lumMod val="25000"/>
                <a:lumOff val="7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bg1">
                      <a:lumMod val="65000"/>
                    </a:schemeClr>
                  </a:solidFill>
                </a:rPr>
                <a:t>Model &amp; Platform Management</a:t>
              </a:r>
            </a:p>
          </p:txBody>
        </p:sp>
        <p:sp>
          <p:nvSpPr>
            <p:cNvPr id="36" name="Rectangle: Top Corners One Rounded and One Snipped 35">
              <a:extLst>
                <a:ext uri="{FF2B5EF4-FFF2-40B4-BE49-F238E27FC236}">
                  <a16:creationId xmlns:a16="http://schemas.microsoft.com/office/drawing/2014/main" id="{F1798B60-9622-45DE-A395-3C82BDB55C71}"/>
                </a:ext>
              </a:extLst>
            </p:cNvPr>
            <p:cNvSpPr/>
            <p:nvPr/>
          </p:nvSpPr>
          <p:spPr>
            <a:xfrm>
              <a:off x="4769425" y="284858"/>
              <a:ext cx="2722419" cy="372630"/>
            </a:xfrm>
            <a:prstGeom prst="snip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Platform Editor</a:t>
              </a:r>
              <a:endParaRPr lang="en-US" dirty="0"/>
            </a:p>
          </p:txBody>
        </p:sp>
        <p:sp>
          <p:nvSpPr>
            <p:cNvPr id="37" name="Rectangle: Top Corners One Rounded and One Snipped 36">
              <a:extLst>
                <a:ext uri="{FF2B5EF4-FFF2-40B4-BE49-F238E27FC236}">
                  <a16:creationId xmlns:a16="http://schemas.microsoft.com/office/drawing/2014/main" id="{932BFC63-EF7C-41D5-AC54-B3C60437DA92}"/>
                </a:ext>
              </a:extLst>
            </p:cNvPr>
            <p:cNvSpPr/>
            <p:nvPr/>
          </p:nvSpPr>
          <p:spPr>
            <a:xfrm>
              <a:off x="10183089" y="284858"/>
              <a:ext cx="1880757" cy="372630"/>
            </a:xfrm>
            <a:prstGeom prst="snipRoundRect">
              <a:avLst/>
            </a:prstGeom>
            <a:solidFill>
              <a:schemeClr val="tx1">
                <a:lumMod val="25000"/>
                <a:lumOff val="7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bg1">
                      <a:lumMod val="65000"/>
                    </a:schemeClr>
                  </a:solidFill>
                </a:rPr>
                <a:t>Run &amp; Debug</a:t>
              </a:r>
            </a:p>
          </p:txBody>
        </p:sp>
        <p:sp>
          <p:nvSpPr>
            <p:cNvPr id="38" name="Rectangle: Top Corners One Rounded and One Snipped 37">
              <a:extLst>
                <a:ext uri="{FF2B5EF4-FFF2-40B4-BE49-F238E27FC236}">
                  <a16:creationId xmlns:a16="http://schemas.microsoft.com/office/drawing/2014/main" id="{45E0D076-2FD9-4174-B546-DE014D6E0B77}"/>
                </a:ext>
              </a:extLst>
            </p:cNvPr>
            <p:cNvSpPr/>
            <p:nvPr/>
          </p:nvSpPr>
          <p:spPr>
            <a:xfrm>
              <a:off x="7488381" y="281394"/>
              <a:ext cx="2722419" cy="372630"/>
            </a:xfrm>
            <a:prstGeom prst="snipRoundRect">
              <a:avLst/>
            </a:prstGeom>
            <a:solidFill>
              <a:schemeClr val="tx1">
                <a:lumMod val="25000"/>
                <a:lumOff val="7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bg1">
                      <a:lumMod val="65000"/>
                    </a:schemeClr>
                  </a:solidFill>
                </a:rPr>
                <a:t>Memory Map Editor</a:t>
              </a:r>
            </a:p>
          </p:txBody>
        </p:sp>
      </p:grpSp>
    </p:spTree>
    <p:extLst>
      <p:ext uri="{BB962C8B-B14F-4D97-AF65-F5344CB8AC3E}">
        <p14:creationId xmlns:p14="http://schemas.microsoft.com/office/powerpoint/2010/main" val="9340243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96EDB6-C0F3-48C7-891B-BAB2855D170A}"/>
              </a:ext>
            </a:extLst>
          </p:cNvPr>
          <p:cNvPicPr>
            <a:picLocks noChangeAspect="1"/>
          </p:cNvPicPr>
          <p:nvPr/>
        </p:nvPicPr>
        <p:blipFill>
          <a:blip r:embed="rId2"/>
          <a:stretch>
            <a:fillRect/>
          </a:stretch>
        </p:blipFill>
        <p:spPr>
          <a:xfrm>
            <a:off x="5290369" y="1659273"/>
            <a:ext cx="4695486" cy="4912468"/>
          </a:xfrm>
          <a:prstGeom prst="rect">
            <a:avLst/>
          </a:prstGeom>
        </p:spPr>
      </p:pic>
      <p:sp>
        <p:nvSpPr>
          <p:cNvPr id="3" name="Content Placeholder 2">
            <a:extLst>
              <a:ext uri="{FF2B5EF4-FFF2-40B4-BE49-F238E27FC236}">
                <a16:creationId xmlns:a16="http://schemas.microsoft.com/office/drawing/2014/main" id="{2A9547BD-8236-4287-A927-7C66BF2EB43A}"/>
              </a:ext>
            </a:extLst>
          </p:cNvPr>
          <p:cNvSpPr>
            <a:spLocks noGrp="1"/>
          </p:cNvSpPr>
          <p:nvPr>
            <p:ph idx="1"/>
          </p:nvPr>
        </p:nvSpPr>
        <p:spPr>
          <a:xfrm>
            <a:off x="446314" y="1637611"/>
            <a:ext cx="4894944" cy="4840224"/>
          </a:xfrm>
        </p:spPr>
        <p:txBody>
          <a:bodyPr vert="horz" lIns="0" tIns="45720" rIns="91440" bIns="45720" rtlCol="0" anchor="t">
            <a:noAutofit/>
          </a:bodyPr>
          <a:lstStyle/>
          <a:p>
            <a:r>
              <a:rPr lang="en-US" sz="2000" dirty="0">
                <a:latin typeface="Arial"/>
                <a:cs typeface="Arial"/>
              </a:rPr>
              <a:t>Adjust the platform by exchanging existing processor, GIC, and other instances with models from Helium Model Catalog and other added catalogs </a:t>
            </a:r>
          </a:p>
          <a:p>
            <a:pPr marL="737870" lvl="1" indent="-280670"/>
            <a:r>
              <a:rPr lang="en-US" sz="1600" dirty="0">
                <a:latin typeface="Arial"/>
                <a:cs typeface="Arial"/>
              </a:rPr>
              <a:t>Use “Change Instance Type” which preserves parameter settings and connections to match old instance</a:t>
            </a:r>
          </a:p>
          <a:p>
            <a:r>
              <a:rPr lang="en-US" sz="2000" dirty="0">
                <a:latin typeface="Arial"/>
                <a:cs typeface="Arial"/>
              </a:rPr>
              <a:t>Remove model instances that aren’t needed</a:t>
            </a:r>
          </a:p>
          <a:p>
            <a:r>
              <a:rPr lang="en-US" sz="2000" dirty="0">
                <a:latin typeface="Arial"/>
                <a:cs typeface="Arial"/>
              </a:rPr>
              <a:t>Continue with the assembly process by adding instances and subsystems, configuring parameters,  memory maps, and IRQ instances, making port connections, checking for problems, and configuring software</a:t>
            </a:r>
            <a:endParaRPr lang="en-US" dirty="0">
              <a:cs typeface="Arial" panose="020B0604020202020204" pitchFamily="34" charset="0"/>
            </a:endParaRPr>
          </a:p>
          <a:p>
            <a:pPr lvl="2"/>
            <a:endParaRPr lang="en-US" dirty="0">
              <a:cs typeface="Arial" panose="020B0604020202020204" pitchFamily="34" charset="0"/>
            </a:endParaRPr>
          </a:p>
        </p:txBody>
      </p:sp>
      <p:sp>
        <p:nvSpPr>
          <p:cNvPr id="2" name="Title 1">
            <a:extLst>
              <a:ext uri="{FF2B5EF4-FFF2-40B4-BE49-F238E27FC236}">
                <a16:creationId xmlns:a16="http://schemas.microsoft.com/office/drawing/2014/main" id="{463930A7-E5A6-4A5C-BD59-BCE2CCF8C325}"/>
              </a:ext>
            </a:extLst>
          </p:cNvPr>
          <p:cNvSpPr>
            <a:spLocks noGrp="1"/>
          </p:cNvSpPr>
          <p:nvPr>
            <p:ph type="title"/>
          </p:nvPr>
        </p:nvSpPr>
        <p:spPr>
          <a:xfrm>
            <a:off x="446313" y="905455"/>
            <a:ext cx="11310257" cy="666871"/>
          </a:xfrm>
        </p:spPr>
        <p:txBody>
          <a:bodyPr/>
          <a:lstStyle/>
          <a:p>
            <a:r>
              <a:rPr lang="en-US"/>
              <a:t>Assemble Platform</a:t>
            </a:r>
          </a:p>
        </p:txBody>
      </p:sp>
      <p:grpSp>
        <p:nvGrpSpPr>
          <p:cNvPr id="5" name="Group 4">
            <a:extLst>
              <a:ext uri="{FF2B5EF4-FFF2-40B4-BE49-F238E27FC236}">
                <a16:creationId xmlns:a16="http://schemas.microsoft.com/office/drawing/2014/main" id="{457CB221-D189-407C-9C5D-34C82FCE39D9}"/>
              </a:ext>
            </a:extLst>
          </p:cNvPr>
          <p:cNvGrpSpPr/>
          <p:nvPr/>
        </p:nvGrpSpPr>
        <p:grpSpPr>
          <a:xfrm>
            <a:off x="4584800" y="1031341"/>
            <a:ext cx="7268096" cy="493682"/>
            <a:chOff x="4584800" y="407881"/>
            <a:chExt cx="7268096" cy="493682"/>
          </a:xfrm>
        </p:grpSpPr>
        <p:grpSp>
          <p:nvGrpSpPr>
            <p:cNvPr id="19" name="Group 18">
              <a:extLst>
                <a:ext uri="{FF2B5EF4-FFF2-40B4-BE49-F238E27FC236}">
                  <a16:creationId xmlns:a16="http://schemas.microsoft.com/office/drawing/2014/main" id="{60B8D25D-5AC2-4A55-8DF1-22B6C994F932}"/>
                </a:ext>
              </a:extLst>
            </p:cNvPr>
            <p:cNvGrpSpPr/>
            <p:nvPr/>
          </p:nvGrpSpPr>
          <p:grpSpPr>
            <a:xfrm>
              <a:off x="6459292" y="407881"/>
              <a:ext cx="1824534" cy="469054"/>
              <a:chOff x="1308733" y="0"/>
              <a:chExt cx="1449818" cy="469054"/>
            </a:xfrm>
          </p:grpSpPr>
          <p:sp>
            <p:nvSpPr>
              <p:cNvPr id="20" name="Arrow: Chevron 19">
                <a:extLst>
                  <a:ext uri="{FF2B5EF4-FFF2-40B4-BE49-F238E27FC236}">
                    <a16:creationId xmlns:a16="http://schemas.microsoft.com/office/drawing/2014/main" id="{D5F3E149-0418-430A-ABA6-94EAE7064531}"/>
                  </a:ext>
                </a:extLst>
              </p:cNvPr>
              <p:cNvSpPr/>
              <p:nvPr/>
            </p:nvSpPr>
            <p:spPr>
              <a:xfrm>
                <a:off x="1308733" y="0"/>
                <a:ext cx="1449818" cy="469054"/>
              </a:xfrm>
              <a:prstGeom prst="chevron">
                <a:avLst/>
              </a:prstGeom>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sp>
          <p:sp>
            <p:nvSpPr>
              <p:cNvPr id="21" name="Arrow: Chevron 6">
                <a:extLst>
                  <a:ext uri="{FF2B5EF4-FFF2-40B4-BE49-F238E27FC236}">
                    <a16:creationId xmlns:a16="http://schemas.microsoft.com/office/drawing/2014/main" id="{D5378286-7664-48F1-A5BC-29E33F29389E}"/>
                  </a:ext>
                </a:extLst>
              </p:cNvPr>
              <p:cNvSpPr txBox="1"/>
              <p:nvPr/>
            </p:nvSpPr>
            <p:spPr>
              <a:xfrm>
                <a:off x="1543260" y="0"/>
                <a:ext cx="980764" cy="46905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a:t>Gather Models</a:t>
                </a:r>
                <a:endParaRPr lang="en-US" sz="1200" kern="1200">
                  <a:latin typeface="Arial" panose="020B0604020202020204"/>
                  <a:ea typeface="+mn-ea"/>
                  <a:cs typeface="+mn-cs"/>
                </a:endParaRPr>
              </a:p>
            </p:txBody>
          </p:sp>
        </p:grpSp>
        <p:grpSp>
          <p:nvGrpSpPr>
            <p:cNvPr id="29" name="Group 28">
              <a:extLst>
                <a:ext uri="{FF2B5EF4-FFF2-40B4-BE49-F238E27FC236}">
                  <a16:creationId xmlns:a16="http://schemas.microsoft.com/office/drawing/2014/main" id="{82E64A89-F79F-42B4-9C4B-83C40BCB0303}"/>
                </a:ext>
              </a:extLst>
            </p:cNvPr>
            <p:cNvGrpSpPr/>
            <p:nvPr/>
          </p:nvGrpSpPr>
          <p:grpSpPr>
            <a:xfrm>
              <a:off x="10076352" y="417103"/>
              <a:ext cx="1776544" cy="475238"/>
              <a:chOff x="-30134" y="21166"/>
              <a:chExt cx="1449818" cy="475238"/>
            </a:xfrm>
          </p:grpSpPr>
          <p:sp>
            <p:nvSpPr>
              <p:cNvPr id="30" name="Arrow: Chevron 29">
                <a:extLst>
                  <a:ext uri="{FF2B5EF4-FFF2-40B4-BE49-F238E27FC236}">
                    <a16:creationId xmlns:a16="http://schemas.microsoft.com/office/drawing/2014/main" id="{33E925EE-A92D-4166-96B5-A6726EE18F75}"/>
                  </a:ext>
                </a:extLst>
              </p:cNvPr>
              <p:cNvSpPr/>
              <p:nvPr/>
            </p:nvSpPr>
            <p:spPr>
              <a:xfrm>
                <a:off x="-30134" y="27350"/>
                <a:ext cx="1449818" cy="469054"/>
              </a:xfrm>
              <a:prstGeom prst="chevron">
                <a:avLst/>
              </a:prstGeom>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txBody>
              <a:bodyPr/>
              <a:lstStyle/>
              <a:p>
                <a:endParaRPr lang="en-US"/>
              </a:p>
            </p:txBody>
          </p:sp>
          <p:sp>
            <p:nvSpPr>
              <p:cNvPr id="31" name="Arrow: Chevron 4">
                <a:extLst>
                  <a:ext uri="{FF2B5EF4-FFF2-40B4-BE49-F238E27FC236}">
                    <a16:creationId xmlns:a16="http://schemas.microsoft.com/office/drawing/2014/main" id="{A09FD041-63D5-4DDD-A9EB-F1D519BE2D63}"/>
                  </a:ext>
                </a:extLst>
              </p:cNvPr>
              <p:cNvSpPr txBox="1"/>
              <p:nvPr/>
            </p:nvSpPr>
            <p:spPr>
              <a:xfrm>
                <a:off x="198058" y="21166"/>
                <a:ext cx="980764" cy="46905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dirty="0"/>
                  <a:t>Save to Catalog</a:t>
                </a:r>
              </a:p>
            </p:txBody>
          </p:sp>
        </p:grpSp>
        <p:grpSp>
          <p:nvGrpSpPr>
            <p:cNvPr id="17" name="Group 16">
              <a:extLst>
                <a:ext uri="{FF2B5EF4-FFF2-40B4-BE49-F238E27FC236}">
                  <a16:creationId xmlns:a16="http://schemas.microsoft.com/office/drawing/2014/main" id="{87349E83-4C36-4723-9F4F-2273314BFE44}"/>
                </a:ext>
              </a:extLst>
            </p:cNvPr>
            <p:cNvGrpSpPr/>
            <p:nvPr/>
          </p:nvGrpSpPr>
          <p:grpSpPr>
            <a:xfrm>
              <a:off x="4584800" y="417103"/>
              <a:ext cx="1824534" cy="469054"/>
              <a:chOff x="1308733" y="0"/>
              <a:chExt cx="1449818" cy="469054"/>
            </a:xfrm>
          </p:grpSpPr>
          <p:sp>
            <p:nvSpPr>
              <p:cNvPr id="18" name="Arrow: Chevron 17">
                <a:extLst>
                  <a:ext uri="{FF2B5EF4-FFF2-40B4-BE49-F238E27FC236}">
                    <a16:creationId xmlns:a16="http://schemas.microsoft.com/office/drawing/2014/main" id="{138E2B71-EF08-458C-AD03-6E06FC5C23B5}"/>
                  </a:ext>
                </a:extLst>
              </p:cNvPr>
              <p:cNvSpPr/>
              <p:nvPr/>
            </p:nvSpPr>
            <p:spPr>
              <a:xfrm>
                <a:off x="1308733" y="0"/>
                <a:ext cx="1449818" cy="469054"/>
              </a:xfrm>
              <a:prstGeom prst="chevron">
                <a:avLst/>
              </a:prstGeom>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sp>
          <p:sp>
            <p:nvSpPr>
              <p:cNvPr id="25" name="Arrow: Chevron 6">
                <a:extLst>
                  <a:ext uri="{FF2B5EF4-FFF2-40B4-BE49-F238E27FC236}">
                    <a16:creationId xmlns:a16="http://schemas.microsoft.com/office/drawing/2014/main" id="{E3176E81-124A-4D04-B21E-1140809CCE31}"/>
                  </a:ext>
                </a:extLst>
              </p:cNvPr>
              <p:cNvSpPr txBox="1"/>
              <p:nvPr/>
            </p:nvSpPr>
            <p:spPr>
              <a:xfrm>
                <a:off x="1543260" y="0"/>
                <a:ext cx="980764" cy="46905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dirty="0"/>
                  <a:t>Choose Starter Platform</a:t>
                </a:r>
                <a:endParaRPr lang="en-US" sz="1200" kern="1200" dirty="0">
                  <a:latin typeface="Arial" panose="020B0604020202020204"/>
                  <a:ea typeface="+mn-ea"/>
                  <a:cs typeface="+mn-cs"/>
                </a:endParaRPr>
              </a:p>
            </p:txBody>
          </p:sp>
        </p:grpSp>
        <p:grpSp>
          <p:nvGrpSpPr>
            <p:cNvPr id="26" name="Group 25">
              <a:extLst>
                <a:ext uri="{FF2B5EF4-FFF2-40B4-BE49-F238E27FC236}">
                  <a16:creationId xmlns:a16="http://schemas.microsoft.com/office/drawing/2014/main" id="{43C5DE09-B999-47FB-9C6A-2699ABACAF33}"/>
                </a:ext>
              </a:extLst>
            </p:cNvPr>
            <p:cNvGrpSpPr/>
            <p:nvPr/>
          </p:nvGrpSpPr>
          <p:grpSpPr>
            <a:xfrm>
              <a:off x="8256633" y="417103"/>
              <a:ext cx="1824535" cy="484460"/>
              <a:chOff x="4709345" y="-15406"/>
              <a:chExt cx="1449818" cy="484460"/>
            </a:xfrm>
          </p:grpSpPr>
          <p:sp>
            <p:nvSpPr>
              <p:cNvPr id="27" name="Arrow: Chevron 26">
                <a:extLst>
                  <a:ext uri="{FF2B5EF4-FFF2-40B4-BE49-F238E27FC236}">
                    <a16:creationId xmlns:a16="http://schemas.microsoft.com/office/drawing/2014/main" id="{F1804625-6244-4571-B677-BD8CEA1D78A6}"/>
                  </a:ext>
                </a:extLst>
              </p:cNvPr>
              <p:cNvSpPr/>
              <p:nvPr/>
            </p:nvSpPr>
            <p:spPr>
              <a:xfrm>
                <a:off x="4709345" y="0"/>
                <a:ext cx="1449818" cy="469054"/>
              </a:xfrm>
              <a:prstGeom prst="chevron">
                <a:avLst/>
              </a:prstGeom>
              <a:effectLst>
                <a:glow rad="101600">
                  <a:srgbClr val="FF8200">
                    <a:alpha val="60000"/>
                  </a:srgbClr>
                </a:glow>
              </a:effectLst>
            </p:spPr>
            <p:style>
              <a:lnRef idx="0">
                <a:schemeClr val="lt1">
                  <a:hueOff val="0"/>
                  <a:satOff val="0"/>
                  <a:lumOff val="0"/>
                  <a:alphaOff val="0"/>
                </a:schemeClr>
              </a:lnRef>
              <a:fillRef idx="3">
                <a:schemeClr val="accent1">
                  <a:hueOff val="0"/>
                  <a:satOff val="0"/>
                  <a:lumOff val="0"/>
                  <a:alphaOff val="0"/>
                </a:schemeClr>
              </a:fillRef>
              <a:effectRef idx="3">
                <a:scrgbClr r="0" g="0" b="0"/>
              </a:effectRef>
              <a:fontRef idx="minor">
                <a:schemeClr val="lt1"/>
              </a:fontRef>
            </p:style>
            <p:txBody>
              <a:bodyPr/>
              <a:lstStyle/>
              <a:p>
                <a:endParaRPr lang="en-US"/>
              </a:p>
            </p:txBody>
          </p:sp>
          <p:sp>
            <p:nvSpPr>
              <p:cNvPr id="28" name="Arrow: Chevron 10">
                <a:extLst>
                  <a:ext uri="{FF2B5EF4-FFF2-40B4-BE49-F238E27FC236}">
                    <a16:creationId xmlns:a16="http://schemas.microsoft.com/office/drawing/2014/main" id="{A49A9F07-9534-409B-9F57-03F1958AD2C4}"/>
                  </a:ext>
                </a:extLst>
              </p:cNvPr>
              <p:cNvSpPr txBox="1"/>
              <p:nvPr/>
            </p:nvSpPr>
            <p:spPr>
              <a:xfrm>
                <a:off x="4836807" y="-15406"/>
                <a:ext cx="1208849" cy="46905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a:t>Assemble Platform</a:t>
                </a:r>
              </a:p>
            </p:txBody>
          </p:sp>
        </p:grpSp>
      </p:grpSp>
      <p:pic>
        <p:nvPicPr>
          <p:cNvPr id="3076" name="Picture 4">
            <a:extLst>
              <a:ext uri="{FF2B5EF4-FFF2-40B4-BE49-F238E27FC236}">
                <a16:creationId xmlns:a16="http://schemas.microsoft.com/office/drawing/2014/main" id="{18DF809C-C6E7-4771-88C4-59436C4B5EF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02512" y="1841780"/>
            <a:ext cx="4216235" cy="2853538"/>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a:extLst>
              <a:ext uri="{FF2B5EF4-FFF2-40B4-BE49-F238E27FC236}">
                <a16:creationId xmlns:a16="http://schemas.microsoft.com/office/drawing/2014/main" id="{D45E14C2-ADD4-4D6A-AA3F-4E047A3F376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75252" y="4746559"/>
            <a:ext cx="3814764" cy="1709738"/>
          </a:xfrm>
          <a:prstGeom prst="rect">
            <a:avLst/>
          </a:prstGeom>
          <a:noFill/>
          <a:extLst>
            <a:ext uri="{909E8E84-426E-40DD-AFC4-6F175D3DCCD1}">
              <a14:hiddenFill xmlns:a14="http://schemas.microsoft.com/office/drawing/2010/main">
                <a:solidFill>
                  <a:srgbClr val="FFFFFF"/>
                </a:solidFill>
              </a14:hiddenFill>
            </a:ext>
          </a:extLst>
        </p:spPr>
      </p:pic>
      <p:grpSp>
        <p:nvGrpSpPr>
          <p:cNvPr id="39" name="Group 38">
            <a:extLst>
              <a:ext uri="{FF2B5EF4-FFF2-40B4-BE49-F238E27FC236}">
                <a16:creationId xmlns:a16="http://schemas.microsoft.com/office/drawing/2014/main" id="{B7AF976B-639B-4882-BA8D-4132E746794D}"/>
              </a:ext>
            </a:extLst>
          </p:cNvPr>
          <p:cNvGrpSpPr/>
          <p:nvPr/>
        </p:nvGrpSpPr>
        <p:grpSpPr>
          <a:xfrm>
            <a:off x="1184564" y="276976"/>
            <a:ext cx="10879282" cy="380512"/>
            <a:chOff x="1184564" y="276976"/>
            <a:chExt cx="10879282" cy="380512"/>
          </a:xfrm>
        </p:grpSpPr>
        <p:sp>
          <p:nvSpPr>
            <p:cNvPr id="40" name="Rectangle: Top Corners One Rounded and One Snipped 39">
              <a:extLst>
                <a:ext uri="{FF2B5EF4-FFF2-40B4-BE49-F238E27FC236}">
                  <a16:creationId xmlns:a16="http://schemas.microsoft.com/office/drawing/2014/main" id="{C81DE2C5-58EB-4B95-9C1D-B6A4D256AC2F}"/>
                </a:ext>
              </a:extLst>
            </p:cNvPr>
            <p:cNvSpPr/>
            <p:nvPr/>
          </p:nvSpPr>
          <p:spPr>
            <a:xfrm>
              <a:off x="1184564" y="276976"/>
              <a:ext cx="3584864" cy="372630"/>
            </a:xfrm>
            <a:prstGeom prst="snipRoundRect">
              <a:avLst/>
            </a:prstGeom>
            <a:solidFill>
              <a:schemeClr val="tx1">
                <a:lumMod val="25000"/>
                <a:lumOff val="7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bg1">
                      <a:lumMod val="65000"/>
                    </a:schemeClr>
                  </a:solidFill>
                </a:rPr>
                <a:t>Model &amp; Platform Management</a:t>
              </a:r>
            </a:p>
          </p:txBody>
        </p:sp>
        <p:sp>
          <p:nvSpPr>
            <p:cNvPr id="41" name="Rectangle: Top Corners One Rounded and One Snipped 40">
              <a:extLst>
                <a:ext uri="{FF2B5EF4-FFF2-40B4-BE49-F238E27FC236}">
                  <a16:creationId xmlns:a16="http://schemas.microsoft.com/office/drawing/2014/main" id="{250EA96D-D5B4-48AF-B021-FC7E54FBAF74}"/>
                </a:ext>
              </a:extLst>
            </p:cNvPr>
            <p:cNvSpPr/>
            <p:nvPr/>
          </p:nvSpPr>
          <p:spPr>
            <a:xfrm>
              <a:off x="4769425" y="284858"/>
              <a:ext cx="2722419" cy="372630"/>
            </a:xfrm>
            <a:prstGeom prst="snip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Platform Editor</a:t>
              </a:r>
              <a:endParaRPr lang="en-US" dirty="0"/>
            </a:p>
          </p:txBody>
        </p:sp>
        <p:sp>
          <p:nvSpPr>
            <p:cNvPr id="42" name="Rectangle: Top Corners One Rounded and One Snipped 41">
              <a:extLst>
                <a:ext uri="{FF2B5EF4-FFF2-40B4-BE49-F238E27FC236}">
                  <a16:creationId xmlns:a16="http://schemas.microsoft.com/office/drawing/2014/main" id="{4C3416C1-6A52-4941-823C-7BFCFCBA3643}"/>
                </a:ext>
              </a:extLst>
            </p:cNvPr>
            <p:cNvSpPr/>
            <p:nvPr/>
          </p:nvSpPr>
          <p:spPr>
            <a:xfrm>
              <a:off x="10183089" y="284858"/>
              <a:ext cx="1880757" cy="372630"/>
            </a:xfrm>
            <a:prstGeom prst="snipRoundRect">
              <a:avLst/>
            </a:prstGeom>
            <a:solidFill>
              <a:schemeClr val="tx1">
                <a:lumMod val="25000"/>
                <a:lumOff val="7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bg1">
                      <a:lumMod val="65000"/>
                    </a:schemeClr>
                  </a:solidFill>
                </a:rPr>
                <a:t>Run &amp; Debug</a:t>
              </a:r>
            </a:p>
          </p:txBody>
        </p:sp>
        <p:sp>
          <p:nvSpPr>
            <p:cNvPr id="43" name="Rectangle: Top Corners One Rounded and One Snipped 42">
              <a:extLst>
                <a:ext uri="{FF2B5EF4-FFF2-40B4-BE49-F238E27FC236}">
                  <a16:creationId xmlns:a16="http://schemas.microsoft.com/office/drawing/2014/main" id="{DC958048-BA8A-4C33-8594-029548CA6DBB}"/>
                </a:ext>
              </a:extLst>
            </p:cNvPr>
            <p:cNvSpPr/>
            <p:nvPr/>
          </p:nvSpPr>
          <p:spPr>
            <a:xfrm>
              <a:off x="7488381" y="281394"/>
              <a:ext cx="2722419" cy="372630"/>
            </a:xfrm>
            <a:prstGeom prst="snipRoundRect">
              <a:avLst/>
            </a:prstGeom>
            <a:solidFill>
              <a:schemeClr val="tx1">
                <a:lumMod val="25000"/>
                <a:lumOff val="7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bg1">
                      <a:lumMod val="65000"/>
                    </a:schemeClr>
                  </a:solidFill>
                </a:rPr>
                <a:t>Memory Map Editor</a:t>
              </a:r>
            </a:p>
          </p:txBody>
        </p:sp>
      </p:grpSp>
    </p:spTree>
    <p:extLst>
      <p:ext uri="{BB962C8B-B14F-4D97-AF65-F5344CB8AC3E}">
        <p14:creationId xmlns:p14="http://schemas.microsoft.com/office/powerpoint/2010/main" val="11192408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rdwiki.cadence.com/download/attachments/399217021/worddave52a1c887391a226afaa3d4c0f2648ba.png?version=1&amp;modificationDate=1622203837000&amp;api=v2">
            <a:extLst>
              <a:ext uri="{FF2B5EF4-FFF2-40B4-BE49-F238E27FC236}">
                <a16:creationId xmlns:a16="http://schemas.microsoft.com/office/drawing/2014/main" id="{D5F12F46-882E-42BE-B352-6D4F6CB2713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57933" y="633582"/>
            <a:ext cx="10399065" cy="57772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51455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A9547BD-8236-4287-A927-7C66BF2EB43A}"/>
              </a:ext>
            </a:extLst>
          </p:cNvPr>
          <p:cNvSpPr>
            <a:spLocks noGrp="1"/>
          </p:cNvSpPr>
          <p:nvPr>
            <p:ph idx="1"/>
          </p:nvPr>
        </p:nvSpPr>
        <p:spPr>
          <a:xfrm>
            <a:off x="446314" y="1583828"/>
            <a:ext cx="4539630" cy="4831663"/>
          </a:xfrm>
        </p:spPr>
        <p:txBody>
          <a:bodyPr vert="horz" lIns="0" tIns="45720" rIns="91440" bIns="45720" rtlCol="0" anchor="t">
            <a:noAutofit/>
          </a:bodyPr>
          <a:lstStyle/>
          <a:p>
            <a:r>
              <a:rPr lang="en-US" sz="2000" dirty="0">
                <a:latin typeface="Arial"/>
                <a:cs typeface="Arial"/>
              </a:rPr>
              <a:t>When complete, save the platform to a catalog for use outside of Helium Platform assembly and sharing with others</a:t>
            </a:r>
            <a:endParaRPr lang="en-US" sz="2000" dirty="0">
              <a:cs typeface="Arial" panose="020B0604020202020204" pitchFamily="34" charset="0"/>
            </a:endParaRPr>
          </a:p>
          <a:p>
            <a:r>
              <a:rPr lang="en-US" sz="2000" dirty="0">
                <a:latin typeface="Arial"/>
                <a:cs typeface="Arial"/>
              </a:rPr>
              <a:t>To debug embedded software, launch into the Helium Software Debug Perspective</a:t>
            </a:r>
          </a:p>
          <a:p>
            <a:r>
              <a:rPr lang="en-US" sz="2000" dirty="0">
                <a:latin typeface="Arial"/>
                <a:cs typeface="Arial"/>
              </a:rPr>
              <a:t>See the </a:t>
            </a:r>
            <a:r>
              <a:rPr lang="en-US" sz="2000" b="1" dirty="0">
                <a:latin typeface="Arial"/>
                <a:cs typeface="Arial"/>
              </a:rPr>
              <a:t>Helium Virtual and Hybrid Studio User Guide </a:t>
            </a:r>
            <a:r>
              <a:rPr lang="en-US" sz="2000" dirty="0">
                <a:latin typeface="Arial"/>
                <a:cs typeface="Arial"/>
              </a:rPr>
              <a:t>for more information on building and running saved platforms outside of Platform Assembly</a:t>
            </a:r>
          </a:p>
          <a:p>
            <a:pPr marL="737870" lvl="1" indent="-280670"/>
            <a:endParaRPr lang="en-US" dirty="0">
              <a:cs typeface="Arial" panose="020B0604020202020204" pitchFamily="34" charset="0"/>
            </a:endParaRPr>
          </a:p>
        </p:txBody>
      </p:sp>
      <p:sp>
        <p:nvSpPr>
          <p:cNvPr id="2" name="Title 1">
            <a:extLst>
              <a:ext uri="{FF2B5EF4-FFF2-40B4-BE49-F238E27FC236}">
                <a16:creationId xmlns:a16="http://schemas.microsoft.com/office/drawing/2014/main" id="{463930A7-E5A6-4A5C-BD59-BCE2CCF8C325}"/>
              </a:ext>
            </a:extLst>
          </p:cNvPr>
          <p:cNvSpPr>
            <a:spLocks noGrp="1"/>
          </p:cNvSpPr>
          <p:nvPr>
            <p:ph type="title"/>
          </p:nvPr>
        </p:nvSpPr>
        <p:spPr>
          <a:xfrm>
            <a:off x="446313" y="843111"/>
            <a:ext cx="11310257" cy="666871"/>
          </a:xfrm>
        </p:spPr>
        <p:txBody>
          <a:bodyPr/>
          <a:lstStyle/>
          <a:p>
            <a:r>
              <a:rPr lang="en-US" dirty="0"/>
              <a:t>Save to Catalog</a:t>
            </a:r>
          </a:p>
        </p:txBody>
      </p:sp>
      <p:grpSp>
        <p:nvGrpSpPr>
          <p:cNvPr id="4" name="Group 3">
            <a:extLst>
              <a:ext uri="{FF2B5EF4-FFF2-40B4-BE49-F238E27FC236}">
                <a16:creationId xmlns:a16="http://schemas.microsoft.com/office/drawing/2014/main" id="{CF3A6F2C-A397-4FE7-8B2A-F440D044D9BE}"/>
              </a:ext>
            </a:extLst>
          </p:cNvPr>
          <p:cNvGrpSpPr/>
          <p:nvPr/>
        </p:nvGrpSpPr>
        <p:grpSpPr>
          <a:xfrm>
            <a:off x="4658283" y="993982"/>
            <a:ext cx="7218882" cy="484460"/>
            <a:chOff x="4710238" y="401697"/>
            <a:chExt cx="7218882" cy="484460"/>
          </a:xfrm>
        </p:grpSpPr>
        <p:grpSp>
          <p:nvGrpSpPr>
            <p:cNvPr id="19" name="Group 18">
              <a:extLst>
                <a:ext uri="{FF2B5EF4-FFF2-40B4-BE49-F238E27FC236}">
                  <a16:creationId xmlns:a16="http://schemas.microsoft.com/office/drawing/2014/main" id="{60B8D25D-5AC2-4A55-8DF1-22B6C994F932}"/>
                </a:ext>
              </a:extLst>
            </p:cNvPr>
            <p:cNvGrpSpPr/>
            <p:nvPr/>
          </p:nvGrpSpPr>
          <p:grpSpPr>
            <a:xfrm>
              <a:off x="6459292" y="407881"/>
              <a:ext cx="1824534" cy="469054"/>
              <a:chOff x="1308733" y="0"/>
              <a:chExt cx="1449818" cy="469054"/>
            </a:xfrm>
          </p:grpSpPr>
          <p:sp>
            <p:nvSpPr>
              <p:cNvPr id="20" name="Arrow: Chevron 19">
                <a:extLst>
                  <a:ext uri="{FF2B5EF4-FFF2-40B4-BE49-F238E27FC236}">
                    <a16:creationId xmlns:a16="http://schemas.microsoft.com/office/drawing/2014/main" id="{D5F3E149-0418-430A-ABA6-94EAE7064531}"/>
                  </a:ext>
                </a:extLst>
              </p:cNvPr>
              <p:cNvSpPr/>
              <p:nvPr/>
            </p:nvSpPr>
            <p:spPr>
              <a:xfrm>
                <a:off x="1308733" y="0"/>
                <a:ext cx="1449818" cy="469054"/>
              </a:xfrm>
              <a:prstGeom prst="chevron">
                <a:avLst/>
              </a:prstGeom>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sp>
          <p:sp>
            <p:nvSpPr>
              <p:cNvPr id="21" name="Arrow: Chevron 6">
                <a:extLst>
                  <a:ext uri="{FF2B5EF4-FFF2-40B4-BE49-F238E27FC236}">
                    <a16:creationId xmlns:a16="http://schemas.microsoft.com/office/drawing/2014/main" id="{D5378286-7664-48F1-A5BC-29E33F29389E}"/>
                  </a:ext>
                </a:extLst>
              </p:cNvPr>
              <p:cNvSpPr txBox="1"/>
              <p:nvPr/>
            </p:nvSpPr>
            <p:spPr>
              <a:xfrm>
                <a:off x="1543260" y="0"/>
                <a:ext cx="980764" cy="46905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a:t>Gather Models</a:t>
                </a:r>
                <a:endParaRPr lang="en-US" sz="1200" kern="1200">
                  <a:latin typeface="Arial" panose="020B0604020202020204"/>
                  <a:ea typeface="+mn-ea"/>
                  <a:cs typeface="+mn-cs"/>
                </a:endParaRPr>
              </a:p>
            </p:txBody>
          </p:sp>
        </p:grpSp>
        <p:grpSp>
          <p:nvGrpSpPr>
            <p:cNvPr id="22" name="Group 21">
              <a:extLst>
                <a:ext uri="{FF2B5EF4-FFF2-40B4-BE49-F238E27FC236}">
                  <a16:creationId xmlns:a16="http://schemas.microsoft.com/office/drawing/2014/main" id="{F6394DD1-06F3-4CB5-9041-D9D289816A25}"/>
                </a:ext>
              </a:extLst>
            </p:cNvPr>
            <p:cNvGrpSpPr/>
            <p:nvPr/>
          </p:nvGrpSpPr>
          <p:grpSpPr>
            <a:xfrm>
              <a:off x="8222016" y="407881"/>
              <a:ext cx="1882991" cy="469054"/>
              <a:chOff x="2613570" y="0"/>
              <a:chExt cx="1449818" cy="469054"/>
            </a:xfrm>
          </p:grpSpPr>
          <p:sp>
            <p:nvSpPr>
              <p:cNvPr id="23" name="Arrow: Chevron 22">
                <a:extLst>
                  <a:ext uri="{FF2B5EF4-FFF2-40B4-BE49-F238E27FC236}">
                    <a16:creationId xmlns:a16="http://schemas.microsoft.com/office/drawing/2014/main" id="{7F9B19AC-4BCA-4D48-9493-162D66C51900}"/>
                  </a:ext>
                </a:extLst>
              </p:cNvPr>
              <p:cNvSpPr/>
              <p:nvPr/>
            </p:nvSpPr>
            <p:spPr>
              <a:xfrm>
                <a:off x="2613570" y="0"/>
                <a:ext cx="1449818" cy="469054"/>
              </a:xfrm>
              <a:prstGeom prst="chevron">
                <a:avLst/>
              </a:prstGeom>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sp>
          <p:sp>
            <p:nvSpPr>
              <p:cNvPr id="24" name="Arrow: Chevron 8">
                <a:extLst>
                  <a:ext uri="{FF2B5EF4-FFF2-40B4-BE49-F238E27FC236}">
                    <a16:creationId xmlns:a16="http://schemas.microsoft.com/office/drawing/2014/main" id="{B97DC44A-ED87-4380-8642-D1A286C8D065}"/>
                  </a:ext>
                </a:extLst>
              </p:cNvPr>
              <p:cNvSpPr txBox="1"/>
              <p:nvPr/>
            </p:nvSpPr>
            <p:spPr>
              <a:xfrm>
                <a:off x="2791434" y="0"/>
                <a:ext cx="1037426" cy="46905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a:latin typeface="Arial" panose="020B0604020202020204"/>
                  </a:rPr>
                  <a:t>Assemble Platform</a:t>
                </a:r>
                <a:endParaRPr lang="en-US" sz="1200" kern="1200">
                  <a:latin typeface="Arial" panose="020B0604020202020204"/>
                  <a:ea typeface="+mn-ea"/>
                  <a:cs typeface="+mn-cs"/>
                </a:endParaRPr>
              </a:p>
            </p:txBody>
          </p:sp>
        </p:grpSp>
        <p:grpSp>
          <p:nvGrpSpPr>
            <p:cNvPr id="17" name="Group 16">
              <a:extLst>
                <a:ext uri="{FF2B5EF4-FFF2-40B4-BE49-F238E27FC236}">
                  <a16:creationId xmlns:a16="http://schemas.microsoft.com/office/drawing/2014/main" id="{A61AA0A6-2FCC-4D68-B645-D79994329A91}"/>
                </a:ext>
              </a:extLst>
            </p:cNvPr>
            <p:cNvGrpSpPr/>
            <p:nvPr/>
          </p:nvGrpSpPr>
          <p:grpSpPr>
            <a:xfrm>
              <a:off x="4710238" y="417103"/>
              <a:ext cx="1824534" cy="469054"/>
              <a:chOff x="1408409" y="0"/>
              <a:chExt cx="1449818" cy="469054"/>
            </a:xfrm>
          </p:grpSpPr>
          <p:sp>
            <p:nvSpPr>
              <p:cNvPr id="18" name="Arrow: Chevron 17">
                <a:extLst>
                  <a:ext uri="{FF2B5EF4-FFF2-40B4-BE49-F238E27FC236}">
                    <a16:creationId xmlns:a16="http://schemas.microsoft.com/office/drawing/2014/main" id="{E48367C4-9BBA-4F71-A3F5-38EAE211B4FE}"/>
                  </a:ext>
                </a:extLst>
              </p:cNvPr>
              <p:cNvSpPr/>
              <p:nvPr/>
            </p:nvSpPr>
            <p:spPr>
              <a:xfrm>
                <a:off x="1408409" y="0"/>
                <a:ext cx="1449818" cy="469054"/>
              </a:xfrm>
              <a:prstGeom prst="chevron">
                <a:avLst/>
              </a:prstGeom>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sp>
          <p:sp>
            <p:nvSpPr>
              <p:cNvPr id="25" name="Arrow: Chevron 6">
                <a:extLst>
                  <a:ext uri="{FF2B5EF4-FFF2-40B4-BE49-F238E27FC236}">
                    <a16:creationId xmlns:a16="http://schemas.microsoft.com/office/drawing/2014/main" id="{92D13944-F4F3-4618-B21E-5F28864CC44B}"/>
                  </a:ext>
                </a:extLst>
              </p:cNvPr>
              <p:cNvSpPr txBox="1"/>
              <p:nvPr/>
            </p:nvSpPr>
            <p:spPr>
              <a:xfrm>
                <a:off x="1543260" y="0"/>
                <a:ext cx="980764" cy="46905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a:t>Choose Starter Platform</a:t>
                </a:r>
                <a:endParaRPr lang="en-US" sz="1200" kern="1200">
                  <a:latin typeface="Arial" panose="020B0604020202020204"/>
                  <a:ea typeface="+mn-ea"/>
                  <a:cs typeface="+mn-cs"/>
                </a:endParaRPr>
              </a:p>
            </p:txBody>
          </p:sp>
        </p:grpSp>
        <p:grpSp>
          <p:nvGrpSpPr>
            <p:cNvPr id="26" name="Group 25">
              <a:extLst>
                <a:ext uri="{FF2B5EF4-FFF2-40B4-BE49-F238E27FC236}">
                  <a16:creationId xmlns:a16="http://schemas.microsoft.com/office/drawing/2014/main" id="{D2C9F3B4-D211-4114-8549-5AA2B7BA6E66}"/>
                </a:ext>
              </a:extLst>
            </p:cNvPr>
            <p:cNvGrpSpPr/>
            <p:nvPr/>
          </p:nvGrpSpPr>
          <p:grpSpPr>
            <a:xfrm>
              <a:off x="10104585" y="401697"/>
              <a:ext cx="1824535" cy="484460"/>
              <a:chOff x="4709345" y="-15406"/>
              <a:chExt cx="1449818" cy="484460"/>
            </a:xfrm>
          </p:grpSpPr>
          <p:sp>
            <p:nvSpPr>
              <p:cNvPr id="27" name="Arrow: Chevron 26">
                <a:extLst>
                  <a:ext uri="{FF2B5EF4-FFF2-40B4-BE49-F238E27FC236}">
                    <a16:creationId xmlns:a16="http://schemas.microsoft.com/office/drawing/2014/main" id="{93CFE4C8-FCC1-4458-9471-763EAC66D2AB}"/>
                  </a:ext>
                </a:extLst>
              </p:cNvPr>
              <p:cNvSpPr/>
              <p:nvPr/>
            </p:nvSpPr>
            <p:spPr>
              <a:xfrm>
                <a:off x="4709345" y="0"/>
                <a:ext cx="1449818" cy="469054"/>
              </a:xfrm>
              <a:prstGeom prst="chevron">
                <a:avLst/>
              </a:prstGeom>
              <a:effectLst>
                <a:glow rad="101600">
                  <a:srgbClr val="FF8200">
                    <a:alpha val="60000"/>
                  </a:srgbClr>
                </a:glow>
              </a:effectLst>
            </p:spPr>
            <p:style>
              <a:lnRef idx="0">
                <a:schemeClr val="lt1">
                  <a:hueOff val="0"/>
                  <a:satOff val="0"/>
                  <a:lumOff val="0"/>
                  <a:alphaOff val="0"/>
                </a:schemeClr>
              </a:lnRef>
              <a:fillRef idx="3">
                <a:schemeClr val="accent1">
                  <a:hueOff val="0"/>
                  <a:satOff val="0"/>
                  <a:lumOff val="0"/>
                  <a:alphaOff val="0"/>
                </a:schemeClr>
              </a:fillRef>
              <a:effectRef idx="3">
                <a:scrgbClr r="0" g="0" b="0"/>
              </a:effectRef>
              <a:fontRef idx="minor">
                <a:schemeClr val="lt1"/>
              </a:fontRef>
            </p:style>
            <p:txBody>
              <a:bodyPr/>
              <a:lstStyle/>
              <a:p>
                <a:endParaRPr lang="en-US"/>
              </a:p>
            </p:txBody>
          </p:sp>
          <p:sp>
            <p:nvSpPr>
              <p:cNvPr id="28" name="Arrow: Chevron 10">
                <a:extLst>
                  <a:ext uri="{FF2B5EF4-FFF2-40B4-BE49-F238E27FC236}">
                    <a16:creationId xmlns:a16="http://schemas.microsoft.com/office/drawing/2014/main" id="{1D00DDAC-6BC4-4D74-93BE-87C9CE0DFE5A}"/>
                  </a:ext>
                </a:extLst>
              </p:cNvPr>
              <p:cNvSpPr txBox="1"/>
              <p:nvPr/>
            </p:nvSpPr>
            <p:spPr>
              <a:xfrm>
                <a:off x="4836807" y="-15406"/>
                <a:ext cx="1208849" cy="46905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a:t>Save to Catalog</a:t>
                </a:r>
              </a:p>
            </p:txBody>
          </p:sp>
        </p:grpSp>
      </p:grpSp>
      <p:pic>
        <p:nvPicPr>
          <p:cNvPr id="2050" name="Picture 2">
            <a:extLst>
              <a:ext uri="{FF2B5EF4-FFF2-40B4-BE49-F238E27FC236}">
                <a16:creationId xmlns:a16="http://schemas.microsoft.com/office/drawing/2014/main" id="{08802CE0-C8AC-4694-BB24-8079A168AE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39430" y="1727664"/>
            <a:ext cx="3749681" cy="2406773"/>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284D0CF4-E32A-4644-8AC2-1CC09E23795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40363" y="2931050"/>
            <a:ext cx="3524628" cy="301453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6DB60292-98AE-4758-BC81-F6A341EDAFC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79551" y="4065104"/>
            <a:ext cx="2536109" cy="2310221"/>
          </a:xfrm>
          <a:prstGeom prst="rect">
            <a:avLst/>
          </a:prstGeom>
          <a:noFill/>
          <a:extLst>
            <a:ext uri="{909E8E84-426E-40DD-AFC4-6F175D3DCCD1}">
              <a14:hiddenFill xmlns:a14="http://schemas.microsoft.com/office/drawing/2010/main">
                <a:solidFill>
                  <a:srgbClr val="FFFFFF"/>
                </a:solidFill>
              </a14:hiddenFill>
            </a:ext>
          </a:extLst>
        </p:spPr>
      </p:pic>
      <p:grpSp>
        <p:nvGrpSpPr>
          <p:cNvPr id="29" name="Group 28">
            <a:extLst>
              <a:ext uri="{FF2B5EF4-FFF2-40B4-BE49-F238E27FC236}">
                <a16:creationId xmlns:a16="http://schemas.microsoft.com/office/drawing/2014/main" id="{57C04A05-9401-4C79-AA87-62DB1D20D4BA}"/>
              </a:ext>
            </a:extLst>
          </p:cNvPr>
          <p:cNvGrpSpPr/>
          <p:nvPr/>
        </p:nvGrpSpPr>
        <p:grpSpPr>
          <a:xfrm>
            <a:off x="1184564" y="276976"/>
            <a:ext cx="10879282" cy="380512"/>
            <a:chOff x="1184564" y="276976"/>
            <a:chExt cx="10879282" cy="380512"/>
          </a:xfrm>
        </p:grpSpPr>
        <p:sp>
          <p:nvSpPr>
            <p:cNvPr id="30" name="Rectangle: Top Corners One Rounded and One Snipped 29">
              <a:extLst>
                <a:ext uri="{FF2B5EF4-FFF2-40B4-BE49-F238E27FC236}">
                  <a16:creationId xmlns:a16="http://schemas.microsoft.com/office/drawing/2014/main" id="{08F68AD8-306C-4473-8761-D41DDDEC0CD2}"/>
                </a:ext>
              </a:extLst>
            </p:cNvPr>
            <p:cNvSpPr/>
            <p:nvPr/>
          </p:nvSpPr>
          <p:spPr>
            <a:xfrm>
              <a:off x="1184564" y="276976"/>
              <a:ext cx="3584864" cy="372630"/>
            </a:xfrm>
            <a:prstGeom prst="snipRoundRect">
              <a:avLst/>
            </a:prstGeom>
            <a:solidFill>
              <a:schemeClr val="tx1">
                <a:lumMod val="25000"/>
                <a:lumOff val="7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bg1">
                      <a:lumMod val="65000"/>
                    </a:schemeClr>
                  </a:solidFill>
                </a:rPr>
                <a:t>Model &amp; Platform Management</a:t>
              </a:r>
            </a:p>
          </p:txBody>
        </p:sp>
        <p:sp>
          <p:nvSpPr>
            <p:cNvPr id="31" name="Rectangle: Top Corners One Rounded and One Snipped 30">
              <a:extLst>
                <a:ext uri="{FF2B5EF4-FFF2-40B4-BE49-F238E27FC236}">
                  <a16:creationId xmlns:a16="http://schemas.microsoft.com/office/drawing/2014/main" id="{33947091-78AE-4411-82C0-32DCBF9241B0}"/>
                </a:ext>
              </a:extLst>
            </p:cNvPr>
            <p:cNvSpPr/>
            <p:nvPr/>
          </p:nvSpPr>
          <p:spPr>
            <a:xfrm>
              <a:off x="4769425" y="284858"/>
              <a:ext cx="2722419" cy="372630"/>
            </a:xfrm>
            <a:prstGeom prst="snip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Platform Editor</a:t>
              </a:r>
              <a:endParaRPr lang="en-US" dirty="0"/>
            </a:p>
          </p:txBody>
        </p:sp>
        <p:sp>
          <p:nvSpPr>
            <p:cNvPr id="32" name="Rectangle: Top Corners One Rounded and One Snipped 31">
              <a:extLst>
                <a:ext uri="{FF2B5EF4-FFF2-40B4-BE49-F238E27FC236}">
                  <a16:creationId xmlns:a16="http://schemas.microsoft.com/office/drawing/2014/main" id="{AD71EEFA-079E-4B23-96ED-09E986A8F2C3}"/>
                </a:ext>
              </a:extLst>
            </p:cNvPr>
            <p:cNvSpPr/>
            <p:nvPr/>
          </p:nvSpPr>
          <p:spPr>
            <a:xfrm>
              <a:off x="10183089" y="284858"/>
              <a:ext cx="1880757" cy="372630"/>
            </a:xfrm>
            <a:prstGeom prst="snipRoundRect">
              <a:avLst/>
            </a:prstGeom>
            <a:solidFill>
              <a:schemeClr val="tx1">
                <a:lumMod val="25000"/>
                <a:lumOff val="7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bg1">
                      <a:lumMod val="65000"/>
                    </a:schemeClr>
                  </a:solidFill>
                </a:rPr>
                <a:t>Run &amp; Debug</a:t>
              </a:r>
            </a:p>
          </p:txBody>
        </p:sp>
        <p:sp>
          <p:nvSpPr>
            <p:cNvPr id="33" name="Rectangle: Top Corners One Rounded and One Snipped 32">
              <a:extLst>
                <a:ext uri="{FF2B5EF4-FFF2-40B4-BE49-F238E27FC236}">
                  <a16:creationId xmlns:a16="http://schemas.microsoft.com/office/drawing/2014/main" id="{74FC92A2-FA83-4B2E-9C07-400EC2CA83A2}"/>
                </a:ext>
              </a:extLst>
            </p:cNvPr>
            <p:cNvSpPr/>
            <p:nvPr/>
          </p:nvSpPr>
          <p:spPr>
            <a:xfrm>
              <a:off x="7488381" y="281394"/>
              <a:ext cx="2722419" cy="372630"/>
            </a:xfrm>
            <a:prstGeom prst="snipRoundRect">
              <a:avLst/>
            </a:prstGeom>
            <a:solidFill>
              <a:schemeClr val="tx1">
                <a:lumMod val="25000"/>
                <a:lumOff val="7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bg1">
                      <a:lumMod val="65000"/>
                    </a:schemeClr>
                  </a:solidFill>
                </a:rPr>
                <a:t>Memory Map Editor</a:t>
              </a:r>
            </a:p>
          </p:txBody>
        </p:sp>
      </p:grpSp>
    </p:spTree>
    <p:extLst>
      <p:ext uri="{BB962C8B-B14F-4D97-AF65-F5344CB8AC3E}">
        <p14:creationId xmlns:p14="http://schemas.microsoft.com/office/powerpoint/2010/main" val="37441209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5CA487C-C9D5-4BE1-A928-15077693EF7D}"/>
              </a:ext>
            </a:extLst>
          </p:cNvPr>
          <p:cNvSpPr>
            <a:spLocks noGrp="1"/>
          </p:cNvSpPr>
          <p:nvPr>
            <p:ph type="title"/>
          </p:nvPr>
        </p:nvSpPr>
        <p:spPr/>
        <p:txBody>
          <a:bodyPr/>
          <a:lstStyle/>
          <a:p>
            <a:r>
              <a:rPr lang="en-US"/>
              <a:t>Instantiating models</a:t>
            </a:r>
          </a:p>
        </p:txBody>
      </p:sp>
      <p:sp>
        <p:nvSpPr>
          <p:cNvPr id="3" name="Title 4">
            <a:extLst>
              <a:ext uri="{FF2B5EF4-FFF2-40B4-BE49-F238E27FC236}">
                <a16:creationId xmlns:a16="http://schemas.microsoft.com/office/drawing/2014/main" id="{AED6AE43-1FE7-417F-AE43-9175CB56EA15}"/>
              </a:ext>
            </a:extLst>
          </p:cNvPr>
          <p:cNvSpPr txBox="1">
            <a:spLocks/>
          </p:cNvSpPr>
          <p:nvPr/>
        </p:nvSpPr>
        <p:spPr>
          <a:xfrm>
            <a:off x="446312" y="5685818"/>
            <a:ext cx="11194701" cy="712527"/>
          </a:xfrm>
          <a:prstGeom prst="rect">
            <a:avLst/>
          </a:prstGeom>
        </p:spPr>
        <p:txBody>
          <a:bodyPr vert="horz" lIns="45720" tIns="45720" rIns="91440" bIns="45720" rtlCol="0" anchor="t">
            <a:noAutofit/>
          </a:bodyPr>
          <a:lstStyle>
            <a:lvl1pPr marL="0" indent="0" algn="l" defTabSz="914400" rtl="0" eaLnBrk="1" latinLnBrk="0" hangingPunct="1">
              <a:lnSpc>
                <a:spcPct val="90000"/>
              </a:lnSpc>
              <a:spcBef>
                <a:spcPct val="0"/>
              </a:spcBef>
              <a:buFont typeface="Arial" panose="020B0604020202020204" pitchFamily="34" charset="0"/>
              <a:buNone/>
              <a:defRPr sz="3600" kern="1200">
                <a:solidFill>
                  <a:schemeClr val="tx1"/>
                </a:solidFill>
                <a:latin typeface="Arial" panose="020B0604020202020204" pitchFamily="34" charset="0"/>
                <a:ea typeface="+mj-ea"/>
                <a:cs typeface="+mj-cs"/>
              </a:defRPr>
            </a:lvl1pPr>
          </a:lstStyle>
          <a:p>
            <a:r>
              <a:rPr lang="en-US" sz="2800" dirty="0">
                <a:solidFill>
                  <a:schemeClr val="bg1">
                    <a:lumMod val="65000"/>
                  </a:schemeClr>
                </a:solidFill>
              </a:rPr>
              <a:t>Platform Editor</a:t>
            </a:r>
          </a:p>
        </p:txBody>
      </p:sp>
    </p:spTree>
    <p:extLst>
      <p:ext uri="{BB962C8B-B14F-4D97-AF65-F5344CB8AC3E}">
        <p14:creationId xmlns:p14="http://schemas.microsoft.com/office/powerpoint/2010/main" val="320652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5062EA0-100A-47B5-8EAE-0756EDE261F3}"/>
              </a:ext>
            </a:extLst>
          </p:cNvPr>
          <p:cNvPicPr>
            <a:picLocks noChangeAspect="1"/>
          </p:cNvPicPr>
          <p:nvPr/>
        </p:nvPicPr>
        <p:blipFill>
          <a:blip r:embed="rId2"/>
          <a:stretch>
            <a:fillRect/>
          </a:stretch>
        </p:blipFill>
        <p:spPr>
          <a:xfrm>
            <a:off x="6096000" y="1492139"/>
            <a:ext cx="5936676" cy="3935834"/>
          </a:xfrm>
          <a:prstGeom prst="rect">
            <a:avLst/>
          </a:prstGeom>
        </p:spPr>
      </p:pic>
      <p:sp>
        <p:nvSpPr>
          <p:cNvPr id="3" name="Title 2">
            <a:extLst>
              <a:ext uri="{FF2B5EF4-FFF2-40B4-BE49-F238E27FC236}">
                <a16:creationId xmlns:a16="http://schemas.microsoft.com/office/drawing/2014/main" id="{D936887E-9A46-4E60-A4ED-A3695608944B}"/>
              </a:ext>
            </a:extLst>
          </p:cNvPr>
          <p:cNvSpPr>
            <a:spLocks noGrp="1"/>
          </p:cNvSpPr>
          <p:nvPr>
            <p:ph type="title"/>
          </p:nvPr>
        </p:nvSpPr>
        <p:spPr>
          <a:xfrm>
            <a:off x="446313" y="759983"/>
            <a:ext cx="11310257" cy="666871"/>
          </a:xfrm>
        </p:spPr>
        <p:txBody>
          <a:bodyPr/>
          <a:lstStyle/>
          <a:p>
            <a:pPr lvl="1"/>
            <a:r>
              <a:rPr lang="en-US" sz="3000">
                <a:latin typeface="+mj-lt"/>
              </a:rPr>
              <a:t>Adding model Instances to a platform in Helium is easy</a:t>
            </a:r>
          </a:p>
        </p:txBody>
      </p:sp>
      <p:sp>
        <p:nvSpPr>
          <p:cNvPr id="10" name="Content Placeholder 9">
            <a:extLst>
              <a:ext uri="{FF2B5EF4-FFF2-40B4-BE49-F238E27FC236}">
                <a16:creationId xmlns:a16="http://schemas.microsoft.com/office/drawing/2014/main" id="{8C1A0AC5-BD7A-4BD9-97C0-FDD40913117C}"/>
              </a:ext>
            </a:extLst>
          </p:cNvPr>
          <p:cNvSpPr>
            <a:spLocks noGrp="1"/>
          </p:cNvSpPr>
          <p:nvPr>
            <p:ph idx="1"/>
          </p:nvPr>
        </p:nvSpPr>
        <p:spPr>
          <a:xfrm>
            <a:off x="446313" y="1492139"/>
            <a:ext cx="5649687" cy="2752518"/>
          </a:xfrm>
        </p:spPr>
        <p:txBody>
          <a:bodyPr/>
          <a:lstStyle/>
          <a:p>
            <a:r>
              <a:rPr lang="en-US" dirty="0"/>
              <a:t>Simply find the model you want and double-click.</a:t>
            </a:r>
          </a:p>
        </p:txBody>
      </p:sp>
      <p:pic>
        <p:nvPicPr>
          <p:cNvPr id="11" name="Picture 10">
            <a:extLst>
              <a:ext uri="{FF2B5EF4-FFF2-40B4-BE49-F238E27FC236}">
                <a16:creationId xmlns:a16="http://schemas.microsoft.com/office/drawing/2014/main" id="{99A037D5-91EB-4328-A044-AF2DB335E1EB}"/>
              </a:ext>
            </a:extLst>
          </p:cNvPr>
          <p:cNvPicPr>
            <a:picLocks noChangeAspect="1"/>
          </p:cNvPicPr>
          <p:nvPr/>
        </p:nvPicPr>
        <p:blipFill>
          <a:blip r:embed="rId3"/>
          <a:stretch>
            <a:fillRect/>
          </a:stretch>
        </p:blipFill>
        <p:spPr>
          <a:xfrm>
            <a:off x="717114" y="3251625"/>
            <a:ext cx="3724987" cy="1441496"/>
          </a:xfrm>
          <a:prstGeom prst="rect">
            <a:avLst/>
          </a:prstGeom>
        </p:spPr>
      </p:pic>
      <p:sp>
        <p:nvSpPr>
          <p:cNvPr id="12" name="Callout: Line 11">
            <a:extLst>
              <a:ext uri="{FF2B5EF4-FFF2-40B4-BE49-F238E27FC236}">
                <a16:creationId xmlns:a16="http://schemas.microsoft.com/office/drawing/2014/main" id="{66ABFD8A-90E3-42F1-AC13-FC3F68E81430}"/>
              </a:ext>
            </a:extLst>
          </p:cNvPr>
          <p:cNvSpPr/>
          <p:nvPr/>
        </p:nvSpPr>
        <p:spPr>
          <a:xfrm>
            <a:off x="6624151" y="5702757"/>
            <a:ext cx="2936524" cy="423339"/>
          </a:xfrm>
          <a:prstGeom prst="borderCallout1">
            <a:avLst>
              <a:gd name="adj1" fmla="val 759"/>
              <a:gd name="adj2" fmla="val 49209"/>
              <a:gd name="adj3" fmla="val -90319"/>
              <a:gd name="adj4" fmla="val 79048"/>
            </a:avLst>
          </a:prstGeom>
          <a:solidFill>
            <a:schemeClr val="tx2">
              <a:lumMod val="20000"/>
              <a:lumOff val="80000"/>
            </a:schemeClr>
          </a:solidFill>
          <a:ln>
            <a:tailEnd type="ova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tx1"/>
              </a:solidFill>
            </a:endParaRPr>
          </a:p>
          <a:p>
            <a:r>
              <a:rPr lang="en-US" sz="1000" dirty="0">
                <a:solidFill>
                  <a:schemeClr val="tx1"/>
                </a:solidFill>
              </a:rPr>
              <a:t>Instantiate </a:t>
            </a:r>
            <a:r>
              <a:rPr lang="en-US" sz="1000" dirty="0" err="1">
                <a:solidFill>
                  <a:schemeClr val="tx1"/>
                </a:solidFill>
              </a:rPr>
              <a:t>crouter</a:t>
            </a:r>
            <a:r>
              <a:rPr lang="en-US" sz="1000" dirty="0">
                <a:solidFill>
                  <a:schemeClr val="tx1"/>
                </a:solidFill>
              </a:rPr>
              <a:t> instance from Helium Model Catalog in m1_subsys scope of a76h3 platform</a:t>
            </a:r>
          </a:p>
          <a:p>
            <a:pPr algn="ctr"/>
            <a:endParaRPr lang="en-US" sz="1000" dirty="0">
              <a:solidFill>
                <a:schemeClr val="tx1"/>
              </a:solidFill>
            </a:endParaRPr>
          </a:p>
        </p:txBody>
      </p:sp>
      <p:sp>
        <p:nvSpPr>
          <p:cNvPr id="13" name="Callout: Line 12">
            <a:extLst>
              <a:ext uri="{FF2B5EF4-FFF2-40B4-BE49-F238E27FC236}">
                <a16:creationId xmlns:a16="http://schemas.microsoft.com/office/drawing/2014/main" id="{CAE69E20-3946-462C-AE8E-C2A86C0111EA}"/>
              </a:ext>
            </a:extLst>
          </p:cNvPr>
          <p:cNvSpPr/>
          <p:nvPr/>
        </p:nvSpPr>
        <p:spPr>
          <a:xfrm>
            <a:off x="717114" y="2386582"/>
            <a:ext cx="1996660" cy="665916"/>
          </a:xfrm>
          <a:prstGeom prst="borderCallout1">
            <a:avLst>
              <a:gd name="adj1" fmla="val 53735"/>
              <a:gd name="adj2" fmla="val 103388"/>
              <a:gd name="adj3" fmla="val -21153"/>
              <a:gd name="adj4" fmla="val 348135"/>
            </a:avLst>
          </a:prstGeom>
          <a:solidFill>
            <a:schemeClr val="tx2">
              <a:lumMod val="20000"/>
              <a:lumOff val="80000"/>
            </a:schemeClr>
          </a:solidFill>
          <a:ln>
            <a:tailEnd type="ova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000">
                <a:solidFill>
                  <a:schemeClr val="tx1"/>
                </a:solidFill>
              </a:rPr>
              <a:t>Use “Add Vector Instance” to create an </a:t>
            </a:r>
            <a:r>
              <a:rPr lang="en-US" sz="1000" err="1">
                <a:solidFill>
                  <a:schemeClr val="tx1"/>
                </a:solidFill>
              </a:rPr>
              <a:t>sc_vector</a:t>
            </a:r>
            <a:r>
              <a:rPr lang="en-US" sz="1000">
                <a:solidFill>
                  <a:schemeClr val="tx1"/>
                </a:solidFill>
              </a:rPr>
              <a:t> of instances</a:t>
            </a:r>
          </a:p>
        </p:txBody>
      </p:sp>
      <p:sp>
        <p:nvSpPr>
          <p:cNvPr id="14" name="Callout: Line 13">
            <a:extLst>
              <a:ext uri="{FF2B5EF4-FFF2-40B4-BE49-F238E27FC236}">
                <a16:creationId xmlns:a16="http://schemas.microsoft.com/office/drawing/2014/main" id="{A56ACC7F-B780-4616-A612-2E8EF6398A27}"/>
              </a:ext>
            </a:extLst>
          </p:cNvPr>
          <p:cNvSpPr/>
          <p:nvPr/>
        </p:nvSpPr>
        <p:spPr>
          <a:xfrm>
            <a:off x="717114" y="5091377"/>
            <a:ext cx="3382475" cy="758706"/>
          </a:xfrm>
          <a:prstGeom prst="borderCallout1">
            <a:avLst>
              <a:gd name="adj1" fmla="val 47756"/>
              <a:gd name="adj2" fmla="val 101523"/>
              <a:gd name="adj3" fmla="val 16201"/>
              <a:gd name="adj4" fmla="val 221847"/>
            </a:avLst>
          </a:prstGeom>
          <a:solidFill>
            <a:schemeClr val="tx2">
              <a:lumMod val="20000"/>
              <a:lumOff val="80000"/>
            </a:schemeClr>
          </a:solidFill>
          <a:ln>
            <a:tailEnd type="ova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000" dirty="0">
                <a:solidFill>
                  <a:schemeClr val="tx1"/>
                </a:solidFill>
              </a:rPr>
              <a:t>Double-clicking on a platform will open it, but to instantiate it as a subsystem instance use the context menu to add it as a component.</a:t>
            </a:r>
          </a:p>
        </p:txBody>
      </p:sp>
      <p:grpSp>
        <p:nvGrpSpPr>
          <p:cNvPr id="9" name="Group 8">
            <a:extLst>
              <a:ext uri="{FF2B5EF4-FFF2-40B4-BE49-F238E27FC236}">
                <a16:creationId xmlns:a16="http://schemas.microsoft.com/office/drawing/2014/main" id="{EB78FA9E-448A-4B4D-843B-61077E555CBB}"/>
              </a:ext>
            </a:extLst>
          </p:cNvPr>
          <p:cNvGrpSpPr/>
          <p:nvPr/>
        </p:nvGrpSpPr>
        <p:grpSpPr>
          <a:xfrm>
            <a:off x="1184564" y="276976"/>
            <a:ext cx="10879282" cy="380512"/>
            <a:chOff x="1184564" y="276976"/>
            <a:chExt cx="10879282" cy="380512"/>
          </a:xfrm>
        </p:grpSpPr>
        <p:sp>
          <p:nvSpPr>
            <p:cNvPr id="15" name="Rectangle: Top Corners One Rounded and One Snipped 14">
              <a:extLst>
                <a:ext uri="{FF2B5EF4-FFF2-40B4-BE49-F238E27FC236}">
                  <a16:creationId xmlns:a16="http://schemas.microsoft.com/office/drawing/2014/main" id="{BBDFA553-6386-44DB-8C02-3FBC18E21022}"/>
                </a:ext>
              </a:extLst>
            </p:cNvPr>
            <p:cNvSpPr/>
            <p:nvPr/>
          </p:nvSpPr>
          <p:spPr>
            <a:xfrm>
              <a:off x="1184564" y="276976"/>
              <a:ext cx="3584864" cy="372630"/>
            </a:xfrm>
            <a:prstGeom prst="snipRoundRect">
              <a:avLst/>
            </a:prstGeom>
            <a:solidFill>
              <a:schemeClr val="tx1">
                <a:lumMod val="25000"/>
                <a:lumOff val="7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bg1">
                      <a:lumMod val="65000"/>
                    </a:schemeClr>
                  </a:solidFill>
                </a:rPr>
                <a:t>Model &amp; Platform Management</a:t>
              </a:r>
            </a:p>
          </p:txBody>
        </p:sp>
        <p:sp>
          <p:nvSpPr>
            <p:cNvPr id="16" name="Rectangle: Top Corners One Rounded and One Snipped 15">
              <a:extLst>
                <a:ext uri="{FF2B5EF4-FFF2-40B4-BE49-F238E27FC236}">
                  <a16:creationId xmlns:a16="http://schemas.microsoft.com/office/drawing/2014/main" id="{7DBA842D-3FF2-4344-9B36-F449036A21D0}"/>
                </a:ext>
              </a:extLst>
            </p:cNvPr>
            <p:cNvSpPr/>
            <p:nvPr/>
          </p:nvSpPr>
          <p:spPr>
            <a:xfrm>
              <a:off x="4769425" y="284858"/>
              <a:ext cx="2722419" cy="372630"/>
            </a:xfrm>
            <a:prstGeom prst="snip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Platform Editor</a:t>
              </a:r>
              <a:endParaRPr lang="en-US" dirty="0"/>
            </a:p>
          </p:txBody>
        </p:sp>
        <p:sp>
          <p:nvSpPr>
            <p:cNvPr id="17" name="Rectangle: Top Corners One Rounded and One Snipped 16">
              <a:extLst>
                <a:ext uri="{FF2B5EF4-FFF2-40B4-BE49-F238E27FC236}">
                  <a16:creationId xmlns:a16="http://schemas.microsoft.com/office/drawing/2014/main" id="{8BBBC745-BAD6-4315-AC39-8632B332C0A4}"/>
                </a:ext>
              </a:extLst>
            </p:cNvPr>
            <p:cNvSpPr/>
            <p:nvPr/>
          </p:nvSpPr>
          <p:spPr>
            <a:xfrm>
              <a:off x="10183089" y="284858"/>
              <a:ext cx="1880757" cy="372630"/>
            </a:xfrm>
            <a:prstGeom prst="snipRoundRect">
              <a:avLst/>
            </a:prstGeom>
            <a:solidFill>
              <a:schemeClr val="tx1">
                <a:lumMod val="25000"/>
                <a:lumOff val="7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bg1">
                      <a:lumMod val="65000"/>
                    </a:schemeClr>
                  </a:solidFill>
                </a:rPr>
                <a:t>Run &amp; Debug</a:t>
              </a:r>
            </a:p>
          </p:txBody>
        </p:sp>
        <p:sp>
          <p:nvSpPr>
            <p:cNvPr id="18" name="Rectangle: Top Corners One Rounded and One Snipped 17">
              <a:extLst>
                <a:ext uri="{FF2B5EF4-FFF2-40B4-BE49-F238E27FC236}">
                  <a16:creationId xmlns:a16="http://schemas.microsoft.com/office/drawing/2014/main" id="{A6C5A055-4A80-4990-882A-7C77A6010BC2}"/>
                </a:ext>
              </a:extLst>
            </p:cNvPr>
            <p:cNvSpPr/>
            <p:nvPr/>
          </p:nvSpPr>
          <p:spPr>
            <a:xfrm>
              <a:off x="7488381" y="281394"/>
              <a:ext cx="2722419" cy="372630"/>
            </a:xfrm>
            <a:prstGeom prst="snipRoundRect">
              <a:avLst/>
            </a:prstGeom>
            <a:solidFill>
              <a:schemeClr val="tx1">
                <a:lumMod val="25000"/>
                <a:lumOff val="7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bg1">
                      <a:lumMod val="65000"/>
                    </a:schemeClr>
                  </a:solidFill>
                </a:rPr>
                <a:t>Memory Map Editor</a:t>
              </a:r>
            </a:p>
          </p:txBody>
        </p:sp>
      </p:grpSp>
    </p:spTree>
    <p:extLst>
      <p:ext uri="{BB962C8B-B14F-4D97-AF65-F5344CB8AC3E}">
        <p14:creationId xmlns:p14="http://schemas.microsoft.com/office/powerpoint/2010/main" val="391698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B9D1B16D-0791-47AC-9C65-484568A67279}"/>
              </a:ext>
            </a:extLst>
          </p:cNvPr>
          <p:cNvSpPr>
            <a:spLocks noGrp="1"/>
          </p:cNvSpPr>
          <p:nvPr>
            <p:ph idx="1"/>
          </p:nvPr>
        </p:nvSpPr>
        <p:spPr>
          <a:xfrm>
            <a:off x="446313" y="1440184"/>
            <a:ext cx="5649687" cy="5395594"/>
          </a:xfrm>
        </p:spPr>
        <p:txBody>
          <a:bodyPr/>
          <a:lstStyle/>
          <a:p>
            <a:pPr fontAlgn="base"/>
            <a:r>
              <a:rPr lang="en-US" sz="1800"/>
              <a:t>When you want to save work by re-using groups of connected instances from other platforms, simply copy a group of connected instances and paste them into your platform</a:t>
            </a:r>
          </a:p>
          <a:p>
            <a:pPr fontAlgn="base"/>
            <a:r>
              <a:rPr lang="en-US" sz="1800"/>
              <a:t>No need to redo connections between components and set parameter values – they get copied with the group</a:t>
            </a:r>
          </a:p>
          <a:p>
            <a:pPr fontAlgn="base"/>
            <a:r>
              <a:rPr lang="en-US" sz="1800"/>
              <a:t>Make sure to make any required port connections from ports in the group to external instances</a:t>
            </a:r>
            <a:br>
              <a:rPr lang="en-US"/>
            </a:br>
            <a:endParaRPr lang="en-US"/>
          </a:p>
          <a:p>
            <a:endParaRPr lang="en-US"/>
          </a:p>
        </p:txBody>
      </p:sp>
      <p:sp>
        <p:nvSpPr>
          <p:cNvPr id="3" name="Title 2">
            <a:extLst>
              <a:ext uri="{FF2B5EF4-FFF2-40B4-BE49-F238E27FC236}">
                <a16:creationId xmlns:a16="http://schemas.microsoft.com/office/drawing/2014/main" id="{D936887E-9A46-4E60-A4ED-A3695608944B}"/>
              </a:ext>
            </a:extLst>
          </p:cNvPr>
          <p:cNvSpPr>
            <a:spLocks noGrp="1"/>
          </p:cNvSpPr>
          <p:nvPr>
            <p:ph type="title"/>
          </p:nvPr>
        </p:nvSpPr>
        <p:spPr>
          <a:xfrm>
            <a:off x="446313" y="708028"/>
            <a:ext cx="11310257" cy="666871"/>
          </a:xfrm>
        </p:spPr>
        <p:txBody>
          <a:bodyPr/>
          <a:lstStyle/>
          <a:p>
            <a:pPr lvl="1"/>
            <a:r>
              <a:rPr lang="en-US" sz="3000">
                <a:latin typeface="+mj-lt"/>
              </a:rPr>
              <a:t>Copy and paste with connections also creates new instances</a:t>
            </a:r>
          </a:p>
        </p:txBody>
      </p:sp>
      <p:pic>
        <p:nvPicPr>
          <p:cNvPr id="2" name="Picture 1">
            <a:extLst>
              <a:ext uri="{FF2B5EF4-FFF2-40B4-BE49-F238E27FC236}">
                <a16:creationId xmlns:a16="http://schemas.microsoft.com/office/drawing/2014/main" id="{17FC1BE6-CEEE-4FF4-B673-39BBA488B9DC}"/>
              </a:ext>
            </a:extLst>
          </p:cNvPr>
          <p:cNvPicPr>
            <a:picLocks noChangeAspect="1"/>
          </p:cNvPicPr>
          <p:nvPr/>
        </p:nvPicPr>
        <p:blipFill>
          <a:blip r:embed="rId2"/>
          <a:stretch>
            <a:fillRect/>
          </a:stretch>
        </p:blipFill>
        <p:spPr>
          <a:xfrm>
            <a:off x="6131165" y="1284539"/>
            <a:ext cx="5909453" cy="3997785"/>
          </a:xfrm>
          <a:prstGeom prst="rect">
            <a:avLst/>
          </a:prstGeom>
        </p:spPr>
      </p:pic>
      <p:sp>
        <p:nvSpPr>
          <p:cNvPr id="5" name="Callout: Line 4">
            <a:extLst>
              <a:ext uri="{FF2B5EF4-FFF2-40B4-BE49-F238E27FC236}">
                <a16:creationId xmlns:a16="http://schemas.microsoft.com/office/drawing/2014/main" id="{9B03787C-3FD4-4BB9-9183-A384B8303CFA}"/>
              </a:ext>
            </a:extLst>
          </p:cNvPr>
          <p:cNvSpPr/>
          <p:nvPr/>
        </p:nvSpPr>
        <p:spPr>
          <a:xfrm>
            <a:off x="2018741" y="4513842"/>
            <a:ext cx="1996660" cy="1932840"/>
          </a:xfrm>
          <a:prstGeom prst="borderCallout1">
            <a:avLst>
              <a:gd name="adj1" fmla="val 41350"/>
              <a:gd name="adj2" fmla="val 108638"/>
              <a:gd name="adj3" fmla="val 22459"/>
              <a:gd name="adj4" fmla="val 202531"/>
            </a:avLst>
          </a:prstGeom>
          <a:solidFill>
            <a:schemeClr val="tx2">
              <a:lumMod val="20000"/>
              <a:lumOff val="80000"/>
            </a:schemeClr>
          </a:solidFill>
          <a:ln>
            <a:tailEnd type="ova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fontAlgn="base"/>
            <a:r>
              <a:rPr lang="en-US" sz="1000">
                <a:solidFill>
                  <a:schemeClr val="tx1"/>
                </a:solidFill>
              </a:rPr>
              <a:t>Select the uart, term, </a:t>
            </a:r>
            <a:r>
              <a:rPr lang="en-US" sz="1000" err="1">
                <a:solidFill>
                  <a:schemeClr val="tx1"/>
                </a:solidFill>
              </a:rPr>
              <a:t>tty_mon</a:t>
            </a:r>
            <a:r>
              <a:rPr lang="en-US" sz="1000">
                <a:solidFill>
                  <a:schemeClr val="tx1"/>
                </a:solidFill>
              </a:rPr>
              <a:t> instances in the design editor, right-click and choose Copy ​or use &lt;Ctrl-C&gt;</a:t>
            </a:r>
          </a:p>
          <a:p>
            <a:endParaRPr lang="en-US" sz="1000">
              <a:solidFill>
                <a:schemeClr val="tx1"/>
              </a:solidFill>
            </a:endParaRPr>
          </a:p>
          <a:p>
            <a:pPr fontAlgn="base"/>
            <a:r>
              <a:rPr lang="en-US" sz="1000">
                <a:solidFill>
                  <a:schemeClr val="tx1"/>
                </a:solidFill>
              </a:rPr>
              <a:t>To create a new instance of the selected components, choose a platform in an open editor, select the appropriate scope, right-click and choose Paste or use &lt;Ctrl-V&gt;</a:t>
            </a:r>
          </a:p>
          <a:p>
            <a:endParaRPr lang="en-US" sz="1000">
              <a:solidFill>
                <a:schemeClr val="tx1"/>
              </a:solidFill>
            </a:endParaRPr>
          </a:p>
        </p:txBody>
      </p:sp>
      <p:grpSp>
        <p:nvGrpSpPr>
          <p:cNvPr id="6" name="Group 5">
            <a:extLst>
              <a:ext uri="{FF2B5EF4-FFF2-40B4-BE49-F238E27FC236}">
                <a16:creationId xmlns:a16="http://schemas.microsoft.com/office/drawing/2014/main" id="{72E16811-3372-4FE6-84F1-9E577E7D0FCF}"/>
              </a:ext>
            </a:extLst>
          </p:cNvPr>
          <p:cNvGrpSpPr/>
          <p:nvPr/>
        </p:nvGrpSpPr>
        <p:grpSpPr>
          <a:xfrm>
            <a:off x="1184564" y="276976"/>
            <a:ext cx="10879282" cy="380512"/>
            <a:chOff x="1184564" y="276976"/>
            <a:chExt cx="10879282" cy="380512"/>
          </a:xfrm>
        </p:grpSpPr>
        <p:sp>
          <p:nvSpPr>
            <p:cNvPr id="7" name="Rectangle: Top Corners One Rounded and One Snipped 6">
              <a:extLst>
                <a:ext uri="{FF2B5EF4-FFF2-40B4-BE49-F238E27FC236}">
                  <a16:creationId xmlns:a16="http://schemas.microsoft.com/office/drawing/2014/main" id="{F30C14F1-0D3F-4C5E-9EF9-6053C846820A}"/>
                </a:ext>
              </a:extLst>
            </p:cNvPr>
            <p:cNvSpPr/>
            <p:nvPr/>
          </p:nvSpPr>
          <p:spPr>
            <a:xfrm>
              <a:off x="1184564" y="276976"/>
              <a:ext cx="3584864" cy="372630"/>
            </a:xfrm>
            <a:prstGeom prst="snipRoundRect">
              <a:avLst/>
            </a:prstGeom>
            <a:solidFill>
              <a:schemeClr val="tx1">
                <a:lumMod val="25000"/>
                <a:lumOff val="7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bg1">
                      <a:lumMod val="65000"/>
                    </a:schemeClr>
                  </a:solidFill>
                </a:rPr>
                <a:t>Model &amp; Platform Management</a:t>
              </a:r>
            </a:p>
          </p:txBody>
        </p:sp>
        <p:sp>
          <p:nvSpPr>
            <p:cNvPr id="8" name="Rectangle: Top Corners One Rounded and One Snipped 7">
              <a:extLst>
                <a:ext uri="{FF2B5EF4-FFF2-40B4-BE49-F238E27FC236}">
                  <a16:creationId xmlns:a16="http://schemas.microsoft.com/office/drawing/2014/main" id="{5553F91E-D6BD-407F-B149-ABF54A6B39BC}"/>
                </a:ext>
              </a:extLst>
            </p:cNvPr>
            <p:cNvSpPr/>
            <p:nvPr/>
          </p:nvSpPr>
          <p:spPr>
            <a:xfrm>
              <a:off x="4769425" y="284858"/>
              <a:ext cx="2722419" cy="372630"/>
            </a:xfrm>
            <a:prstGeom prst="snip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Platform Editor</a:t>
              </a:r>
              <a:endParaRPr lang="en-US" dirty="0"/>
            </a:p>
          </p:txBody>
        </p:sp>
        <p:sp>
          <p:nvSpPr>
            <p:cNvPr id="9" name="Rectangle: Top Corners One Rounded and One Snipped 8">
              <a:extLst>
                <a:ext uri="{FF2B5EF4-FFF2-40B4-BE49-F238E27FC236}">
                  <a16:creationId xmlns:a16="http://schemas.microsoft.com/office/drawing/2014/main" id="{9B7C8DB6-6552-4C74-A076-523D73D11DFC}"/>
                </a:ext>
              </a:extLst>
            </p:cNvPr>
            <p:cNvSpPr/>
            <p:nvPr/>
          </p:nvSpPr>
          <p:spPr>
            <a:xfrm>
              <a:off x="10183089" y="284858"/>
              <a:ext cx="1880757" cy="372630"/>
            </a:xfrm>
            <a:prstGeom prst="snipRoundRect">
              <a:avLst/>
            </a:prstGeom>
            <a:solidFill>
              <a:schemeClr val="tx1">
                <a:lumMod val="25000"/>
                <a:lumOff val="7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bg1">
                      <a:lumMod val="65000"/>
                    </a:schemeClr>
                  </a:solidFill>
                </a:rPr>
                <a:t>Run &amp; Debug</a:t>
              </a:r>
            </a:p>
          </p:txBody>
        </p:sp>
        <p:sp>
          <p:nvSpPr>
            <p:cNvPr id="10" name="Rectangle: Top Corners One Rounded and One Snipped 9">
              <a:extLst>
                <a:ext uri="{FF2B5EF4-FFF2-40B4-BE49-F238E27FC236}">
                  <a16:creationId xmlns:a16="http://schemas.microsoft.com/office/drawing/2014/main" id="{7D8417FE-F3EC-4C03-85AD-C41329CCDFDE}"/>
                </a:ext>
              </a:extLst>
            </p:cNvPr>
            <p:cNvSpPr/>
            <p:nvPr/>
          </p:nvSpPr>
          <p:spPr>
            <a:xfrm>
              <a:off x="7488381" y="281394"/>
              <a:ext cx="2722419" cy="372630"/>
            </a:xfrm>
            <a:prstGeom prst="snipRoundRect">
              <a:avLst/>
            </a:prstGeom>
            <a:solidFill>
              <a:schemeClr val="tx1">
                <a:lumMod val="25000"/>
                <a:lumOff val="7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bg1">
                      <a:lumMod val="65000"/>
                    </a:schemeClr>
                  </a:solidFill>
                </a:rPr>
                <a:t>Memory Map Editor</a:t>
              </a:r>
            </a:p>
          </p:txBody>
        </p:sp>
      </p:grpSp>
    </p:spTree>
    <p:extLst>
      <p:ext uri="{BB962C8B-B14F-4D97-AF65-F5344CB8AC3E}">
        <p14:creationId xmlns:p14="http://schemas.microsoft.com/office/powerpoint/2010/main" val="383582731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5EE5860-6A6D-4993-866C-4C77520D29DD}"/>
              </a:ext>
            </a:extLst>
          </p:cNvPr>
          <p:cNvSpPr>
            <a:spLocks noGrp="1"/>
          </p:cNvSpPr>
          <p:nvPr>
            <p:ph idx="1"/>
          </p:nvPr>
        </p:nvSpPr>
        <p:spPr>
          <a:xfrm>
            <a:off x="446313" y="1523312"/>
            <a:ext cx="4869048" cy="4840224"/>
          </a:xfrm>
        </p:spPr>
        <p:txBody>
          <a:bodyPr/>
          <a:lstStyle/>
          <a:p>
            <a:pPr>
              <a:spcBef>
                <a:spcPts val="0"/>
              </a:spcBef>
              <a:spcAft>
                <a:spcPts val="0"/>
              </a:spcAft>
            </a:pPr>
            <a:r>
              <a:rPr lang="en-US" sz="1800"/>
              <a:t>Visualize platform instance parameters and easily configure their values </a:t>
            </a:r>
          </a:p>
          <a:p>
            <a:pPr>
              <a:spcBef>
                <a:spcPts val="0"/>
              </a:spcBef>
              <a:spcAft>
                <a:spcPts val="0"/>
              </a:spcAft>
            </a:pPr>
            <a:r>
              <a:rPr lang="en-US" sz="1800"/>
              <a:t>View parameter documentation provided by model creators</a:t>
            </a:r>
          </a:p>
          <a:p>
            <a:pPr lvl="1"/>
            <a:endParaRPr lang="en-US"/>
          </a:p>
          <a:p>
            <a:endParaRPr lang="en-US"/>
          </a:p>
        </p:txBody>
      </p:sp>
      <p:sp>
        <p:nvSpPr>
          <p:cNvPr id="3" name="Title 2">
            <a:extLst>
              <a:ext uri="{FF2B5EF4-FFF2-40B4-BE49-F238E27FC236}">
                <a16:creationId xmlns:a16="http://schemas.microsoft.com/office/drawing/2014/main" id="{CFE9B415-2DA7-4E43-8B68-116287CD8932}"/>
              </a:ext>
            </a:extLst>
          </p:cNvPr>
          <p:cNvSpPr>
            <a:spLocks noGrp="1"/>
          </p:cNvSpPr>
          <p:nvPr>
            <p:ph type="title"/>
          </p:nvPr>
        </p:nvSpPr>
        <p:spPr>
          <a:xfrm>
            <a:off x="446313" y="791156"/>
            <a:ext cx="11310257" cy="666871"/>
          </a:xfrm>
        </p:spPr>
        <p:txBody>
          <a:bodyPr/>
          <a:lstStyle/>
          <a:p>
            <a:r>
              <a:rPr lang="en-US"/>
              <a:t>Working with Parameters</a:t>
            </a:r>
          </a:p>
        </p:txBody>
      </p:sp>
      <p:pic>
        <p:nvPicPr>
          <p:cNvPr id="4" name="Picture 3">
            <a:extLst>
              <a:ext uri="{FF2B5EF4-FFF2-40B4-BE49-F238E27FC236}">
                <a16:creationId xmlns:a16="http://schemas.microsoft.com/office/drawing/2014/main" id="{0EC2476D-95BD-4E36-8F67-6131253572FA}"/>
              </a:ext>
            </a:extLst>
          </p:cNvPr>
          <p:cNvPicPr>
            <a:picLocks noChangeAspect="1"/>
          </p:cNvPicPr>
          <p:nvPr/>
        </p:nvPicPr>
        <p:blipFill rotWithShape="1">
          <a:blip r:embed="rId2"/>
          <a:srcRect b="10969"/>
          <a:stretch/>
        </p:blipFill>
        <p:spPr>
          <a:xfrm>
            <a:off x="998851" y="2777340"/>
            <a:ext cx="10194298" cy="3586196"/>
          </a:xfrm>
          <a:prstGeom prst="rect">
            <a:avLst/>
          </a:prstGeom>
        </p:spPr>
      </p:pic>
      <p:pic>
        <p:nvPicPr>
          <p:cNvPr id="5" name="Picture 4">
            <a:extLst>
              <a:ext uri="{FF2B5EF4-FFF2-40B4-BE49-F238E27FC236}">
                <a16:creationId xmlns:a16="http://schemas.microsoft.com/office/drawing/2014/main" id="{9C0301E1-6FAA-42C2-A906-6557EA638DAE}"/>
              </a:ext>
            </a:extLst>
          </p:cNvPr>
          <p:cNvPicPr>
            <a:picLocks noChangeAspect="1"/>
          </p:cNvPicPr>
          <p:nvPr/>
        </p:nvPicPr>
        <p:blipFill>
          <a:blip r:embed="rId3"/>
          <a:stretch>
            <a:fillRect/>
          </a:stretch>
        </p:blipFill>
        <p:spPr>
          <a:xfrm>
            <a:off x="6112453" y="1272992"/>
            <a:ext cx="5022987" cy="1330465"/>
          </a:xfrm>
          <a:prstGeom prst="rect">
            <a:avLst/>
          </a:prstGeom>
        </p:spPr>
      </p:pic>
      <p:sp>
        <p:nvSpPr>
          <p:cNvPr id="6" name="Rectangle 5">
            <a:extLst>
              <a:ext uri="{FF2B5EF4-FFF2-40B4-BE49-F238E27FC236}">
                <a16:creationId xmlns:a16="http://schemas.microsoft.com/office/drawing/2014/main" id="{3A6D2E6E-DB73-4980-A413-9E8417FD6AE3}"/>
              </a:ext>
            </a:extLst>
          </p:cNvPr>
          <p:cNvSpPr/>
          <p:nvPr/>
        </p:nvSpPr>
        <p:spPr>
          <a:xfrm>
            <a:off x="6096000" y="1231480"/>
            <a:ext cx="5085116" cy="1401203"/>
          </a:xfrm>
          <a:prstGeom prst="rect">
            <a:avLst/>
          </a:prstGeom>
          <a:noFill/>
          <a:ln>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DF1AC210-230A-4AAE-B060-49F8D9226AED}"/>
              </a:ext>
            </a:extLst>
          </p:cNvPr>
          <p:cNvCxnSpPr>
            <a:cxnSpLocks/>
          </p:cNvCxnSpPr>
          <p:nvPr/>
        </p:nvCxnSpPr>
        <p:spPr>
          <a:xfrm flipV="1">
            <a:off x="2893435" y="2642887"/>
            <a:ext cx="3153950" cy="1791938"/>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0" name="Callout: Line 9">
            <a:extLst>
              <a:ext uri="{FF2B5EF4-FFF2-40B4-BE49-F238E27FC236}">
                <a16:creationId xmlns:a16="http://schemas.microsoft.com/office/drawing/2014/main" id="{E96B37E2-7FDE-4BCD-BA20-7F953D3F1AC6}"/>
              </a:ext>
            </a:extLst>
          </p:cNvPr>
          <p:cNvSpPr/>
          <p:nvPr/>
        </p:nvSpPr>
        <p:spPr>
          <a:xfrm>
            <a:off x="5420615" y="4353347"/>
            <a:ext cx="1777242" cy="423842"/>
          </a:xfrm>
          <a:prstGeom prst="borderCallout1">
            <a:avLst>
              <a:gd name="adj1" fmla="val 104753"/>
              <a:gd name="adj2" fmla="val 49209"/>
              <a:gd name="adj3" fmla="val 203285"/>
              <a:gd name="adj4" fmla="val 49263"/>
            </a:avLst>
          </a:prstGeom>
          <a:solidFill>
            <a:schemeClr val="tx2">
              <a:lumMod val="20000"/>
              <a:lumOff val="80000"/>
            </a:schemeClr>
          </a:solidFill>
          <a:ln>
            <a:tailEnd type="ova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solidFill>
                <a:schemeClr val="tx1"/>
              </a:solidFill>
            </a:endParaRPr>
          </a:p>
          <a:p>
            <a:r>
              <a:rPr lang="en-US" sz="1000">
                <a:solidFill>
                  <a:schemeClr val="tx1"/>
                </a:solidFill>
              </a:rPr>
              <a:t>View and edit individual model instance parameters</a:t>
            </a:r>
          </a:p>
          <a:p>
            <a:pPr algn="ctr"/>
            <a:endParaRPr lang="en-US" sz="1000">
              <a:solidFill>
                <a:schemeClr val="tx1"/>
              </a:solidFill>
            </a:endParaRPr>
          </a:p>
        </p:txBody>
      </p:sp>
      <p:sp>
        <p:nvSpPr>
          <p:cNvPr id="11" name="Callout: Line 10">
            <a:extLst>
              <a:ext uri="{FF2B5EF4-FFF2-40B4-BE49-F238E27FC236}">
                <a16:creationId xmlns:a16="http://schemas.microsoft.com/office/drawing/2014/main" id="{A0E52D97-A7D2-4B1F-908F-98FE5E48DC46}"/>
              </a:ext>
            </a:extLst>
          </p:cNvPr>
          <p:cNvSpPr/>
          <p:nvPr/>
        </p:nvSpPr>
        <p:spPr>
          <a:xfrm>
            <a:off x="7656865" y="3510708"/>
            <a:ext cx="2155903" cy="503550"/>
          </a:xfrm>
          <a:prstGeom prst="borderCallout1">
            <a:avLst>
              <a:gd name="adj1" fmla="val 759"/>
              <a:gd name="adj2" fmla="val 49209"/>
              <a:gd name="adj3" fmla="val -163456"/>
              <a:gd name="adj4" fmla="val 49104"/>
            </a:avLst>
          </a:prstGeom>
          <a:solidFill>
            <a:schemeClr val="tx2">
              <a:lumMod val="20000"/>
              <a:lumOff val="80000"/>
            </a:schemeClr>
          </a:solidFill>
          <a:ln>
            <a:tailEnd type="ova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solidFill>
                <a:schemeClr val="tx1"/>
              </a:solidFill>
            </a:endParaRPr>
          </a:p>
          <a:p>
            <a:r>
              <a:rPr lang="en-US" sz="1000">
                <a:solidFill>
                  <a:schemeClr val="tx1"/>
                </a:solidFill>
              </a:rPr>
              <a:t>Global parameters common to all ARM Fast Model instances</a:t>
            </a:r>
          </a:p>
          <a:p>
            <a:pPr algn="ctr"/>
            <a:endParaRPr lang="en-US" sz="1000">
              <a:solidFill>
                <a:schemeClr val="tx1"/>
              </a:solidFill>
            </a:endParaRPr>
          </a:p>
        </p:txBody>
      </p:sp>
      <p:pic>
        <p:nvPicPr>
          <p:cNvPr id="12" name="Picture 11">
            <a:extLst>
              <a:ext uri="{FF2B5EF4-FFF2-40B4-BE49-F238E27FC236}">
                <a16:creationId xmlns:a16="http://schemas.microsoft.com/office/drawing/2014/main" id="{38B51655-198D-4AD0-A2D3-D78E5FE05D37}"/>
              </a:ext>
            </a:extLst>
          </p:cNvPr>
          <p:cNvPicPr>
            <a:picLocks noChangeAspect="1"/>
          </p:cNvPicPr>
          <p:nvPr/>
        </p:nvPicPr>
        <p:blipFill>
          <a:blip r:embed="rId4"/>
          <a:stretch>
            <a:fillRect/>
          </a:stretch>
        </p:blipFill>
        <p:spPr>
          <a:xfrm>
            <a:off x="2638057" y="5444245"/>
            <a:ext cx="5086350" cy="1038225"/>
          </a:xfrm>
          <a:prstGeom prst="rect">
            <a:avLst/>
          </a:prstGeom>
        </p:spPr>
      </p:pic>
      <p:cxnSp>
        <p:nvCxnSpPr>
          <p:cNvPr id="14" name="Straight Arrow Connector 13">
            <a:extLst>
              <a:ext uri="{FF2B5EF4-FFF2-40B4-BE49-F238E27FC236}">
                <a16:creationId xmlns:a16="http://schemas.microsoft.com/office/drawing/2014/main" id="{07987283-197E-46BC-B684-B2D55B1DC607}"/>
              </a:ext>
            </a:extLst>
          </p:cNvPr>
          <p:cNvCxnSpPr>
            <a:cxnSpLocks/>
          </p:cNvCxnSpPr>
          <p:nvPr/>
        </p:nvCxnSpPr>
        <p:spPr>
          <a:xfrm>
            <a:off x="2118509" y="5295573"/>
            <a:ext cx="500000" cy="377274"/>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5" name="Callout: Line 14">
            <a:extLst>
              <a:ext uri="{FF2B5EF4-FFF2-40B4-BE49-F238E27FC236}">
                <a16:creationId xmlns:a16="http://schemas.microsoft.com/office/drawing/2014/main" id="{7923C66B-3995-43C5-96B5-64E7C2969001}"/>
              </a:ext>
            </a:extLst>
          </p:cNvPr>
          <p:cNvSpPr/>
          <p:nvPr/>
        </p:nvSpPr>
        <p:spPr>
          <a:xfrm>
            <a:off x="7521323" y="4367512"/>
            <a:ext cx="1777242" cy="683146"/>
          </a:xfrm>
          <a:prstGeom prst="borderCallout1">
            <a:avLst>
              <a:gd name="adj1" fmla="val 71015"/>
              <a:gd name="adj2" fmla="val 100756"/>
              <a:gd name="adj3" fmla="val 73070"/>
              <a:gd name="adj4" fmla="val 127734"/>
            </a:avLst>
          </a:prstGeom>
          <a:solidFill>
            <a:schemeClr val="tx2">
              <a:lumMod val="20000"/>
              <a:lumOff val="80000"/>
            </a:schemeClr>
          </a:solidFill>
          <a:ln>
            <a:tailEnd type="ova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solidFill>
                <a:schemeClr val="tx1"/>
              </a:solidFill>
            </a:endParaRPr>
          </a:p>
          <a:p>
            <a:r>
              <a:rPr lang="en-US" sz="1000">
                <a:solidFill>
                  <a:schemeClr val="tx1"/>
                </a:solidFill>
              </a:rPr>
              <a:t>Use Update Interface to reconfigure instance when you change parameters that affect model interface</a:t>
            </a:r>
          </a:p>
          <a:p>
            <a:pPr algn="ctr"/>
            <a:endParaRPr lang="en-US" sz="1000">
              <a:solidFill>
                <a:schemeClr val="tx1"/>
              </a:solidFill>
            </a:endParaRPr>
          </a:p>
        </p:txBody>
      </p:sp>
      <p:pic>
        <p:nvPicPr>
          <p:cNvPr id="19" name="Picture 18">
            <a:extLst>
              <a:ext uri="{FF2B5EF4-FFF2-40B4-BE49-F238E27FC236}">
                <a16:creationId xmlns:a16="http://schemas.microsoft.com/office/drawing/2014/main" id="{F282D6C8-52E8-4CB6-AE76-69A6A8FD8CE4}"/>
              </a:ext>
            </a:extLst>
          </p:cNvPr>
          <p:cNvPicPr>
            <a:picLocks noChangeAspect="1"/>
          </p:cNvPicPr>
          <p:nvPr/>
        </p:nvPicPr>
        <p:blipFill>
          <a:blip r:embed="rId5"/>
          <a:stretch>
            <a:fillRect/>
          </a:stretch>
        </p:blipFill>
        <p:spPr>
          <a:xfrm>
            <a:off x="9880406" y="4239730"/>
            <a:ext cx="2143125" cy="819150"/>
          </a:xfrm>
          <a:prstGeom prst="rect">
            <a:avLst/>
          </a:prstGeom>
        </p:spPr>
      </p:pic>
      <p:sp>
        <p:nvSpPr>
          <p:cNvPr id="20" name="Callout: Line 19">
            <a:extLst>
              <a:ext uri="{FF2B5EF4-FFF2-40B4-BE49-F238E27FC236}">
                <a16:creationId xmlns:a16="http://schemas.microsoft.com/office/drawing/2014/main" id="{1D15EBE8-FC4E-4A60-B5C0-93D0E25B0583}"/>
              </a:ext>
            </a:extLst>
          </p:cNvPr>
          <p:cNvSpPr/>
          <p:nvPr/>
        </p:nvSpPr>
        <p:spPr>
          <a:xfrm>
            <a:off x="2813957" y="2712055"/>
            <a:ext cx="2113277" cy="423842"/>
          </a:xfrm>
          <a:prstGeom prst="borderCallout1">
            <a:avLst>
              <a:gd name="adj1" fmla="val 85405"/>
              <a:gd name="adj2" fmla="val -1821"/>
              <a:gd name="adj3" fmla="val 85326"/>
              <a:gd name="adj4" fmla="val -46605"/>
            </a:avLst>
          </a:prstGeom>
          <a:solidFill>
            <a:schemeClr val="tx2">
              <a:lumMod val="20000"/>
              <a:lumOff val="80000"/>
            </a:schemeClr>
          </a:solidFill>
          <a:ln>
            <a:tailEnd type="ova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solidFill>
                <a:schemeClr val="tx1"/>
              </a:solidFill>
            </a:endParaRPr>
          </a:p>
          <a:p>
            <a:r>
              <a:rPr lang="en-US" sz="1000">
                <a:solidFill>
                  <a:schemeClr val="tx1"/>
                </a:solidFill>
              </a:rPr>
              <a:t>Platform Assembly Design Editor</a:t>
            </a:r>
          </a:p>
          <a:p>
            <a:pPr algn="ctr"/>
            <a:endParaRPr lang="en-US" sz="1000">
              <a:solidFill>
                <a:schemeClr val="tx1"/>
              </a:solidFill>
            </a:endParaRPr>
          </a:p>
        </p:txBody>
      </p:sp>
      <p:grpSp>
        <p:nvGrpSpPr>
          <p:cNvPr id="16" name="Group 15">
            <a:extLst>
              <a:ext uri="{FF2B5EF4-FFF2-40B4-BE49-F238E27FC236}">
                <a16:creationId xmlns:a16="http://schemas.microsoft.com/office/drawing/2014/main" id="{99B9DC92-80D7-444D-B69A-0C7A31D254D0}"/>
              </a:ext>
            </a:extLst>
          </p:cNvPr>
          <p:cNvGrpSpPr/>
          <p:nvPr/>
        </p:nvGrpSpPr>
        <p:grpSpPr>
          <a:xfrm>
            <a:off x="1184564" y="276976"/>
            <a:ext cx="10879282" cy="380512"/>
            <a:chOff x="1184564" y="276976"/>
            <a:chExt cx="10879282" cy="380512"/>
          </a:xfrm>
        </p:grpSpPr>
        <p:sp>
          <p:nvSpPr>
            <p:cNvPr id="17" name="Rectangle: Top Corners One Rounded and One Snipped 16">
              <a:extLst>
                <a:ext uri="{FF2B5EF4-FFF2-40B4-BE49-F238E27FC236}">
                  <a16:creationId xmlns:a16="http://schemas.microsoft.com/office/drawing/2014/main" id="{5851BEF7-75CE-44B0-B5B0-C84E2DF80461}"/>
                </a:ext>
              </a:extLst>
            </p:cNvPr>
            <p:cNvSpPr/>
            <p:nvPr/>
          </p:nvSpPr>
          <p:spPr>
            <a:xfrm>
              <a:off x="1184564" y="276976"/>
              <a:ext cx="3584864" cy="372630"/>
            </a:xfrm>
            <a:prstGeom prst="snipRoundRect">
              <a:avLst/>
            </a:prstGeom>
            <a:solidFill>
              <a:schemeClr val="tx1">
                <a:lumMod val="25000"/>
                <a:lumOff val="7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bg1">
                      <a:lumMod val="65000"/>
                    </a:schemeClr>
                  </a:solidFill>
                </a:rPr>
                <a:t>Model &amp; Platform Management</a:t>
              </a:r>
            </a:p>
          </p:txBody>
        </p:sp>
        <p:sp>
          <p:nvSpPr>
            <p:cNvPr id="18" name="Rectangle: Top Corners One Rounded and One Snipped 17">
              <a:extLst>
                <a:ext uri="{FF2B5EF4-FFF2-40B4-BE49-F238E27FC236}">
                  <a16:creationId xmlns:a16="http://schemas.microsoft.com/office/drawing/2014/main" id="{3538BE8F-CF3F-4678-AFC3-3E6BAF1552C7}"/>
                </a:ext>
              </a:extLst>
            </p:cNvPr>
            <p:cNvSpPr/>
            <p:nvPr/>
          </p:nvSpPr>
          <p:spPr>
            <a:xfrm>
              <a:off x="4769425" y="284858"/>
              <a:ext cx="2722419" cy="372630"/>
            </a:xfrm>
            <a:prstGeom prst="snip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Platform Editor</a:t>
              </a:r>
              <a:endParaRPr lang="en-US" dirty="0"/>
            </a:p>
          </p:txBody>
        </p:sp>
        <p:sp>
          <p:nvSpPr>
            <p:cNvPr id="21" name="Rectangle: Top Corners One Rounded and One Snipped 20">
              <a:extLst>
                <a:ext uri="{FF2B5EF4-FFF2-40B4-BE49-F238E27FC236}">
                  <a16:creationId xmlns:a16="http://schemas.microsoft.com/office/drawing/2014/main" id="{02B8B059-1B64-41AD-A329-31FC70925687}"/>
                </a:ext>
              </a:extLst>
            </p:cNvPr>
            <p:cNvSpPr/>
            <p:nvPr/>
          </p:nvSpPr>
          <p:spPr>
            <a:xfrm>
              <a:off x="10183089" y="284858"/>
              <a:ext cx="1880757" cy="372630"/>
            </a:xfrm>
            <a:prstGeom prst="snipRoundRect">
              <a:avLst/>
            </a:prstGeom>
            <a:solidFill>
              <a:schemeClr val="tx1">
                <a:lumMod val="25000"/>
                <a:lumOff val="7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bg1">
                      <a:lumMod val="65000"/>
                    </a:schemeClr>
                  </a:solidFill>
                </a:rPr>
                <a:t>Run &amp; Debug</a:t>
              </a:r>
            </a:p>
          </p:txBody>
        </p:sp>
        <p:sp>
          <p:nvSpPr>
            <p:cNvPr id="22" name="Rectangle: Top Corners One Rounded and One Snipped 21">
              <a:extLst>
                <a:ext uri="{FF2B5EF4-FFF2-40B4-BE49-F238E27FC236}">
                  <a16:creationId xmlns:a16="http://schemas.microsoft.com/office/drawing/2014/main" id="{C0AA06AF-7E1E-4217-A3E2-B15DBC52FBEB}"/>
                </a:ext>
              </a:extLst>
            </p:cNvPr>
            <p:cNvSpPr/>
            <p:nvPr/>
          </p:nvSpPr>
          <p:spPr>
            <a:xfrm>
              <a:off x="7488381" y="281394"/>
              <a:ext cx="2722419" cy="372630"/>
            </a:xfrm>
            <a:prstGeom prst="snipRoundRect">
              <a:avLst/>
            </a:prstGeom>
            <a:solidFill>
              <a:schemeClr val="tx1">
                <a:lumMod val="25000"/>
                <a:lumOff val="7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bg1">
                      <a:lumMod val="65000"/>
                    </a:schemeClr>
                  </a:solidFill>
                </a:rPr>
                <a:t>Memory Map Editor</a:t>
              </a:r>
            </a:p>
          </p:txBody>
        </p:sp>
      </p:grpSp>
    </p:spTree>
    <p:extLst>
      <p:ext uri="{BB962C8B-B14F-4D97-AF65-F5344CB8AC3E}">
        <p14:creationId xmlns:p14="http://schemas.microsoft.com/office/powerpoint/2010/main" val="1104592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grpId="0" nodeType="click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1000"/>
                                        <p:tgtEl>
                                          <p:spTgt spid="11"/>
                                        </p:tgtEl>
                                      </p:cBhvr>
                                    </p:animEffect>
                                    <p:anim calcmode="lin" valueType="num">
                                      <p:cBhvr>
                                        <p:cTn id="15" dur="1000" fill="hold"/>
                                        <p:tgtEl>
                                          <p:spTgt spid="11"/>
                                        </p:tgtEl>
                                        <p:attrNameLst>
                                          <p:attrName>ppt_x</p:attrName>
                                        </p:attrNameLst>
                                      </p:cBhvr>
                                      <p:tavLst>
                                        <p:tav tm="0">
                                          <p:val>
                                            <p:strVal val="#ppt_x"/>
                                          </p:val>
                                        </p:tav>
                                        <p:tav tm="100000">
                                          <p:val>
                                            <p:strVal val="#ppt_x"/>
                                          </p:val>
                                        </p:tav>
                                      </p:tavLst>
                                    </p:anim>
                                    <p:anim calcmode="lin" valueType="num">
                                      <p:cBhvr>
                                        <p:cTn id="16"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7"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1000"/>
                                        <p:tgtEl>
                                          <p:spTgt spid="15"/>
                                        </p:tgtEl>
                                      </p:cBhvr>
                                    </p:animEffect>
                                    <p:anim calcmode="lin" valueType="num">
                                      <p:cBhvr>
                                        <p:cTn id="22" dur="1000" fill="hold"/>
                                        <p:tgtEl>
                                          <p:spTgt spid="15"/>
                                        </p:tgtEl>
                                        <p:attrNameLst>
                                          <p:attrName>ppt_x</p:attrName>
                                        </p:attrNameLst>
                                      </p:cBhvr>
                                      <p:tavLst>
                                        <p:tav tm="0">
                                          <p:val>
                                            <p:strVal val="#ppt_x"/>
                                          </p:val>
                                        </p:tav>
                                        <p:tav tm="100000">
                                          <p:val>
                                            <p:strVal val="#ppt_x"/>
                                          </p:val>
                                        </p:tav>
                                      </p:tavLst>
                                    </p:anim>
                                    <p:anim calcmode="lin" valueType="num">
                                      <p:cBhvr>
                                        <p:cTn id="23"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7" presetClass="entr" presetSubtype="0" fill="hold" grpId="0" nodeType="click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fade">
                                      <p:cBhvr>
                                        <p:cTn id="28" dur="1000"/>
                                        <p:tgtEl>
                                          <p:spTgt spid="20"/>
                                        </p:tgtEl>
                                      </p:cBhvr>
                                    </p:animEffect>
                                    <p:anim calcmode="lin" valueType="num">
                                      <p:cBhvr>
                                        <p:cTn id="29" dur="1000" fill="hold"/>
                                        <p:tgtEl>
                                          <p:spTgt spid="20"/>
                                        </p:tgtEl>
                                        <p:attrNameLst>
                                          <p:attrName>ppt_x</p:attrName>
                                        </p:attrNameLst>
                                      </p:cBhvr>
                                      <p:tavLst>
                                        <p:tav tm="0">
                                          <p:val>
                                            <p:strVal val="#ppt_x"/>
                                          </p:val>
                                        </p:tav>
                                        <p:tav tm="100000">
                                          <p:val>
                                            <p:strVal val="#ppt_x"/>
                                          </p:val>
                                        </p:tav>
                                      </p:tavLst>
                                    </p:anim>
                                    <p:anim calcmode="lin" valueType="num">
                                      <p:cBhvr>
                                        <p:cTn id="30"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5" grpId="0" animBg="1"/>
      <p:bldP spid="20"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5CA487C-C9D5-4BE1-A928-15077693EF7D}"/>
              </a:ext>
            </a:extLst>
          </p:cNvPr>
          <p:cNvSpPr>
            <a:spLocks noGrp="1"/>
          </p:cNvSpPr>
          <p:nvPr>
            <p:ph type="title"/>
          </p:nvPr>
        </p:nvSpPr>
        <p:spPr/>
        <p:txBody>
          <a:bodyPr/>
          <a:lstStyle/>
          <a:p>
            <a:r>
              <a:rPr lang="en-US" dirty="0"/>
              <a:t>Binding Model Ports</a:t>
            </a:r>
          </a:p>
        </p:txBody>
      </p:sp>
      <p:sp>
        <p:nvSpPr>
          <p:cNvPr id="3" name="Title 4">
            <a:extLst>
              <a:ext uri="{FF2B5EF4-FFF2-40B4-BE49-F238E27FC236}">
                <a16:creationId xmlns:a16="http://schemas.microsoft.com/office/drawing/2014/main" id="{AED6AE43-1FE7-417F-AE43-9175CB56EA15}"/>
              </a:ext>
            </a:extLst>
          </p:cNvPr>
          <p:cNvSpPr txBox="1">
            <a:spLocks/>
          </p:cNvSpPr>
          <p:nvPr/>
        </p:nvSpPr>
        <p:spPr>
          <a:xfrm>
            <a:off x="446312" y="5685818"/>
            <a:ext cx="11194701" cy="712527"/>
          </a:xfrm>
          <a:prstGeom prst="rect">
            <a:avLst/>
          </a:prstGeom>
        </p:spPr>
        <p:txBody>
          <a:bodyPr vert="horz" lIns="45720" tIns="45720" rIns="91440" bIns="45720" rtlCol="0" anchor="t">
            <a:noAutofit/>
          </a:bodyPr>
          <a:lstStyle>
            <a:lvl1pPr marL="0" indent="0" algn="l" defTabSz="914400" rtl="0" eaLnBrk="1" latinLnBrk="0" hangingPunct="1">
              <a:lnSpc>
                <a:spcPct val="90000"/>
              </a:lnSpc>
              <a:spcBef>
                <a:spcPct val="0"/>
              </a:spcBef>
              <a:buFont typeface="Arial" panose="020B0604020202020204" pitchFamily="34" charset="0"/>
              <a:buNone/>
              <a:defRPr sz="3600" kern="1200">
                <a:solidFill>
                  <a:schemeClr val="tx1"/>
                </a:solidFill>
                <a:latin typeface="Arial" panose="020B0604020202020204" pitchFamily="34" charset="0"/>
                <a:ea typeface="+mj-ea"/>
                <a:cs typeface="+mj-cs"/>
              </a:defRPr>
            </a:lvl1pPr>
          </a:lstStyle>
          <a:p>
            <a:r>
              <a:rPr lang="en-US" sz="2800" dirty="0">
                <a:solidFill>
                  <a:schemeClr val="bg1">
                    <a:lumMod val="65000"/>
                  </a:schemeClr>
                </a:solidFill>
              </a:rPr>
              <a:t>Platform Editor</a:t>
            </a:r>
          </a:p>
        </p:txBody>
      </p:sp>
    </p:spTree>
    <p:extLst>
      <p:ext uri="{BB962C8B-B14F-4D97-AF65-F5344CB8AC3E}">
        <p14:creationId xmlns:p14="http://schemas.microsoft.com/office/powerpoint/2010/main" val="388583217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A9547BD-8236-4287-A927-7C66BF2EB43A}"/>
              </a:ext>
            </a:extLst>
          </p:cNvPr>
          <p:cNvSpPr>
            <a:spLocks noGrp="1"/>
          </p:cNvSpPr>
          <p:nvPr>
            <p:ph idx="1"/>
          </p:nvPr>
        </p:nvSpPr>
        <p:spPr>
          <a:xfrm>
            <a:off x="357277" y="1480558"/>
            <a:ext cx="4457000" cy="4115257"/>
          </a:xfrm>
        </p:spPr>
        <p:txBody>
          <a:bodyPr/>
          <a:lstStyle/>
          <a:p>
            <a:r>
              <a:rPr lang="en-US" sz="1600"/>
              <a:t>Helium Platform Assembly provides following features to enable port bindings while assembling a platform</a:t>
            </a:r>
          </a:p>
          <a:p>
            <a:pPr lvl="1"/>
            <a:r>
              <a:rPr lang="en-US" sz="1200"/>
              <a:t>View bind candidates for selected port as per SystemC semantics to do the binding</a:t>
            </a:r>
          </a:p>
          <a:p>
            <a:pPr lvl="1"/>
            <a:r>
              <a:rPr lang="en-US" sz="1200"/>
              <a:t>Auto insert required intermediate objects like signals, bus-width converters</a:t>
            </a:r>
          </a:p>
          <a:p>
            <a:pPr lvl="1"/>
            <a:r>
              <a:rPr lang="en-US" sz="1200"/>
              <a:t>Auto-stub ports as per SystemC semantics</a:t>
            </a:r>
          </a:p>
          <a:p>
            <a:pPr lvl="1"/>
            <a:r>
              <a:rPr lang="en-US" sz="1200"/>
              <a:t>Auto-stub ports with Value</a:t>
            </a:r>
          </a:p>
          <a:p>
            <a:pPr lvl="1"/>
            <a:r>
              <a:rPr lang="en-US" sz="1200"/>
              <a:t>Expose a port as hierarchical port</a:t>
            </a:r>
          </a:p>
          <a:p>
            <a:pPr lvl="1"/>
            <a:r>
              <a:rPr lang="en-US" sz="1200"/>
              <a:t>Vector Binding</a:t>
            </a:r>
          </a:p>
          <a:p>
            <a:pPr lvl="1"/>
            <a:r>
              <a:rPr lang="en-US" sz="1200"/>
              <a:t>Unbind ports</a:t>
            </a:r>
          </a:p>
          <a:p>
            <a:pPr lvl="1"/>
            <a:r>
              <a:rPr lang="en-US" sz="1200"/>
              <a:t>These actions can be done in both Design Browser or using the Ports tab </a:t>
            </a:r>
          </a:p>
          <a:p>
            <a:pPr lvl="1"/>
            <a:endParaRPr lang="en-US" sz="1200"/>
          </a:p>
          <a:p>
            <a:endParaRPr lang="en-US" sz="1200"/>
          </a:p>
        </p:txBody>
      </p:sp>
      <p:sp>
        <p:nvSpPr>
          <p:cNvPr id="2" name="Title 1">
            <a:extLst>
              <a:ext uri="{FF2B5EF4-FFF2-40B4-BE49-F238E27FC236}">
                <a16:creationId xmlns:a16="http://schemas.microsoft.com/office/drawing/2014/main" id="{463930A7-E5A6-4A5C-BD59-BCE2CCF8C325}"/>
              </a:ext>
            </a:extLst>
          </p:cNvPr>
          <p:cNvSpPr>
            <a:spLocks noGrp="1"/>
          </p:cNvSpPr>
          <p:nvPr>
            <p:ph type="title"/>
          </p:nvPr>
        </p:nvSpPr>
        <p:spPr>
          <a:xfrm>
            <a:off x="446313" y="843111"/>
            <a:ext cx="11310257" cy="666871"/>
          </a:xfrm>
        </p:spPr>
        <p:txBody>
          <a:bodyPr/>
          <a:lstStyle/>
          <a:p>
            <a:r>
              <a:rPr lang="en-US" dirty="0"/>
              <a:t>Port binding capabilities in Helium Platform Assembly</a:t>
            </a:r>
          </a:p>
        </p:txBody>
      </p:sp>
      <p:pic>
        <p:nvPicPr>
          <p:cNvPr id="5" name="Picture 4">
            <a:extLst>
              <a:ext uri="{FF2B5EF4-FFF2-40B4-BE49-F238E27FC236}">
                <a16:creationId xmlns:a16="http://schemas.microsoft.com/office/drawing/2014/main" id="{E9A929B2-8C5D-460B-9FB0-256D297EB8D6}"/>
              </a:ext>
            </a:extLst>
          </p:cNvPr>
          <p:cNvPicPr>
            <a:picLocks noChangeAspect="1"/>
          </p:cNvPicPr>
          <p:nvPr/>
        </p:nvPicPr>
        <p:blipFill>
          <a:blip r:embed="rId2"/>
          <a:stretch>
            <a:fillRect/>
          </a:stretch>
        </p:blipFill>
        <p:spPr>
          <a:xfrm>
            <a:off x="5037353" y="2080546"/>
            <a:ext cx="6226385" cy="1348454"/>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62959DE2-D372-4E10-B9EC-CDFC1486654D}"/>
              </a:ext>
            </a:extLst>
          </p:cNvPr>
          <p:cNvPicPr>
            <a:picLocks noChangeAspect="1"/>
          </p:cNvPicPr>
          <p:nvPr/>
        </p:nvPicPr>
        <p:blipFill>
          <a:blip r:embed="rId3"/>
          <a:stretch>
            <a:fillRect/>
          </a:stretch>
        </p:blipFill>
        <p:spPr>
          <a:xfrm>
            <a:off x="5246083" y="3312602"/>
            <a:ext cx="6588640" cy="1635972"/>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5F85E02E-8676-4658-A8B0-9DBD4662487F}"/>
              </a:ext>
            </a:extLst>
          </p:cNvPr>
          <p:cNvPicPr>
            <a:picLocks noChangeAspect="1"/>
          </p:cNvPicPr>
          <p:nvPr/>
        </p:nvPicPr>
        <p:blipFill>
          <a:blip r:embed="rId4"/>
          <a:stretch>
            <a:fillRect/>
          </a:stretch>
        </p:blipFill>
        <p:spPr>
          <a:xfrm>
            <a:off x="834645" y="4703177"/>
            <a:ext cx="5575573" cy="1676511"/>
          </a:xfrm>
          <a:prstGeom prst="rect">
            <a:avLst/>
          </a:prstGeom>
          <a:ln>
            <a:noFill/>
          </a:ln>
          <a:effectLst>
            <a:outerShdw blurRad="292100" dist="139700" dir="2700000" algn="tl" rotWithShape="0">
              <a:srgbClr val="333333">
                <a:alpha val="65000"/>
              </a:srgbClr>
            </a:outerShdw>
          </a:effectLst>
        </p:spPr>
      </p:pic>
      <p:sp>
        <p:nvSpPr>
          <p:cNvPr id="8" name="Callout: Line 7">
            <a:extLst>
              <a:ext uri="{FF2B5EF4-FFF2-40B4-BE49-F238E27FC236}">
                <a16:creationId xmlns:a16="http://schemas.microsoft.com/office/drawing/2014/main" id="{87931E8B-FD9F-49CD-B376-A51C5D07E9A3}"/>
              </a:ext>
            </a:extLst>
          </p:cNvPr>
          <p:cNvSpPr/>
          <p:nvPr/>
        </p:nvSpPr>
        <p:spPr>
          <a:xfrm>
            <a:off x="6494584" y="1585377"/>
            <a:ext cx="4456999" cy="251238"/>
          </a:xfrm>
          <a:prstGeom prst="borderCallout1">
            <a:avLst>
              <a:gd name="adj1" fmla="val 100705"/>
              <a:gd name="adj2" fmla="val 45259"/>
              <a:gd name="adj3" fmla="val 298454"/>
              <a:gd name="adj4" fmla="val 71623"/>
            </a:avLst>
          </a:prstGeom>
          <a:solidFill>
            <a:schemeClr val="tx2">
              <a:lumMod val="20000"/>
              <a:lumOff val="80000"/>
            </a:schemeClr>
          </a:solidFill>
          <a:ln>
            <a:noFill/>
            <a:tailEnd type="ova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chemeClr val="tx1"/>
                </a:solidFill>
              </a:rPr>
              <a:t>Bind candidates are available in Design Tree and Ports View for port binding</a:t>
            </a:r>
          </a:p>
        </p:txBody>
      </p:sp>
      <p:cxnSp>
        <p:nvCxnSpPr>
          <p:cNvPr id="13" name="Straight Connector 12">
            <a:extLst>
              <a:ext uri="{FF2B5EF4-FFF2-40B4-BE49-F238E27FC236}">
                <a16:creationId xmlns:a16="http://schemas.microsoft.com/office/drawing/2014/main" id="{797B964B-BF2E-48A9-A951-76DE829D6039}"/>
              </a:ext>
            </a:extLst>
          </p:cNvPr>
          <p:cNvCxnSpPr>
            <a:cxnSpLocks/>
          </p:cNvCxnSpPr>
          <p:nvPr/>
        </p:nvCxnSpPr>
        <p:spPr>
          <a:xfrm>
            <a:off x="8409353" y="1836615"/>
            <a:ext cx="609601" cy="2071077"/>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01E606E-18DB-4A3A-9536-E19AB17E2685}"/>
              </a:ext>
            </a:extLst>
          </p:cNvPr>
          <p:cNvCxnSpPr>
            <a:cxnSpLocks/>
          </p:cNvCxnSpPr>
          <p:nvPr/>
        </p:nvCxnSpPr>
        <p:spPr>
          <a:xfrm>
            <a:off x="8409354" y="1836615"/>
            <a:ext cx="1445846" cy="531447"/>
          </a:xfrm>
          <a:prstGeom prst="line">
            <a:avLst/>
          </a:prstGeom>
        </p:spPr>
        <p:style>
          <a:lnRef idx="1">
            <a:schemeClr val="accent1"/>
          </a:lnRef>
          <a:fillRef idx="0">
            <a:schemeClr val="accent1"/>
          </a:fillRef>
          <a:effectRef idx="0">
            <a:schemeClr val="accent1"/>
          </a:effectRef>
          <a:fontRef idx="minor">
            <a:schemeClr val="tx1"/>
          </a:fontRef>
        </p:style>
      </p:cxnSp>
      <p:sp>
        <p:nvSpPr>
          <p:cNvPr id="19" name="Callout: Line 18">
            <a:extLst>
              <a:ext uri="{FF2B5EF4-FFF2-40B4-BE49-F238E27FC236}">
                <a16:creationId xmlns:a16="http://schemas.microsoft.com/office/drawing/2014/main" id="{56C979F3-5C57-4098-AFAF-45090A20DD95}"/>
              </a:ext>
            </a:extLst>
          </p:cNvPr>
          <p:cNvSpPr/>
          <p:nvPr/>
        </p:nvSpPr>
        <p:spPr>
          <a:xfrm>
            <a:off x="6781798" y="4841847"/>
            <a:ext cx="4824323" cy="292504"/>
          </a:xfrm>
          <a:prstGeom prst="borderCallout1">
            <a:avLst>
              <a:gd name="adj1" fmla="val 100705"/>
              <a:gd name="adj2" fmla="val 45259"/>
              <a:gd name="adj3" fmla="val 298454"/>
              <a:gd name="adj4" fmla="val 71623"/>
            </a:avLst>
          </a:prstGeom>
          <a:solidFill>
            <a:schemeClr val="tx2">
              <a:lumMod val="20000"/>
              <a:lumOff val="80000"/>
            </a:schemeClr>
          </a:solidFill>
          <a:ln>
            <a:noFill/>
            <a:tailEnd type="ova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chemeClr val="tx1"/>
                </a:solidFill>
              </a:rPr>
              <a:t>On bindings ports, intermediate objects like signals, bus-width converters etc. are auto-inserted as per </a:t>
            </a:r>
            <a:r>
              <a:rPr lang="en-US" sz="1000" err="1">
                <a:solidFill>
                  <a:schemeClr val="tx1"/>
                </a:solidFill>
              </a:rPr>
              <a:t>SystemC</a:t>
            </a:r>
            <a:r>
              <a:rPr lang="en-US" sz="1000">
                <a:solidFill>
                  <a:schemeClr val="tx1"/>
                </a:solidFill>
              </a:rPr>
              <a:t> semantics</a:t>
            </a:r>
          </a:p>
        </p:txBody>
      </p:sp>
      <p:cxnSp>
        <p:nvCxnSpPr>
          <p:cNvPr id="20" name="Straight Connector 19">
            <a:extLst>
              <a:ext uri="{FF2B5EF4-FFF2-40B4-BE49-F238E27FC236}">
                <a16:creationId xmlns:a16="http://schemas.microsoft.com/office/drawing/2014/main" id="{2CD2A8F4-4A68-4CA4-9093-90D1A3974919}"/>
              </a:ext>
            </a:extLst>
          </p:cNvPr>
          <p:cNvCxnSpPr>
            <a:cxnSpLocks/>
            <a:endCxn id="19" idx="2"/>
          </p:cNvCxnSpPr>
          <p:nvPr/>
        </p:nvCxnSpPr>
        <p:spPr>
          <a:xfrm flipV="1">
            <a:off x="3158836" y="4988099"/>
            <a:ext cx="3622962" cy="146252"/>
          </a:xfrm>
          <a:prstGeom prst="line">
            <a:avLst/>
          </a:prstGeom>
        </p:spPr>
        <p:style>
          <a:lnRef idx="1">
            <a:schemeClr val="accent1"/>
          </a:lnRef>
          <a:fillRef idx="0">
            <a:schemeClr val="accent1"/>
          </a:fillRef>
          <a:effectRef idx="0">
            <a:schemeClr val="accent1"/>
          </a:effectRef>
          <a:fontRef idx="minor">
            <a:schemeClr val="tx1"/>
          </a:fontRef>
        </p:style>
      </p:cxnSp>
      <p:pic>
        <p:nvPicPr>
          <p:cNvPr id="25" name="Picture 24">
            <a:extLst>
              <a:ext uri="{FF2B5EF4-FFF2-40B4-BE49-F238E27FC236}">
                <a16:creationId xmlns:a16="http://schemas.microsoft.com/office/drawing/2014/main" id="{45EB6204-73DA-448C-B0DE-DD05DA371634}"/>
              </a:ext>
            </a:extLst>
          </p:cNvPr>
          <p:cNvPicPr>
            <a:picLocks noChangeAspect="1"/>
          </p:cNvPicPr>
          <p:nvPr/>
        </p:nvPicPr>
        <p:blipFill>
          <a:blip r:embed="rId5"/>
          <a:stretch>
            <a:fillRect/>
          </a:stretch>
        </p:blipFill>
        <p:spPr>
          <a:xfrm>
            <a:off x="8569569" y="3907692"/>
            <a:ext cx="1629508" cy="820474"/>
          </a:xfrm>
          <a:prstGeom prst="rect">
            <a:avLst/>
          </a:prstGeom>
        </p:spPr>
      </p:pic>
      <p:pic>
        <p:nvPicPr>
          <p:cNvPr id="26" name="Picture 25">
            <a:extLst>
              <a:ext uri="{FF2B5EF4-FFF2-40B4-BE49-F238E27FC236}">
                <a16:creationId xmlns:a16="http://schemas.microsoft.com/office/drawing/2014/main" id="{AA0685E2-825F-4947-913D-FD45E71AAAB9}"/>
              </a:ext>
            </a:extLst>
          </p:cNvPr>
          <p:cNvPicPr>
            <a:picLocks noChangeAspect="1"/>
          </p:cNvPicPr>
          <p:nvPr/>
        </p:nvPicPr>
        <p:blipFill>
          <a:blip r:embed="rId6"/>
          <a:stretch>
            <a:fillRect/>
          </a:stretch>
        </p:blipFill>
        <p:spPr>
          <a:xfrm>
            <a:off x="5768590" y="5302986"/>
            <a:ext cx="4824323" cy="1144973"/>
          </a:xfrm>
          <a:prstGeom prst="rect">
            <a:avLst/>
          </a:prstGeom>
          <a:ln>
            <a:noFill/>
          </a:ln>
          <a:effectLst>
            <a:outerShdw blurRad="292100" dist="139700" dir="2700000" algn="tl" rotWithShape="0">
              <a:srgbClr val="333333">
                <a:alpha val="65000"/>
              </a:srgbClr>
            </a:outerShdw>
          </a:effectLst>
        </p:spPr>
      </p:pic>
      <p:cxnSp>
        <p:nvCxnSpPr>
          <p:cNvPr id="27" name="Straight Connector 26">
            <a:extLst>
              <a:ext uri="{FF2B5EF4-FFF2-40B4-BE49-F238E27FC236}">
                <a16:creationId xmlns:a16="http://schemas.microsoft.com/office/drawing/2014/main" id="{805D93BC-ABE6-4398-A5CD-14A40920C0B6}"/>
              </a:ext>
            </a:extLst>
          </p:cNvPr>
          <p:cNvCxnSpPr>
            <a:cxnSpLocks/>
            <a:endCxn id="19" idx="1"/>
          </p:cNvCxnSpPr>
          <p:nvPr/>
        </p:nvCxnSpPr>
        <p:spPr>
          <a:xfrm flipV="1">
            <a:off x="7102229" y="5134351"/>
            <a:ext cx="2091731" cy="593969"/>
          </a:xfrm>
          <a:prstGeom prst="line">
            <a:avLst/>
          </a:prstGeom>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0FF17169-6BA4-4B44-AF84-55449AB748ED}"/>
              </a:ext>
            </a:extLst>
          </p:cNvPr>
          <p:cNvGrpSpPr/>
          <p:nvPr/>
        </p:nvGrpSpPr>
        <p:grpSpPr>
          <a:xfrm>
            <a:off x="1184564" y="276976"/>
            <a:ext cx="10879282" cy="380512"/>
            <a:chOff x="1184564" y="276976"/>
            <a:chExt cx="10879282" cy="380512"/>
          </a:xfrm>
        </p:grpSpPr>
        <p:sp>
          <p:nvSpPr>
            <p:cNvPr id="18" name="Rectangle: Top Corners One Rounded and One Snipped 17">
              <a:extLst>
                <a:ext uri="{FF2B5EF4-FFF2-40B4-BE49-F238E27FC236}">
                  <a16:creationId xmlns:a16="http://schemas.microsoft.com/office/drawing/2014/main" id="{4420B1B6-C650-4017-B09E-5A4FFD630E47}"/>
                </a:ext>
              </a:extLst>
            </p:cNvPr>
            <p:cNvSpPr/>
            <p:nvPr/>
          </p:nvSpPr>
          <p:spPr>
            <a:xfrm>
              <a:off x="1184564" y="276976"/>
              <a:ext cx="3584864" cy="372630"/>
            </a:xfrm>
            <a:prstGeom prst="snipRoundRect">
              <a:avLst/>
            </a:prstGeom>
            <a:solidFill>
              <a:schemeClr val="tx1">
                <a:lumMod val="25000"/>
                <a:lumOff val="7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bg1">
                      <a:lumMod val="65000"/>
                    </a:schemeClr>
                  </a:solidFill>
                </a:rPr>
                <a:t>Model &amp; Platform Management</a:t>
              </a:r>
            </a:p>
          </p:txBody>
        </p:sp>
        <p:sp>
          <p:nvSpPr>
            <p:cNvPr id="21" name="Rectangle: Top Corners One Rounded and One Snipped 20">
              <a:extLst>
                <a:ext uri="{FF2B5EF4-FFF2-40B4-BE49-F238E27FC236}">
                  <a16:creationId xmlns:a16="http://schemas.microsoft.com/office/drawing/2014/main" id="{4D8322ED-B288-4FBA-8E4F-ED6C0AA4CCBC}"/>
                </a:ext>
              </a:extLst>
            </p:cNvPr>
            <p:cNvSpPr/>
            <p:nvPr/>
          </p:nvSpPr>
          <p:spPr>
            <a:xfrm>
              <a:off x="4769425" y="284858"/>
              <a:ext cx="2722419" cy="372630"/>
            </a:xfrm>
            <a:prstGeom prst="snip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Platform Editor</a:t>
              </a:r>
              <a:endParaRPr lang="en-US" dirty="0"/>
            </a:p>
          </p:txBody>
        </p:sp>
        <p:sp>
          <p:nvSpPr>
            <p:cNvPr id="22" name="Rectangle: Top Corners One Rounded and One Snipped 21">
              <a:extLst>
                <a:ext uri="{FF2B5EF4-FFF2-40B4-BE49-F238E27FC236}">
                  <a16:creationId xmlns:a16="http://schemas.microsoft.com/office/drawing/2014/main" id="{45822C58-E88D-4FBE-B45E-04FCABB3EADF}"/>
                </a:ext>
              </a:extLst>
            </p:cNvPr>
            <p:cNvSpPr/>
            <p:nvPr/>
          </p:nvSpPr>
          <p:spPr>
            <a:xfrm>
              <a:off x="10183089" y="284858"/>
              <a:ext cx="1880757" cy="372630"/>
            </a:xfrm>
            <a:prstGeom prst="snipRoundRect">
              <a:avLst/>
            </a:prstGeom>
            <a:solidFill>
              <a:schemeClr val="tx1">
                <a:lumMod val="25000"/>
                <a:lumOff val="7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bg1">
                      <a:lumMod val="65000"/>
                    </a:schemeClr>
                  </a:solidFill>
                </a:rPr>
                <a:t>Run &amp; Debug</a:t>
              </a:r>
            </a:p>
          </p:txBody>
        </p:sp>
        <p:sp>
          <p:nvSpPr>
            <p:cNvPr id="23" name="Rectangle: Top Corners One Rounded and One Snipped 22">
              <a:extLst>
                <a:ext uri="{FF2B5EF4-FFF2-40B4-BE49-F238E27FC236}">
                  <a16:creationId xmlns:a16="http://schemas.microsoft.com/office/drawing/2014/main" id="{291E7CAF-A0E8-4924-A46A-74C1BF86F2DA}"/>
                </a:ext>
              </a:extLst>
            </p:cNvPr>
            <p:cNvSpPr/>
            <p:nvPr/>
          </p:nvSpPr>
          <p:spPr>
            <a:xfrm>
              <a:off x="7488381" y="281394"/>
              <a:ext cx="2722419" cy="372630"/>
            </a:xfrm>
            <a:prstGeom prst="snipRoundRect">
              <a:avLst/>
            </a:prstGeom>
            <a:solidFill>
              <a:schemeClr val="tx1">
                <a:lumMod val="25000"/>
                <a:lumOff val="7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bg1">
                      <a:lumMod val="65000"/>
                    </a:schemeClr>
                  </a:solidFill>
                </a:rPr>
                <a:t>Memory Map Editor</a:t>
              </a:r>
            </a:p>
          </p:txBody>
        </p:sp>
      </p:grpSp>
    </p:spTree>
    <p:extLst>
      <p:ext uri="{BB962C8B-B14F-4D97-AF65-F5344CB8AC3E}">
        <p14:creationId xmlns:p14="http://schemas.microsoft.com/office/powerpoint/2010/main" val="156230045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A9E88C8E-1562-4184-AC63-F4C37845D6DE}"/>
              </a:ext>
            </a:extLst>
          </p:cNvPr>
          <p:cNvPicPr>
            <a:picLocks noGrp="1" noChangeAspect="1"/>
          </p:cNvPicPr>
          <p:nvPr>
            <p:ph idx="1"/>
          </p:nvPr>
        </p:nvPicPr>
        <p:blipFill>
          <a:blip r:embed="rId2"/>
          <a:stretch>
            <a:fillRect/>
          </a:stretch>
        </p:blipFill>
        <p:spPr>
          <a:xfrm>
            <a:off x="849979" y="2228807"/>
            <a:ext cx="4199051" cy="1536006"/>
          </a:xfrm>
          <a:prstGeom prst="rect">
            <a:avLst/>
          </a:prstGeom>
          <a:ln>
            <a:noFill/>
          </a:ln>
          <a:effectLst>
            <a:outerShdw blurRad="292100" dist="139700" dir="2700000" algn="tl" rotWithShape="0">
              <a:srgbClr val="333333">
                <a:alpha val="65000"/>
              </a:srgbClr>
            </a:outerShdw>
          </a:effectLst>
        </p:spPr>
      </p:pic>
      <p:sp>
        <p:nvSpPr>
          <p:cNvPr id="7" name="Callout: Line 6">
            <a:extLst>
              <a:ext uri="{FF2B5EF4-FFF2-40B4-BE49-F238E27FC236}">
                <a16:creationId xmlns:a16="http://schemas.microsoft.com/office/drawing/2014/main" id="{3022F8F3-D922-42D2-B507-786CB8E43B4D}"/>
              </a:ext>
            </a:extLst>
          </p:cNvPr>
          <p:cNvSpPr/>
          <p:nvPr/>
        </p:nvSpPr>
        <p:spPr>
          <a:xfrm>
            <a:off x="1209114" y="1846676"/>
            <a:ext cx="3352801" cy="251238"/>
          </a:xfrm>
          <a:prstGeom prst="borderCallout1">
            <a:avLst>
              <a:gd name="adj1" fmla="val 100705"/>
              <a:gd name="adj2" fmla="val 45259"/>
              <a:gd name="adj3" fmla="val 298454"/>
              <a:gd name="adj4" fmla="val 71623"/>
            </a:avLst>
          </a:prstGeom>
          <a:solidFill>
            <a:schemeClr val="tx2">
              <a:lumMod val="20000"/>
              <a:lumOff val="80000"/>
            </a:schemeClr>
          </a:solidFill>
          <a:ln>
            <a:noFill/>
            <a:tailEnd type="ova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solidFill>
                <a:schemeClr val="tx1"/>
              </a:solidFill>
            </a:endParaRPr>
          </a:p>
          <a:p>
            <a:pPr algn="ctr"/>
            <a:r>
              <a:rPr lang="en-US" sz="1000">
                <a:solidFill>
                  <a:schemeClr val="tx1"/>
                </a:solidFill>
              </a:rPr>
              <a:t>Select “Auto Stub” option to stub unused ports.</a:t>
            </a:r>
          </a:p>
          <a:p>
            <a:pPr algn="ctr"/>
            <a:endParaRPr lang="en-US" sz="1000">
              <a:solidFill>
                <a:schemeClr val="tx1"/>
              </a:solidFill>
            </a:endParaRPr>
          </a:p>
        </p:txBody>
      </p:sp>
      <p:cxnSp>
        <p:nvCxnSpPr>
          <p:cNvPr id="8" name="Straight Connector 7">
            <a:extLst>
              <a:ext uri="{FF2B5EF4-FFF2-40B4-BE49-F238E27FC236}">
                <a16:creationId xmlns:a16="http://schemas.microsoft.com/office/drawing/2014/main" id="{CF468226-3C41-47AE-8598-DFF6C09B837D}"/>
              </a:ext>
            </a:extLst>
          </p:cNvPr>
          <p:cNvCxnSpPr>
            <a:cxnSpLocks/>
            <a:stCxn id="7" idx="1"/>
          </p:cNvCxnSpPr>
          <p:nvPr/>
        </p:nvCxnSpPr>
        <p:spPr>
          <a:xfrm flipH="1">
            <a:off x="2139606" y="2097914"/>
            <a:ext cx="745909" cy="1092012"/>
          </a:xfrm>
          <a:prstGeom prst="line">
            <a:avLst/>
          </a:prstGeom>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0AAB5735-A6B4-4591-BED9-9FC0C97BED20}"/>
              </a:ext>
            </a:extLst>
          </p:cNvPr>
          <p:cNvPicPr>
            <a:picLocks noChangeAspect="1"/>
          </p:cNvPicPr>
          <p:nvPr/>
        </p:nvPicPr>
        <p:blipFill>
          <a:blip r:embed="rId3"/>
          <a:stretch>
            <a:fillRect/>
          </a:stretch>
        </p:blipFill>
        <p:spPr>
          <a:xfrm>
            <a:off x="5840127" y="2226506"/>
            <a:ext cx="5712351" cy="1400602"/>
          </a:xfrm>
          <a:prstGeom prst="rect">
            <a:avLst/>
          </a:prstGeom>
          <a:ln>
            <a:noFill/>
          </a:ln>
          <a:effectLst>
            <a:outerShdw blurRad="292100" dist="139700" dir="2700000" algn="tl" rotWithShape="0">
              <a:srgbClr val="333333">
                <a:alpha val="65000"/>
              </a:srgbClr>
            </a:outerShdw>
          </a:effectLst>
        </p:spPr>
      </p:pic>
      <p:sp>
        <p:nvSpPr>
          <p:cNvPr id="16" name="Arrow: Right 15">
            <a:extLst>
              <a:ext uri="{FF2B5EF4-FFF2-40B4-BE49-F238E27FC236}">
                <a16:creationId xmlns:a16="http://schemas.microsoft.com/office/drawing/2014/main" id="{453DD8DB-FB32-4329-A66F-FE65A04653F5}"/>
              </a:ext>
            </a:extLst>
          </p:cNvPr>
          <p:cNvSpPr/>
          <p:nvPr/>
        </p:nvSpPr>
        <p:spPr>
          <a:xfrm>
            <a:off x="5171953" y="2824507"/>
            <a:ext cx="654998" cy="336062"/>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2016ADE6-F3CE-4BED-A243-8869EA835C5C}"/>
              </a:ext>
            </a:extLst>
          </p:cNvPr>
          <p:cNvPicPr>
            <a:picLocks noChangeAspect="1"/>
          </p:cNvPicPr>
          <p:nvPr/>
        </p:nvPicPr>
        <p:blipFill>
          <a:blip r:embed="rId4"/>
          <a:stretch>
            <a:fillRect/>
          </a:stretch>
        </p:blipFill>
        <p:spPr>
          <a:xfrm>
            <a:off x="330717" y="4619464"/>
            <a:ext cx="4983336" cy="986008"/>
          </a:xfrm>
          <a:prstGeom prst="rect">
            <a:avLst/>
          </a:prstGeom>
          <a:ln>
            <a:noFill/>
          </a:ln>
          <a:effectLst>
            <a:outerShdw blurRad="292100" dist="139700" dir="2700000" algn="tl" rotWithShape="0">
              <a:srgbClr val="333333">
                <a:alpha val="65000"/>
              </a:srgbClr>
            </a:outerShdw>
          </a:effectLst>
        </p:spPr>
      </p:pic>
      <p:pic>
        <p:nvPicPr>
          <p:cNvPr id="18" name="Picture 17">
            <a:extLst>
              <a:ext uri="{FF2B5EF4-FFF2-40B4-BE49-F238E27FC236}">
                <a16:creationId xmlns:a16="http://schemas.microsoft.com/office/drawing/2014/main" id="{7A1A0DF3-96C3-406D-A4F7-7DFD4CA61623}"/>
              </a:ext>
            </a:extLst>
          </p:cNvPr>
          <p:cNvPicPr>
            <a:picLocks noChangeAspect="1"/>
          </p:cNvPicPr>
          <p:nvPr/>
        </p:nvPicPr>
        <p:blipFill>
          <a:blip r:embed="rId5"/>
          <a:stretch>
            <a:fillRect/>
          </a:stretch>
        </p:blipFill>
        <p:spPr>
          <a:xfrm>
            <a:off x="5890677" y="4651719"/>
            <a:ext cx="1573013" cy="784808"/>
          </a:xfrm>
          <a:prstGeom prst="rect">
            <a:avLst/>
          </a:prstGeom>
          <a:ln>
            <a:noFill/>
          </a:ln>
          <a:effectLst>
            <a:outerShdw blurRad="292100" dist="139700" dir="2700000" algn="tl" rotWithShape="0">
              <a:srgbClr val="333333">
                <a:alpha val="65000"/>
              </a:srgbClr>
            </a:outerShdw>
          </a:effectLst>
        </p:spPr>
      </p:pic>
      <p:pic>
        <p:nvPicPr>
          <p:cNvPr id="19" name="Picture 18">
            <a:extLst>
              <a:ext uri="{FF2B5EF4-FFF2-40B4-BE49-F238E27FC236}">
                <a16:creationId xmlns:a16="http://schemas.microsoft.com/office/drawing/2014/main" id="{92980E72-1187-4782-80B1-051CFEEADD7E}"/>
              </a:ext>
            </a:extLst>
          </p:cNvPr>
          <p:cNvPicPr>
            <a:picLocks noChangeAspect="1"/>
          </p:cNvPicPr>
          <p:nvPr/>
        </p:nvPicPr>
        <p:blipFill>
          <a:blip r:embed="rId6"/>
          <a:stretch>
            <a:fillRect/>
          </a:stretch>
        </p:blipFill>
        <p:spPr>
          <a:xfrm>
            <a:off x="8091861" y="4540161"/>
            <a:ext cx="3602257" cy="1144613"/>
          </a:xfrm>
          <a:prstGeom prst="rect">
            <a:avLst/>
          </a:prstGeom>
          <a:ln>
            <a:noFill/>
          </a:ln>
          <a:effectLst>
            <a:outerShdw blurRad="292100" dist="139700" dir="2700000" algn="tl" rotWithShape="0">
              <a:srgbClr val="333333">
                <a:alpha val="65000"/>
              </a:srgbClr>
            </a:outerShdw>
          </a:effectLst>
        </p:spPr>
      </p:pic>
      <p:sp>
        <p:nvSpPr>
          <p:cNvPr id="20" name="Arrow: Right 19">
            <a:extLst>
              <a:ext uri="{FF2B5EF4-FFF2-40B4-BE49-F238E27FC236}">
                <a16:creationId xmlns:a16="http://schemas.microsoft.com/office/drawing/2014/main" id="{E7AF21C1-731A-4D8C-B3E1-120C4AE3EA22}"/>
              </a:ext>
            </a:extLst>
          </p:cNvPr>
          <p:cNvSpPr/>
          <p:nvPr/>
        </p:nvSpPr>
        <p:spPr>
          <a:xfrm>
            <a:off x="7532546" y="4888505"/>
            <a:ext cx="532931" cy="336062"/>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Arrow: Right 20">
            <a:extLst>
              <a:ext uri="{FF2B5EF4-FFF2-40B4-BE49-F238E27FC236}">
                <a16:creationId xmlns:a16="http://schemas.microsoft.com/office/drawing/2014/main" id="{A5B30E6A-F78C-42C8-9E1B-A54CECE49C09}"/>
              </a:ext>
            </a:extLst>
          </p:cNvPr>
          <p:cNvSpPr/>
          <p:nvPr/>
        </p:nvSpPr>
        <p:spPr>
          <a:xfrm>
            <a:off x="5275754" y="4875046"/>
            <a:ext cx="563294" cy="334284"/>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Callout: Line 21">
            <a:extLst>
              <a:ext uri="{FF2B5EF4-FFF2-40B4-BE49-F238E27FC236}">
                <a16:creationId xmlns:a16="http://schemas.microsoft.com/office/drawing/2014/main" id="{11A2CBBD-3CE6-47F6-9EBF-2ADB10E7DDDF}"/>
              </a:ext>
            </a:extLst>
          </p:cNvPr>
          <p:cNvSpPr/>
          <p:nvPr/>
        </p:nvSpPr>
        <p:spPr>
          <a:xfrm>
            <a:off x="2011822" y="4207753"/>
            <a:ext cx="4475759" cy="251238"/>
          </a:xfrm>
          <a:prstGeom prst="borderCallout1">
            <a:avLst>
              <a:gd name="adj1" fmla="val 100705"/>
              <a:gd name="adj2" fmla="val 45259"/>
              <a:gd name="adj3" fmla="val 298454"/>
              <a:gd name="adj4" fmla="val 71623"/>
            </a:avLst>
          </a:prstGeom>
          <a:solidFill>
            <a:schemeClr val="tx2">
              <a:lumMod val="20000"/>
              <a:lumOff val="80000"/>
            </a:schemeClr>
          </a:solidFill>
          <a:ln>
            <a:noFill/>
            <a:tailEnd type="ova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solidFill>
                <a:schemeClr val="tx1"/>
              </a:solidFill>
            </a:endParaRPr>
          </a:p>
          <a:p>
            <a:pPr algn="ctr"/>
            <a:r>
              <a:rPr lang="en-US" sz="1000">
                <a:solidFill>
                  <a:schemeClr val="tx1"/>
                </a:solidFill>
              </a:rPr>
              <a:t>Select “Auto Stub with Value” option to stub unused ports with an initial value</a:t>
            </a:r>
          </a:p>
          <a:p>
            <a:pPr algn="ctr"/>
            <a:endParaRPr lang="en-US" sz="1000">
              <a:solidFill>
                <a:schemeClr val="tx1"/>
              </a:solidFill>
            </a:endParaRPr>
          </a:p>
        </p:txBody>
      </p:sp>
      <p:cxnSp>
        <p:nvCxnSpPr>
          <p:cNvPr id="23" name="Straight Connector 22">
            <a:extLst>
              <a:ext uri="{FF2B5EF4-FFF2-40B4-BE49-F238E27FC236}">
                <a16:creationId xmlns:a16="http://schemas.microsoft.com/office/drawing/2014/main" id="{F1A3A70B-74BA-4FC0-92B4-934A322E3DA4}"/>
              </a:ext>
            </a:extLst>
          </p:cNvPr>
          <p:cNvCxnSpPr>
            <a:cxnSpLocks/>
          </p:cNvCxnSpPr>
          <p:nvPr/>
        </p:nvCxnSpPr>
        <p:spPr>
          <a:xfrm>
            <a:off x="2461847" y="4447024"/>
            <a:ext cx="2339028" cy="1010001"/>
          </a:xfrm>
          <a:prstGeom prst="line">
            <a:avLst/>
          </a:prstGeom>
        </p:spPr>
        <p:style>
          <a:lnRef idx="1">
            <a:schemeClr val="accent1"/>
          </a:lnRef>
          <a:fillRef idx="0">
            <a:schemeClr val="accent1"/>
          </a:fillRef>
          <a:effectRef idx="0">
            <a:schemeClr val="accent1"/>
          </a:effectRef>
          <a:fontRef idx="minor">
            <a:schemeClr val="tx1"/>
          </a:fontRef>
        </p:style>
      </p:cxnSp>
      <p:sp>
        <p:nvSpPr>
          <p:cNvPr id="38" name="Callout: Line 37">
            <a:extLst>
              <a:ext uri="{FF2B5EF4-FFF2-40B4-BE49-F238E27FC236}">
                <a16:creationId xmlns:a16="http://schemas.microsoft.com/office/drawing/2014/main" id="{50B7E7E3-C0B1-4542-BDA2-3DB6F0074E5C}"/>
              </a:ext>
            </a:extLst>
          </p:cNvPr>
          <p:cNvSpPr/>
          <p:nvPr/>
        </p:nvSpPr>
        <p:spPr>
          <a:xfrm>
            <a:off x="6809158" y="1846676"/>
            <a:ext cx="3352801" cy="251238"/>
          </a:xfrm>
          <a:prstGeom prst="borderCallout1">
            <a:avLst>
              <a:gd name="adj1" fmla="val 100705"/>
              <a:gd name="adj2" fmla="val 45259"/>
              <a:gd name="adj3" fmla="val 298454"/>
              <a:gd name="adj4" fmla="val 71623"/>
            </a:avLst>
          </a:prstGeom>
          <a:solidFill>
            <a:schemeClr val="tx2">
              <a:lumMod val="20000"/>
              <a:lumOff val="80000"/>
            </a:schemeClr>
          </a:solidFill>
          <a:ln>
            <a:noFill/>
            <a:tailEnd type="ova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solidFill>
                <a:schemeClr val="tx1"/>
              </a:solidFill>
            </a:endParaRPr>
          </a:p>
          <a:p>
            <a:pPr algn="ctr"/>
            <a:r>
              <a:rPr lang="en-US" sz="1000">
                <a:solidFill>
                  <a:schemeClr val="tx1"/>
                </a:solidFill>
              </a:rPr>
              <a:t>Stub object is created as per </a:t>
            </a:r>
            <a:r>
              <a:rPr lang="en-US" sz="1000" err="1">
                <a:solidFill>
                  <a:schemeClr val="tx1"/>
                </a:solidFill>
              </a:rPr>
              <a:t>SystemC</a:t>
            </a:r>
            <a:r>
              <a:rPr lang="en-US" sz="1000">
                <a:solidFill>
                  <a:schemeClr val="tx1"/>
                </a:solidFill>
              </a:rPr>
              <a:t> </a:t>
            </a:r>
            <a:r>
              <a:rPr lang="en-US" sz="1000" err="1">
                <a:solidFill>
                  <a:schemeClr val="tx1"/>
                </a:solidFill>
              </a:rPr>
              <a:t>symantics</a:t>
            </a:r>
            <a:endParaRPr lang="en-US" sz="1000">
              <a:solidFill>
                <a:schemeClr val="tx1"/>
              </a:solidFill>
            </a:endParaRPr>
          </a:p>
          <a:p>
            <a:pPr algn="ctr"/>
            <a:endParaRPr lang="en-US" sz="1000">
              <a:solidFill>
                <a:schemeClr val="tx1"/>
              </a:solidFill>
            </a:endParaRPr>
          </a:p>
        </p:txBody>
      </p:sp>
      <p:cxnSp>
        <p:nvCxnSpPr>
          <p:cNvPr id="39" name="Straight Connector 38">
            <a:extLst>
              <a:ext uri="{FF2B5EF4-FFF2-40B4-BE49-F238E27FC236}">
                <a16:creationId xmlns:a16="http://schemas.microsoft.com/office/drawing/2014/main" id="{D046E65D-8550-4E7F-B7F0-F6DD7E861A6B}"/>
              </a:ext>
            </a:extLst>
          </p:cNvPr>
          <p:cNvCxnSpPr>
            <a:cxnSpLocks/>
            <a:stCxn id="38" idx="1"/>
          </p:cNvCxnSpPr>
          <p:nvPr/>
        </p:nvCxnSpPr>
        <p:spPr>
          <a:xfrm flipH="1">
            <a:off x="7247633" y="2097914"/>
            <a:ext cx="1237926" cy="625574"/>
          </a:xfrm>
          <a:prstGeom prst="line">
            <a:avLst/>
          </a:prstGeom>
        </p:spPr>
        <p:style>
          <a:lnRef idx="1">
            <a:schemeClr val="accent1"/>
          </a:lnRef>
          <a:fillRef idx="0">
            <a:schemeClr val="accent1"/>
          </a:fillRef>
          <a:effectRef idx="0">
            <a:schemeClr val="accent1"/>
          </a:effectRef>
          <a:fontRef idx="minor">
            <a:schemeClr val="tx1"/>
          </a:fontRef>
        </p:style>
      </p:cxnSp>
      <p:sp>
        <p:nvSpPr>
          <p:cNvPr id="42" name="Rectangle: Rounded Corners 41">
            <a:extLst>
              <a:ext uri="{FF2B5EF4-FFF2-40B4-BE49-F238E27FC236}">
                <a16:creationId xmlns:a16="http://schemas.microsoft.com/office/drawing/2014/main" id="{48160949-A8BE-4AA4-8682-186B913ADE0B}"/>
              </a:ext>
            </a:extLst>
          </p:cNvPr>
          <p:cNvSpPr/>
          <p:nvPr/>
        </p:nvSpPr>
        <p:spPr>
          <a:xfrm>
            <a:off x="125046" y="1823910"/>
            <a:ext cx="11797042" cy="2162945"/>
          </a:xfrm>
          <a:prstGeom prst="roundRect">
            <a:avLst/>
          </a:prstGeom>
          <a:noFill/>
          <a:ln w="3175">
            <a:solidFill>
              <a:srgbClr val="00778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E068620E-D030-46EF-B71E-1C33B3A818DA}"/>
              </a:ext>
            </a:extLst>
          </p:cNvPr>
          <p:cNvSpPr txBox="1"/>
          <p:nvPr/>
        </p:nvSpPr>
        <p:spPr>
          <a:xfrm>
            <a:off x="125046" y="1823909"/>
            <a:ext cx="979388" cy="307777"/>
          </a:xfrm>
          <a:prstGeom prst="rect">
            <a:avLst/>
          </a:prstGeom>
          <a:solidFill>
            <a:srgbClr val="00778B"/>
          </a:solidFill>
          <a:ln>
            <a:solidFill>
              <a:srgbClr val="00778B"/>
            </a:solidFill>
          </a:ln>
        </p:spPr>
        <p:txBody>
          <a:bodyPr wrap="square" rtlCol="0">
            <a:spAutoFit/>
          </a:bodyPr>
          <a:lstStyle/>
          <a:p>
            <a:r>
              <a:rPr lang="en-US" sz="1400">
                <a:solidFill>
                  <a:schemeClr val="bg1"/>
                </a:solidFill>
              </a:rPr>
              <a:t>Auto Stub</a:t>
            </a:r>
          </a:p>
        </p:txBody>
      </p:sp>
      <p:sp>
        <p:nvSpPr>
          <p:cNvPr id="44" name="Rectangle: Rounded Corners 43">
            <a:extLst>
              <a:ext uri="{FF2B5EF4-FFF2-40B4-BE49-F238E27FC236}">
                <a16:creationId xmlns:a16="http://schemas.microsoft.com/office/drawing/2014/main" id="{B5CC2851-4CCE-4B34-9C15-04B3F578ADA6}"/>
              </a:ext>
            </a:extLst>
          </p:cNvPr>
          <p:cNvSpPr/>
          <p:nvPr/>
        </p:nvSpPr>
        <p:spPr>
          <a:xfrm>
            <a:off x="125046" y="4171654"/>
            <a:ext cx="11797042" cy="1618617"/>
          </a:xfrm>
          <a:prstGeom prst="roundRect">
            <a:avLst/>
          </a:prstGeom>
          <a:noFill/>
          <a:ln w="3175">
            <a:solidFill>
              <a:srgbClr val="00778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a:extLst>
              <a:ext uri="{FF2B5EF4-FFF2-40B4-BE49-F238E27FC236}">
                <a16:creationId xmlns:a16="http://schemas.microsoft.com/office/drawing/2014/main" id="{55EA821D-FE3D-4348-A104-967227ED50F0}"/>
              </a:ext>
            </a:extLst>
          </p:cNvPr>
          <p:cNvSpPr txBox="1"/>
          <p:nvPr/>
        </p:nvSpPr>
        <p:spPr>
          <a:xfrm>
            <a:off x="125046" y="4172622"/>
            <a:ext cx="1848340" cy="307777"/>
          </a:xfrm>
          <a:prstGeom prst="rect">
            <a:avLst/>
          </a:prstGeom>
          <a:solidFill>
            <a:srgbClr val="00778B"/>
          </a:solidFill>
        </p:spPr>
        <p:txBody>
          <a:bodyPr wrap="square" rtlCol="0">
            <a:spAutoFit/>
          </a:bodyPr>
          <a:lstStyle/>
          <a:p>
            <a:r>
              <a:rPr lang="en-US" sz="1400">
                <a:solidFill>
                  <a:schemeClr val="bg1"/>
                </a:solidFill>
              </a:rPr>
              <a:t>Auto Stub with Value</a:t>
            </a:r>
          </a:p>
        </p:txBody>
      </p:sp>
      <p:sp>
        <p:nvSpPr>
          <p:cNvPr id="48" name="Callout: Line 47">
            <a:extLst>
              <a:ext uri="{FF2B5EF4-FFF2-40B4-BE49-F238E27FC236}">
                <a16:creationId xmlns:a16="http://schemas.microsoft.com/office/drawing/2014/main" id="{F40682A6-FFD5-4AD2-933A-3FD8B6617F71}"/>
              </a:ext>
            </a:extLst>
          </p:cNvPr>
          <p:cNvSpPr/>
          <p:nvPr/>
        </p:nvSpPr>
        <p:spPr>
          <a:xfrm>
            <a:off x="6614160" y="4193099"/>
            <a:ext cx="1425531" cy="265380"/>
          </a:xfrm>
          <a:prstGeom prst="borderCallout1">
            <a:avLst>
              <a:gd name="adj1" fmla="val 100705"/>
              <a:gd name="adj2" fmla="val 45259"/>
              <a:gd name="adj3" fmla="val 311580"/>
              <a:gd name="adj4" fmla="val 50886"/>
            </a:avLst>
          </a:prstGeom>
          <a:solidFill>
            <a:schemeClr val="tx2">
              <a:lumMod val="20000"/>
              <a:lumOff val="80000"/>
            </a:schemeClr>
          </a:solidFill>
          <a:ln>
            <a:noFill/>
            <a:tailEnd type="ova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chemeClr val="tx1"/>
                </a:solidFill>
              </a:rPr>
              <a:t>Provide initial value</a:t>
            </a:r>
          </a:p>
        </p:txBody>
      </p:sp>
      <p:cxnSp>
        <p:nvCxnSpPr>
          <p:cNvPr id="49" name="Straight Connector 48">
            <a:extLst>
              <a:ext uri="{FF2B5EF4-FFF2-40B4-BE49-F238E27FC236}">
                <a16:creationId xmlns:a16="http://schemas.microsoft.com/office/drawing/2014/main" id="{CC9D9B71-9D21-4F56-8793-1E2574FFAA55}"/>
              </a:ext>
            </a:extLst>
          </p:cNvPr>
          <p:cNvCxnSpPr>
            <a:cxnSpLocks/>
            <a:stCxn id="48" idx="1"/>
          </p:cNvCxnSpPr>
          <p:nvPr/>
        </p:nvCxnSpPr>
        <p:spPr>
          <a:xfrm flipH="1">
            <a:off x="6400424" y="4458479"/>
            <a:ext cx="926502" cy="691223"/>
          </a:xfrm>
          <a:prstGeom prst="line">
            <a:avLst/>
          </a:prstGeom>
        </p:spPr>
        <p:style>
          <a:lnRef idx="1">
            <a:schemeClr val="accent1"/>
          </a:lnRef>
          <a:fillRef idx="0">
            <a:schemeClr val="accent1"/>
          </a:fillRef>
          <a:effectRef idx="0">
            <a:schemeClr val="accent1"/>
          </a:effectRef>
          <a:fontRef idx="minor">
            <a:schemeClr val="tx1"/>
          </a:fontRef>
        </p:style>
      </p:cxnSp>
      <p:sp>
        <p:nvSpPr>
          <p:cNvPr id="33" name="Callout: Line 32">
            <a:extLst>
              <a:ext uri="{FF2B5EF4-FFF2-40B4-BE49-F238E27FC236}">
                <a16:creationId xmlns:a16="http://schemas.microsoft.com/office/drawing/2014/main" id="{1FDEFBFC-B9F5-40B8-BF28-4F5FE3026DC7}"/>
              </a:ext>
            </a:extLst>
          </p:cNvPr>
          <p:cNvSpPr/>
          <p:nvPr/>
        </p:nvSpPr>
        <p:spPr>
          <a:xfrm>
            <a:off x="8091861" y="4207853"/>
            <a:ext cx="3749409" cy="279711"/>
          </a:xfrm>
          <a:prstGeom prst="borderCallout1">
            <a:avLst>
              <a:gd name="adj1" fmla="val 100705"/>
              <a:gd name="adj2" fmla="val 45259"/>
              <a:gd name="adj3" fmla="val 298454"/>
              <a:gd name="adj4" fmla="val 71623"/>
            </a:avLst>
          </a:prstGeom>
          <a:solidFill>
            <a:schemeClr val="tx2">
              <a:lumMod val="20000"/>
              <a:lumOff val="80000"/>
            </a:schemeClr>
          </a:solidFill>
          <a:ln>
            <a:noFill/>
            <a:tailEnd type="ova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solidFill>
                <a:schemeClr val="tx1"/>
              </a:solidFill>
            </a:endParaRPr>
          </a:p>
          <a:p>
            <a:pPr algn="ctr"/>
            <a:r>
              <a:rPr lang="en-US" sz="1000">
                <a:solidFill>
                  <a:schemeClr val="tx1"/>
                </a:solidFill>
              </a:rPr>
              <a:t>Stub objects are created and initialized with specified value</a:t>
            </a:r>
          </a:p>
          <a:p>
            <a:pPr algn="ctr"/>
            <a:endParaRPr lang="en-US" sz="1000">
              <a:solidFill>
                <a:schemeClr val="tx1"/>
              </a:solidFill>
            </a:endParaRPr>
          </a:p>
        </p:txBody>
      </p:sp>
      <p:cxnSp>
        <p:nvCxnSpPr>
          <p:cNvPr id="34" name="Straight Connector 33">
            <a:extLst>
              <a:ext uri="{FF2B5EF4-FFF2-40B4-BE49-F238E27FC236}">
                <a16:creationId xmlns:a16="http://schemas.microsoft.com/office/drawing/2014/main" id="{CEEBBAB9-6BD6-476D-B9E7-6530812F4127}"/>
              </a:ext>
            </a:extLst>
          </p:cNvPr>
          <p:cNvCxnSpPr>
            <a:cxnSpLocks/>
            <a:stCxn id="33" idx="1"/>
          </p:cNvCxnSpPr>
          <p:nvPr/>
        </p:nvCxnSpPr>
        <p:spPr>
          <a:xfrm>
            <a:off x="9966566" y="4487564"/>
            <a:ext cx="335674" cy="400941"/>
          </a:xfrm>
          <a:prstGeom prst="line">
            <a:avLst/>
          </a:prstGeom>
        </p:spPr>
        <p:style>
          <a:lnRef idx="1">
            <a:schemeClr val="accent1"/>
          </a:lnRef>
          <a:fillRef idx="0">
            <a:schemeClr val="accent1"/>
          </a:fillRef>
          <a:effectRef idx="0">
            <a:schemeClr val="accent1"/>
          </a:effectRef>
          <a:fontRef idx="minor">
            <a:schemeClr val="tx1"/>
          </a:fontRef>
        </p:style>
      </p:cxnSp>
      <p:sp>
        <p:nvSpPr>
          <p:cNvPr id="35" name="Title 1">
            <a:extLst>
              <a:ext uri="{FF2B5EF4-FFF2-40B4-BE49-F238E27FC236}">
                <a16:creationId xmlns:a16="http://schemas.microsoft.com/office/drawing/2014/main" id="{B83FFD41-CD9B-49EE-BD49-0856BE8611E2}"/>
              </a:ext>
            </a:extLst>
          </p:cNvPr>
          <p:cNvSpPr>
            <a:spLocks noGrp="1"/>
          </p:cNvSpPr>
          <p:nvPr>
            <p:ph type="title"/>
          </p:nvPr>
        </p:nvSpPr>
        <p:spPr>
          <a:xfrm>
            <a:off x="446313" y="843111"/>
            <a:ext cx="11310257" cy="666871"/>
          </a:xfrm>
        </p:spPr>
        <p:txBody>
          <a:bodyPr/>
          <a:lstStyle/>
          <a:p>
            <a:r>
              <a:rPr lang="en-US" dirty="0"/>
              <a:t>Auto-stubbing Ports</a:t>
            </a:r>
          </a:p>
        </p:txBody>
      </p:sp>
      <p:grpSp>
        <p:nvGrpSpPr>
          <p:cNvPr id="36" name="Group 35">
            <a:extLst>
              <a:ext uri="{FF2B5EF4-FFF2-40B4-BE49-F238E27FC236}">
                <a16:creationId xmlns:a16="http://schemas.microsoft.com/office/drawing/2014/main" id="{7B620FD7-6B72-4134-9A69-94C10E23CE79}"/>
              </a:ext>
            </a:extLst>
          </p:cNvPr>
          <p:cNvGrpSpPr/>
          <p:nvPr/>
        </p:nvGrpSpPr>
        <p:grpSpPr>
          <a:xfrm>
            <a:off x="1184564" y="276976"/>
            <a:ext cx="10879282" cy="380512"/>
            <a:chOff x="1184564" y="276976"/>
            <a:chExt cx="10879282" cy="380512"/>
          </a:xfrm>
        </p:grpSpPr>
        <p:sp>
          <p:nvSpPr>
            <p:cNvPr id="37" name="Rectangle: Top Corners One Rounded and One Snipped 36">
              <a:extLst>
                <a:ext uri="{FF2B5EF4-FFF2-40B4-BE49-F238E27FC236}">
                  <a16:creationId xmlns:a16="http://schemas.microsoft.com/office/drawing/2014/main" id="{E1A6AF5E-2D84-4B67-846C-31B3C284D8C8}"/>
                </a:ext>
              </a:extLst>
            </p:cNvPr>
            <p:cNvSpPr/>
            <p:nvPr/>
          </p:nvSpPr>
          <p:spPr>
            <a:xfrm>
              <a:off x="1184564" y="276976"/>
              <a:ext cx="3584864" cy="372630"/>
            </a:xfrm>
            <a:prstGeom prst="snipRoundRect">
              <a:avLst/>
            </a:prstGeom>
            <a:solidFill>
              <a:schemeClr val="tx1">
                <a:lumMod val="25000"/>
                <a:lumOff val="7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bg1">
                      <a:lumMod val="65000"/>
                    </a:schemeClr>
                  </a:solidFill>
                </a:rPr>
                <a:t>Model &amp; Platform Management</a:t>
              </a:r>
            </a:p>
          </p:txBody>
        </p:sp>
        <p:sp>
          <p:nvSpPr>
            <p:cNvPr id="40" name="Rectangle: Top Corners One Rounded and One Snipped 39">
              <a:extLst>
                <a:ext uri="{FF2B5EF4-FFF2-40B4-BE49-F238E27FC236}">
                  <a16:creationId xmlns:a16="http://schemas.microsoft.com/office/drawing/2014/main" id="{14DE1136-F972-4259-82D4-5BE3E19B8DC6}"/>
                </a:ext>
              </a:extLst>
            </p:cNvPr>
            <p:cNvSpPr/>
            <p:nvPr/>
          </p:nvSpPr>
          <p:spPr>
            <a:xfrm>
              <a:off x="4769425" y="284858"/>
              <a:ext cx="2722419" cy="372630"/>
            </a:xfrm>
            <a:prstGeom prst="snip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Platform Editor</a:t>
              </a:r>
              <a:endParaRPr lang="en-US" dirty="0"/>
            </a:p>
          </p:txBody>
        </p:sp>
        <p:sp>
          <p:nvSpPr>
            <p:cNvPr id="41" name="Rectangle: Top Corners One Rounded and One Snipped 40">
              <a:extLst>
                <a:ext uri="{FF2B5EF4-FFF2-40B4-BE49-F238E27FC236}">
                  <a16:creationId xmlns:a16="http://schemas.microsoft.com/office/drawing/2014/main" id="{E112B466-B58F-470E-BEE2-2BC3853B8FBE}"/>
                </a:ext>
              </a:extLst>
            </p:cNvPr>
            <p:cNvSpPr/>
            <p:nvPr/>
          </p:nvSpPr>
          <p:spPr>
            <a:xfrm>
              <a:off x="10183089" y="284858"/>
              <a:ext cx="1880757" cy="372630"/>
            </a:xfrm>
            <a:prstGeom prst="snipRoundRect">
              <a:avLst/>
            </a:prstGeom>
            <a:solidFill>
              <a:schemeClr val="tx1">
                <a:lumMod val="25000"/>
                <a:lumOff val="7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bg1">
                      <a:lumMod val="65000"/>
                    </a:schemeClr>
                  </a:solidFill>
                </a:rPr>
                <a:t>Run &amp; Debug</a:t>
              </a:r>
            </a:p>
          </p:txBody>
        </p:sp>
        <p:sp>
          <p:nvSpPr>
            <p:cNvPr id="50" name="Rectangle: Top Corners One Rounded and One Snipped 49">
              <a:extLst>
                <a:ext uri="{FF2B5EF4-FFF2-40B4-BE49-F238E27FC236}">
                  <a16:creationId xmlns:a16="http://schemas.microsoft.com/office/drawing/2014/main" id="{F9C4824D-9EF1-487A-BFCF-9DC37F3EFAA9}"/>
                </a:ext>
              </a:extLst>
            </p:cNvPr>
            <p:cNvSpPr/>
            <p:nvPr/>
          </p:nvSpPr>
          <p:spPr>
            <a:xfrm>
              <a:off x="7488381" y="281394"/>
              <a:ext cx="2722419" cy="372630"/>
            </a:xfrm>
            <a:prstGeom prst="snipRoundRect">
              <a:avLst/>
            </a:prstGeom>
            <a:solidFill>
              <a:schemeClr val="tx1">
                <a:lumMod val="25000"/>
                <a:lumOff val="7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bg1">
                      <a:lumMod val="65000"/>
                    </a:schemeClr>
                  </a:solidFill>
                </a:rPr>
                <a:t>Memory Map Editor</a:t>
              </a:r>
            </a:p>
          </p:txBody>
        </p:sp>
      </p:grpSp>
    </p:spTree>
    <p:extLst>
      <p:ext uri="{BB962C8B-B14F-4D97-AF65-F5344CB8AC3E}">
        <p14:creationId xmlns:p14="http://schemas.microsoft.com/office/powerpoint/2010/main" val="85482895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380B2861-388A-4FBD-9309-01EFC4F046B1}"/>
              </a:ext>
            </a:extLst>
          </p:cNvPr>
          <p:cNvPicPr>
            <a:picLocks noChangeAspect="1"/>
          </p:cNvPicPr>
          <p:nvPr/>
        </p:nvPicPr>
        <p:blipFill>
          <a:blip r:embed="rId2"/>
          <a:stretch>
            <a:fillRect/>
          </a:stretch>
        </p:blipFill>
        <p:spPr>
          <a:xfrm>
            <a:off x="281662" y="3548434"/>
            <a:ext cx="5045724" cy="1312837"/>
          </a:xfrm>
          <a:prstGeom prst="rect">
            <a:avLst/>
          </a:prstGeom>
          <a:ln>
            <a:noFill/>
          </a:ln>
          <a:effectLst>
            <a:outerShdw blurRad="292100" dist="139700" dir="2700000" algn="tl" rotWithShape="0">
              <a:srgbClr val="333333">
                <a:alpha val="65000"/>
              </a:srgbClr>
            </a:outerShdw>
          </a:effectLst>
        </p:spPr>
      </p:pic>
      <p:pic>
        <p:nvPicPr>
          <p:cNvPr id="26" name="Picture 25">
            <a:extLst>
              <a:ext uri="{FF2B5EF4-FFF2-40B4-BE49-F238E27FC236}">
                <a16:creationId xmlns:a16="http://schemas.microsoft.com/office/drawing/2014/main" id="{F00564B7-E722-4491-A427-917F16BBDD48}"/>
              </a:ext>
            </a:extLst>
          </p:cNvPr>
          <p:cNvPicPr>
            <a:picLocks noChangeAspect="1"/>
          </p:cNvPicPr>
          <p:nvPr/>
        </p:nvPicPr>
        <p:blipFill>
          <a:blip r:embed="rId3"/>
          <a:stretch>
            <a:fillRect/>
          </a:stretch>
        </p:blipFill>
        <p:spPr>
          <a:xfrm>
            <a:off x="5890677" y="3548433"/>
            <a:ext cx="5486717" cy="1312837"/>
          </a:xfrm>
          <a:prstGeom prst="rect">
            <a:avLst/>
          </a:prstGeom>
          <a:ln>
            <a:noFill/>
          </a:ln>
          <a:effectLst>
            <a:outerShdw blurRad="292100" dist="139700" dir="2700000" algn="tl" rotWithShape="0">
              <a:srgbClr val="333333">
                <a:alpha val="65000"/>
              </a:srgbClr>
            </a:outerShdw>
          </a:effectLst>
        </p:spPr>
      </p:pic>
      <p:sp>
        <p:nvSpPr>
          <p:cNvPr id="27" name="Callout: Line 26">
            <a:extLst>
              <a:ext uri="{FF2B5EF4-FFF2-40B4-BE49-F238E27FC236}">
                <a16:creationId xmlns:a16="http://schemas.microsoft.com/office/drawing/2014/main" id="{AECCD9D8-449D-45AD-84D6-1A745A35A066}"/>
              </a:ext>
            </a:extLst>
          </p:cNvPr>
          <p:cNvSpPr/>
          <p:nvPr/>
        </p:nvSpPr>
        <p:spPr>
          <a:xfrm>
            <a:off x="281661" y="3118887"/>
            <a:ext cx="5110953" cy="251238"/>
          </a:xfrm>
          <a:prstGeom prst="borderCallout1">
            <a:avLst>
              <a:gd name="adj1" fmla="val 100705"/>
              <a:gd name="adj2" fmla="val 45259"/>
              <a:gd name="adj3" fmla="val 298454"/>
              <a:gd name="adj4" fmla="val 71623"/>
            </a:avLst>
          </a:prstGeom>
          <a:solidFill>
            <a:schemeClr val="tx2">
              <a:lumMod val="20000"/>
              <a:lumOff val="80000"/>
            </a:schemeClr>
          </a:solidFill>
          <a:ln>
            <a:noFill/>
            <a:tailEnd type="ova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solidFill>
                <a:schemeClr val="tx1"/>
              </a:solidFill>
            </a:endParaRPr>
          </a:p>
          <a:p>
            <a:pPr algn="ctr"/>
            <a:r>
              <a:rPr lang="en-US" sz="1000">
                <a:solidFill>
                  <a:schemeClr val="tx1"/>
                </a:solidFill>
              </a:rPr>
              <a:t>Select “Expose as Hierarchical Port” option to expose a port as hierarchical port</a:t>
            </a:r>
          </a:p>
          <a:p>
            <a:pPr algn="ctr"/>
            <a:endParaRPr lang="en-US" sz="1000">
              <a:solidFill>
                <a:schemeClr val="tx1"/>
              </a:solidFill>
            </a:endParaRPr>
          </a:p>
        </p:txBody>
      </p:sp>
      <p:cxnSp>
        <p:nvCxnSpPr>
          <p:cNvPr id="28" name="Straight Connector 27">
            <a:extLst>
              <a:ext uri="{FF2B5EF4-FFF2-40B4-BE49-F238E27FC236}">
                <a16:creationId xmlns:a16="http://schemas.microsoft.com/office/drawing/2014/main" id="{A8A03CEC-030D-4349-BDD3-F8CE2615DEC5}"/>
              </a:ext>
            </a:extLst>
          </p:cNvPr>
          <p:cNvCxnSpPr>
            <a:cxnSpLocks/>
            <a:stCxn id="27" idx="1"/>
          </p:cNvCxnSpPr>
          <p:nvPr/>
        </p:nvCxnSpPr>
        <p:spPr>
          <a:xfrm>
            <a:off x="2837138" y="3370125"/>
            <a:ext cx="996309" cy="1339397"/>
          </a:xfrm>
          <a:prstGeom prst="line">
            <a:avLst/>
          </a:prstGeom>
        </p:spPr>
        <p:style>
          <a:lnRef idx="1">
            <a:schemeClr val="accent1"/>
          </a:lnRef>
          <a:fillRef idx="0">
            <a:schemeClr val="accent1"/>
          </a:fillRef>
          <a:effectRef idx="0">
            <a:schemeClr val="accent1"/>
          </a:effectRef>
          <a:fontRef idx="minor">
            <a:schemeClr val="tx1"/>
          </a:fontRef>
        </p:style>
      </p:cxnSp>
      <p:sp>
        <p:nvSpPr>
          <p:cNvPr id="30" name="Callout: Line 29">
            <a:extLst>
              <a:ext uri="{FF2B5EF4-FFF2-40B4-BE49-F238E27FC236}">
                <a16:creationId xmlns:a16="http://schemas.microsoft.com/office/drawing/2014/main" id="{DA2F2397-DDD7-4E9F-902C-5D9C2E88F713}"/>
              </a:ext>
            </a:extLst>
          </p:cNvPr>
          <p:cNvSpPr/>
          <p:nvPr/>
        </p:nvSpPr>
        <p:spPr>
          <a:xfrm>
            <a:off x="6564992" y="3151036"/>
            <a:ext cx="5110953" cy="251238"/>
          </a:xfrm>
          <a:prstGeom prst="borderCallout1">
            <a:avLst>
              <a:gd name="adj1" fmla="val 100705"/>
              <a:gd name="adj2" fmla="val 45259"/>
              <a:gd name="adj3" fmla="val 298454"/>
              <a:gd name="adj4" fmla="val 71623"/>
            </a:avLst>
          </a:prstGeom>
          <a:solidFill>
            <a:schemeClr val="tx2">
              <a:lumMod val="20000"/>
              <a:lumOff val="80000"/>
            </a:schemeClr>
          </a:solidFill>
          <a:ln>
            <a:noFill/>
            <a:tailEnd type="ova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solidFill>
                <a:schemeClr val="tx1"/>
              </a:solidFill>
            </a:endParaRPr>
          </a:p>
          <a:p>
            <a:pPr algn="ctr"/>
            <a:r>
              <a:rPr lang="en-US" sz="1000">
                <a:solidFill>
                  <a:schemeClr val="tx1"/>
                </a:solidFill>
              </a:rPr>
              <a:t>Hierarchical port is created as per SystemC semantics</a:t>
            </a:r>
          </a:p>
          <a:p>
            <a:pPr algn="ctr"/>
            <a:endParaRPr lang="en-US" sz="1000">
              <a:solidFill>
                <a:schemeClr val="tx1"/>
              </a:solidFill>
            </a:endParaRPr>
          </a:p>
        </p:txBody>
      </p:sp>
      <p:sp>
        <p:nvSpPr>
          <p:cNvPr id="31" name="Arrow: Right 30">
            <a:extLst>
              <a:ext uri="{FF2B5EF4-FFF2-40B4-BE49-F238E27FC236}">
                <a16:creationId xmlns:a16="http://schemas.microsoft.com/office/drawing/2014/main" id="{B01042EA-BB78-43A8-B932-1A308F2C9012}"/>
              </a:ext>
            </a:extLst>
          </p:cNvPr>
          <p:cNvSpPr/>
          <p:nvPr/>
        </p:nvSpPr>
        <p:spPr>
          <a:xfrm>
            <a:off x="5239964" y="4037709"/>
            <a:ext cx="520825" cy="334284"/>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Connector 31">
            <a:extLst>
              <a:ext uri="{FF2B5EF4-FFF2-40B4-BE49-F238E27FC236}">
                <a16:creationId xmlns:a16="http://schemas.microsoft.com/office/drawing/2014/main" id="{8C15AA12-23BD-4824-965C-55273374E290}"/>
              </a:ext>
            </a:extLst>
          </p:cNvPr>
          <p:cNvCxnSpPr>
            <a:cxnSpLocks/>
            <a:stCxn id="30" idx="1"/>
          </p:cNvCxnSpPr>
          <p:nvPr/>
        </p:nvCxnSpPr>
        <p:spPr>
          <a:xfrm flipH="1">
            <a:off x="7190155" y="3402274"/>
            <a:ext cx="1930314" cy="441201"/>
          </a:xfrm>
          <a:prstGeom prst="line">
            <a:avLst/>
          </a:prstGeom>
        </p:spPr>
        <p:style>
          <a:lnRef idx="1">
            <a:schemeClr val="accent1"/>
          </a:lnRef>
          <a:fillRef idx="0">
            <a:schemeClr val="accent1"/>
          </a:fillRef>
          <a:effectRef idx="0">
            <a:schemeClr val="accent1"/>
          </a:effectRef>
          <a:fontRef idx="minor">
            <a:schemeClr val="tx1"/>
          </a:fontRef>
        </p:style>
      </p:cxnSp>
      <p:sp>
        <p:nvSpPr>
          <p:cNvPr id="46" name="Rectangle: Rounded Corners 45">
            <a:extLst>
              <a:ext uri="{FF2B5EF4-FFF2-40B4-BE49-F238E27FC236}">
                <a16:creationId xmlns:a16="http://schemas.microsoft.com/office/drawing/2014/main" id="{9A709258-20C2-4675-9A78-DD66BF6B83CB}"/>
              </a:ext>
            </a:extLst>
          </p:cNvPr>
          <p:cNvSpPr/>
          <p:nvPr/>
        </p:nvSpPr>
        <p:spPr>
          <a:xfrm>
            <a:off x="132725" y="2790902"/>
            <a:ext cx="11797042" cy="2165857"/>
          </a:xfrm>
          <a:prstGeom prst="roundRect">
            <a:avLst/>
          </a:prstGeom>
          <a:noFill/>
          <a:ln w="3175">
            <a:solidFill>
              <a:srgbClr val="00778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a:extLst>
              <a:ext uri="{FF2B5EF4-FFF2-40B4-BE49-F238E27FC236}">
                <a16:creationId xmlns:a16="http://schemas.microsoft.com/office/drawing/2014/main" id="{9423A42D-3C22-4E85-BAAE-AA5F212D5772}"/>
              </a:ext>
            </a:extLst>
          </p:cNvPr>
          <p:cNvSpPr txBox="1"/>
          <p:nvPr/>
        </p:nvSpPr>
        <p:spPr>
          <a:xfrm>
            <a:off x="132725" y="2790902"/>
            <a:ext cx="2379874" cy="307777"/>
          </a:xfrm>
          <a:prstGeom prst="rect">
            <a:avLst/>
          </a:prstGeom>
          <a:solidFill>
            <a:srgbClr val="00778B"/>
          </a:solidFill>
        </p:spPr>
        <p:txBody>
          <a:bodyPr wrap="square" rtlCol="0">
            <a:spAutoFit/>
          </a:bodyPr>
          <a:lstStyle/>
          <a:p>
            <a:r>
              <a:rPr lang="en-US" sz="1400">
                <a:solidFill>
                  <a:schemeClr val="bg1"/>
                </a:solidFill>
              </a:rPr>
              <a:t>Expose as Hierarchical Port</a:t>
            </a:r>
          </a:p>
        </p:txBody>
      </p:sp>
      <p:sp>
        <p:nvSpPr>
          <p:cNvPr id="35" name="Title 1">
            <a:extLst>
              <a:ext uri="{FF2B5EF4-FFF2-40B4-BE49-F238E27FC236}">
                <a16:creationId xmlns:a16="http://schemas.microsoft.com/office/drawing/2014/main" id="{9A967B37-1279-46B0-B1B5-A0B71E0680C7}"/>
              </a:ext>
            </a:extLst>
          </p:cNvPr>
          <p:cNvSpPr>
            <a:spLocks noGrp="1"/>
          </p:cNvSpPr>
          <p:nvPr>
            <p:ph type="title"/>
          </p:nvPr>
        </p:nvSpPr>
        <p:spPr>
          <a:xfrm>
            <a:off x="446313" y="843111"/>
            <a:ext cx="11310257" cy="666871"/>
          </a:xfrm>
        </p:spPr>
        <p:txBody>
          <a:bodyPr/>
          <a:lstStyle/>
          <a:p>
            <a:r>
              <a:rPr lang="en-US" dirty="0"/>
              <a:t>Creating Hierarchical Ports</a:t>
            </a:r>
          </a:p>
        </p:txBody>
      </p:sp>
      <p:grpSp>
        <p:nvGrpSpPr>
          <p:cNvPr id="36" name="Group 35">
            <a:extLst>
              <a:ext uri="{FF2B5EF4-FFF2-40B4-BE49-F238E27FC236}">
                <a16:creationId xmlns:a16="http://schemas.microsoft.com/office/drawing/2014/main" id="{CF9C15C6-562C-4DCA-9771-898B83750382}"/>
              </a:ext>
            </a:extLst>
          </p:cNvPr>
          <p:cNvGrpSpPr/>
          <p:nvPr/>
        </p:nvGrpSpPr>
        <p:grpSpPr>
          <a:xfrm>
            <a:off x="1184564" y="276976"/>
            <a:ext cx="10879282" cy="380512"/>
            <a:chOff x="1184564" y="276976"/>
            <a:chExt cx="10879282" cy="380512"/>
          </a:xfrm>
        </p:grpSpPr>
        <p:sp>
          <p:nvSpPr>
            <p:cNvPr id="37" name="Rectangle: Top Corners One Rounded and One Snipped 36">
              <a:extLst>
                <a:ext uri="{FF2B5EF4-FFF2-40B4-BE49-F238E27FC236}">
                  <a16:creationId xmlns:a16="http://schemas.microsoft.com/office/drawing/2014/main" id="{37E47280-D88E-4811-89C7-766FFAA230BD}"/>
                </a:ext>
              </a:extLst>
            </p:cNvPr>
            <p:cNvSpPr/>
            <p:nvPr/>
          </p:nvSpPr>
          <p:spPr>
            <a:xfrm>
              <a:off x="1184564" y="276976"/>
              <a:ext cx="3584864" cy="372630"/>
            </a:xfrm>
            <a:prstGeom prst="snipRoundRect">
              <a:avLst/>
            </a:prstGeom>
            <a:solidFill>
              <a:schemeClr val="tx1">
                <a:lumMod val="25000"/>
                <a:lumOff val="7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bg1">
                      <a:lumMod val="65000"/>
                    </a:schemeClr>
                  </a:solidFill>
                </a:rPr>
                <a:t>Model &amp; Platform Management</a:t>
              </a:r>
            </a:p>
          </p:txBody>
        </p:sp>
        <p:sp>
          <p:nvSpPr>
            <p:cNvPr id="40" name="Rectangle: Top Corners One Rounded and One Snipped 39">
              <a:extLst>
                <a:ext uri="{FF2B5EF4-FFF2-40B4-BE49-F238E27FC236}">
                  <a16:creationId xmlns:a16="http://schemas.microsoft.com/office/drawing/2014/main" id="{28B69709-E780-44D4-9251-31D2A5A7E080}"/>
                </a:ext>
              </a:extLst>
            </p:cNvPr>
            <p:cNvSpPr/>
            <p:nvPr/>
          </p:nvSpPr>
          <p:spPr>
            <a:xfrm>
              <a:off x="4769425" y="284858"/>
              <a:ext cx="2722419" cy="372630"/>
            </a:xfrm>
            <a:prstGeom prst="snip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Platform Editor</a:t>
              </a:r>
              <a:endParaRPr lang="en-US" dirty="0"/>
            </a:p>
          </p:txBody>
        </p:sp>
        <p:sp>
          <p:nvSpPr>
            <p:cNvPr id="41" name="Rectangle: Top Corners One Rounded and One Snipped 40">
              <a:extLst>
                <a:ext uri="{FF2B5EF4-FFF2-40B4-BE49-F238E27FC236}">
                  <a16:creationId xmlns:a16="http://schemas.microsoft.com/office/drawing/2014/main" id="{98F02F02-9FC2-449E-8370-83F8301D31A2}"/>
                </a:ext>
              </a:extLst>
            </p:cNvPr>
            <p:cNvSpPr/>
            <p:nvPr/>
          </p:nvSpPr>
          <p:spPr>
            <a:xfrm>
              <a:off x="10183089" y="284858"/>
              <a:ext cx="1880757" cy="372630"/>
            </a:xfrm>
            <a:prstGeom prst="snipRoundRect">
              <a:avLst/>
            </a:prstGeom>
            <a:solidFill>
              <a:schemeClr val="tx1">
                <a:lumMod val="25000"/>
                <a:lumOff val="7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bg1">
                      <a:lumMod val="65000"/>
                    </a:schemeClr>
                  </a:solidFill>
                </a:rPr>
                <a:t>Run &amp; Debug</a:t>
              </a:r>
            </a:p>
          </p:txBody>
        </p:sp>
        <p:sp>
          <p:nvSpPr>
            <p:cNvPr id="50" name="Rectangle: Top Corners One Rounded and One Snipped 49">
              <a:extLst>
                <a:ext uri="{FF2B5EF4-FFF2-40B4-BE49-F238E27FC236}">
                  <a16:creationId xmlns:a16="http://schemas.microsoft.com/office/drawing/2014/main" id="{488ADA49-67F1-4595-B3B6-5ECA6B39F027}"/>
                </a:ext>
              </a:extLst>
            </p:cNvPr>
            <p:cNvSpPr/>
            <p:nvPr/>
          </p:nvSpPr>
          <p:spPr>
            <a:xfrm>
              <a:off x="7488381" y="281394"/>
              <a:ext cx="2722419" cy="372630"/>
            </a:xfrm>
            <a:prstGeom prst="snipRoundRect">
              <a:avLst/>
            </a:prstGeom>
            <a:solidFill>
              <a:schemeClr val="tx1">
                <a:lumMod val="25000"/>
                <a:lumOff val="7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bg1">
                      <a:lumMod val="65000"/>
                    </a:schemeClr>
                  </a:solidFill>
                </a:rPr>
                <a:t>Memory Map Editor</a:t>
              </a:r>
            </a:p>
          </p:txBody>
        </p:sp>
      </p:grpSp>
    </p:spTree>
    <p:extLst>
      <p:ext uri="{BB962C8B-B14F-4D97-AF65-F5344CB8AC3E}">
        <p14:creationId xmlns:p14="http://schemas.microsoft.com/office/powerpoint/2010/main" val="57931572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Group 38">
            <a:extLst>
              <a:ext uri="{FF2B5EF4-FFF2-40B4-BE49-F238E27FC236}">
                <a16:creationId xmlns:a16="http://schemas.microsoft.com/office/drawing/2014/main" id="{5E1471FE-3EA2-43D1-B1C2-1B188ABEE7E4}"/>
              </a:ext>
              <a:ext uri="{C183D7F6-B498-43B3-948B-1728B52AA6E4}">
                <adec:decorative xmlns:adec="http://schemas.microsoft.com/office/drawing/2017/decorative" val="0"/>
              </a:ext>
            </a:extLst>
          </p:cNvPr>
          <p:cNvGrpSpPr/>
          <p:nvPr/>
        </p:nvGrpSpPr>
        <p:grpSpPr>
          <a:xfrm>
            <a:off x="305685" y="2307146"/>
            <a:ext cx="11538180" cy="3065296"/>
            <a:chOff x="141949" y="314605"/>
            <a:chExt cx="11538180" cy="3065296"/>
          </a:xfrm>
        </p:grpSpPr>
        <p:pic>
          <p:nvPicPr>
            <p:cNvPr id="5" name="Picture 4">
              <a:extLst>
                <a:ext uri="{FF2B5EF4-FFF2-40B4-BE49-F238E27FC236}">
                  <a16:creationId xmlns:a16="http://schemas.microsoft.com/office/drawing/2014/main" id="{4A160AF5-2777-4BB3-9A1F-55BD32560654}"/>
                </a:ext>
              </a:extLst>
            </p:cNvPr>
            <p:cNvPicPr>
              <a:picLocks noChangeAspect="1"/>
            </p:cNvPicPr>
            <p:nvPr/>
          </p:nvPicPr>
          <p:blipFill>
            <a:blip r:embed="rId3"/>
            <a:stretch>
              <a:fillRect/>
            </a:stretch>
          </p:blipFill>
          <p:spPr>
            <a:xfrm>
              <a:off x="141949" y="729128"/>
              <a:ext cx="4237860" cy="1732721"/>
            </a:xfrm>
            <a:prstGeom prst="rect">
              <a:avLst/>
            </a:prstGeom>
            <a:ln>
              <a:noFill/>
            </a:ln>
            <a:effectLst>
              <a:outerShdw blurRad="292100" dist="139700" dir="2700000" algn="tl" rotWithShape="0">
                <a:srgbClr val="333333">
                  <a:alpha val="65000"/>
                </a:srgbClr>
              </a:outerShdw>
            </a:effectLst>
          </p:spPr>
        </p:pic>
        <p:pic>
          <p:nvPicPr>
            <p:cNvPr id="4" name="Picture 3">
              <a:extLst>
                <a:ext uri="{FF2B5EF4-FFF2-40B4-BE49-F238E27FC236}">
                  <a16:creationId xmlns:a16="http://schemas.microsoft.com/office/drawing/2014/main" id="{B03C9E49-0092-41A0-9A90-AFAAA8238FEF}"/>
                </a:ext>
              </a:extLst>
            </p:cNvPr>
            <p:cNvPicPr>
              <a:picLocks noChangeAspect="1"/>
            </p:cNvPicPr>
            <p:nvPr/>
          </p:nvPicPr>
          <p:blipFill>
            <a:blip r:embed="rId4"/>
            <a:stretch>
              <a:fillRect/>
            </a:stretch>
          </p:blipFill>
          <p:spPr>
            <a:xfrm>
              <a:off x="864767" y="1753680"/>
              <a:ext cx="3640087" cy="1626221"/>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088DAE38-6BE1-4EE2-B00F-11E535685F5E}"/>
                </a:ext>
              </a:extLst>
            </p:cNvPr>
            <p:cNvPicPr>
              <a:picLocks noChangeAspect="1"/>
            </p:cNvPicPr>
            <p:nvPr/>
          </p:nvPicPr>
          <p:blipFill>
            <a:blip r:embed="rId5"/>
            <a:stretch>
              <a:fillRect/>
            </a:stretch>
          </p:blipFill>
          <p:spPr>
            <a:xfrm>
              <a:off x="4903183" y="729128"/>
              <a:ext cx="2385633" cy="1177826"/>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02A49929-5CD1-4E81-A427-86871D2A07C7}"/>
                </a:ext>
              </a:extLst>
            </p:cNvPr>
            <p:cNvPicPr>
              <a:picLocks noChangeAspect="1"/>
            </p:cNvPicPr>
            <p:nvPr/>
          </p:nvPicPr>
          <p:blipFill>
            <a:blip r:embed="rId6"/>
            <a:stretch>
              <a:fillRect/>
            </a:stretch>
          </p:blipFill>
          <p:spPr>
            <a:xfrm>
              <a:off x="7687148" y="729128"/>
              <a:ext cx="3992981" cy="2084776"/>
            </a:xfrm>
            <a:prstGeom prst="rect">
              <a:avLst/>
            </a:prstGeom>
            <a:ln>
              <a:noFill/>
            </a:ln>
            <a:effectLst>
              <a:outerShdw blurRad="292100" dist="139700" dir="2700000" algn="tl" rotWithShape="0">
                <a:srgbClr val="333333">
                  <a:alpha val="65000"/>
                </a:srgbClr>
              </a:outerShdw>
            </a:effectLst>
          </p:spPr>
        </p:pic>
        <p:sp>
          <p:nvSpPr>
            <p:cNvPr id="8" name="Arrow: Right 7">
              <a:extLst>
                <a:ext uri="{FF2B5EF4-FFF2-40B4-BE49-F238E27FC236}">
                  <a16:creationId xmlns:a16="http://schemas.microsoft.com/office/drawing/2014/main" id="{AC318958-B28C-49BF-89C9-2D8EFB7D27B0}"/>
                </a:ext>
              </a:extLst>
            </p:cNvPr>
            <p:cNvSpPr/>
            <p:nvPr/>
          </p:nvSpPr>
          <p:spPr>
            <a:xfrm>
              <a:off x="4390600" y="1215980"/>
              <a:ext cx="501792" cy="265380"/>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Right 8">
              <a:extLst>
                <a:ext uri="{FF2B5EF4-FFF2-40B4-BE49-F238E27FC236}">
                  <a16:creationId xmlns:a16="http://schemas.microsoft.com/office/drawing/2014/main" id="{C0A734C0-9722-45BF-9893-10A449856A75}"/>
                </a:ext>
              </a:extLst>
            </p:cNvPr>
            <p:cNvSpPr/>
            <p:nvPr/>
          </p:nvSpPr>
          <p:spPr>
            <a:xfrm>
              <a:off x="7299607" y="1215980"/>
              <a:ext cx="387538" cy="269632"/>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allout: Line 9">
              <a:extLst>
                <a:ext uri="{FF2B5EF4-FFF2-40B4-BE49-F238E27FC236}">
                  <a16:creationId xmlns:a16="http://schemas.microsoft.com/office/drawing/2014/main" id="{4F4D86C2-7CF7-4146-A8C3-072C9FF7BE78}"/>
                </a:ext>
              </a:extLst>
            </p:cNvPr>
            <p:cNvSpPr/>
            <p:nvPr/>
          </p:nvSpPr>
          <p:spPr>
            <a:xfrm>
              <a:off x="631747" y="314605"/>
              <a:ext cx="5361354" cy="251238"/>
            </a:xfrm>
            <a:prstGeom prst="borderCallout1">
              <a:avLst>
                <a:gd name="adj1" fmla="val 100705"/>
                <a:gd name="adj2" fmla="val 45259"/>
                <a:gd name="adj3" fmla="val 298454"/>
                <a:gd name="adj4" fmla="val 71623"/>
              </a:avLst>
            </a:prstGeom>
            <a:solidFill>
              <a:schemeClr val="tx2">
                <a:lumMod val="20000"/>
                <a:lumOff val="80000"/>
              </a:schemeClr>
            </a:solidFill>
            <a:ln>
              <a:noFill/>
              <a:tailEnd type="ova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chemeClr val="tx1"/>
                  </a:solidFill>
                </a:rPr>
                <a:t>Select a vector from available bind candidates in Design Tree and Ports View</a:t>
              </a:r>
            </a:p>
          </p:txBody>
        </p:sp>
        <p:cxnSp>
          <p:nvCxnSpPr>
            <p:cNvPr id="11" name="Straight Connector 10">
              <a:extLst>
                <a:ext uri="{FF2B5EF4-FFF2-40B4-BE49-F238E27FC236}">
                  <a16:creationId xmlns:a16="http://schemas.microsoft.com/office/drawing/2014/main" id="{D5CFEC23-D479-41D1-BDA9-AD17ED3C5374}"/>
                </a:ext>
              </a:extLst>
            </p:cNvPr>
            <p:cNvCxnSpPr>
              <a:cxnSpLocks/>
              <a:stCxn id="10" idx="1"/>
            </p:cNvCxnSpPr>
            <p:nvPr/>
          </p:nvCxnSpPr>
          <p:spPr>
            <a:xfrm flipH="1">
              <a:off x="3004802" y="565843"/>
              <a:ext cx="307622" cy="575203"/>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FD8D7BCE-6D14-48CF-BF05-2FF12F67D74B}"/>
                </a:ext>
              </a:extLst>
            </p:cNvPr>
            <p:cNvCxnSpPr>
              <a:cxnSpLocks/>
              <a:stCxn id="10" idx="1"/>
            </p:cNvCxnSpPr>
            <p:nvPr/>
          </p:nvCxnSpPr>
          <p:spPr>
            <a:xfrm>
              <a:off x="3312424" y="565843"/>
              <a:ext cx="412408" cy="2341480"/>
            </a:xfrm>
            <a:prstGeom prst="line">
              <a:avLst/>
            </a:prstGeom>
          </p:spPr>
          <p:style>
            <a:lnRef idx="1">
              <a:schemeClr val="accent1"/>
            </a:lnRef>
            <a:fillRef idx="0">
              <a:schemeClr val="accent1"/>
            </a:fillRef>
            <a:effectRef idx="0">
              <a:schemeClr val="accent1"/>
            </a:effectRef>
            <a:fontRef idx="minor">
              <a:schemeClr val="tx1"/>
            </a:fontRef>
          </p:style>
        </p:cxnSp>
        <p:sp>
          <p:nvSpPr>
            <p:cNvPr id="26" name="Callout: Line 25">
              <a:extLst>
                <a:ext uri="{FF2B5EF4-FFF2-40B4-BE49-F238E27FC236}">
                  <a16:creationId xmlns:a16="http://schemas.microsoft.com/office/drawing/2014/main" id="{FE7044CF-C41D-4D46-9951-38F2554B2E5C}"/>
                </a:ext>
              </a:extLst>
            </p:cNvPr>
            <p:cNvSpPr/>
            <p:nvPr/>
          </p:nvSpPr>
          <p:spPr>
            <a:xfrm>
              <a:off x="4546538" y="2196469"/>
              <a:ext cx="1994783" cy="265380"/>
            </a:xfrm>
            <a:prstGeom prst="borderCallout1">
              <a:avLst>
                <a:gd name="adj1" fmla="val 100705"/>
                <a:gd name="adj2" fmla="val 45259"/>
                <a:gd name="adj3" fmla="val 298454"/>
                <a:gd name="adj4" fmla="val 71623"/>
              </a:avLst>
            </a:prstGeom>
            <a:solidFill>
              <a:schemeClr val="tx2">
                <a:lumMod val="20000"/>
                <a:lumOff val="80000"/>
              </a:schemeClr>
            </a:solidFill>
            <a:ln>
              <a:noFill/>
              <a:tailEnd type="ova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chemeClr val="tx1"/>
                  </a:solidFill>
                </a:rPr>
                <a:t>Select range for vector binding</a:t>
              </a:r>
            </a:p>
          </p:txBody>
        </p:sp>
        <p:sp>
          <p:nvSpPr>
            <p:cNvPr id="27" name="Callout: Line 26">
              <a:extLst>
                <a:ext uri="{FF2B5EF4-FFF2-40B4-BE49-F238E27FC236}">
                  <a16:creationId xmlns:a16="http://schemas.microsoft.com/office/drawing/2014/main" id="{7AFA7B7C-4459-4D68-83D9-7AAE741C7298}"/>
                </a:ext>
              </a:extLst>
            </p:cNvPr>
            <p:cNvSpPr/>
            <p:nvPr/>
          </p:nvSpPr>
          <p:spPr>
            <a:xfrm>
              <a:off x="5391241" y="2548524"/>
              <a:ext cx="2263572" cy="265380"/>
            </a:xfrm>
            <a:prstGeom prst="borderCallout1">
              <a:avLst>
                <a:gd name="adj1" fmla="val 100705"/>
                <a:gd name="adj2" fmla="val 45259"/>
                <a:gd name="adj3" fmla="val 298454"/>
                <a:gd name="adj4" fmla="val 71623"/>
              </a:avLst>
            </a:prstGeom>
            <a:solidFill>
              <a:schemeClr val="tx2">
                <a:lumMod val="20000"/>
                <a:lumOff val="80000"/>
              </a:schemeClr>
            </a:solidFill>
            <a:ln>
              <a:noFill/>
              <a:tailEnd type="ova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chemeClr val="tx1"/>
                  </a:solidFill>
                </a:rPr>
                <a:t>Select behavior for existing binding</a:t>
              </a:r>
            </a:p>
          </p:txBody>
        </p:sp>
        <p:cxnSp>
          <p:nvCxnSpPr>
            <p:cNvPr id="28" name="Straight Connector 27">
              <a:extLst>
                <a:ext uri="{FF2B5EF4-FFF2-40B4-BE49-F238E27FC236}">
                  <a16:creationId xmlns:a16="http://schemas.microsoft.com/office/drawing/2014/main" id="{E389A5EC-7673-41D8-A73B-0D7BBEE59E36}"/>
                </a:ext>
              </a:extLst>
            </p:cNvPr>
            <p:cNvCxnSpPr>
              <a:cxnSpLocks/>
              <a:endCxn id="26" idx="3"/>
            </p:cNvCxnSpPr>
            <p:nvPr/>
          </p:nvCxnSpPr>
          <p:spPr>
            <a:xfrm flipH="1">
              <a:off x="5543930" y="1237748"/>
              <a:ext cx="169116" cy="958721"/>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40AA27FE-8314-44C1-8636-4D1355B4DF32}"/>
                </a:ext>
              </a:extLst>
            </p:cNvPr>
            <p:cNvCxnSpPr>
              <a:cxnSpLocks/>
              <a:endCxn id="27" idx="3"/>
            </p:cNvCxnSpPr>
            <p:nvPr/>
          </p:nvCxnSpPr>
          <p:spPr>
            <a:xfrm>
              <a:off x="6236420" y="1771516"/>
              <a:ext cx="286607" cy="777008"/>
            </a:xfrm>
            <a:prstGeom prst="line">
              <a:avLst/>
            </a:prstGeom>
          </p:spPr>
          <p:style>
            <a:lnRef idx="1">
              <a:schemeClr val="accent1"/>
            </a:lnRef>
            <a:fillRef idx="0">
              <a:schemeClr val="accent1"/>
            </a:fillRef>
            <a:effectRef idx="0">
              <a:schemeClr val="accent1"/>
            </a:effectRef>
            <a:fontRef idx="minor">
              <a:schemeClr val="tx1"/>
            </a:fontRef>
          </p:style>
        </p:cxnSp>
      </p:grpSp>
      <p:sp>
        <p:nvSpPr>
          <p:cNvPr id="40" name="Callout: Line 39">
            <a:extLst>
              <a:ext uri="{FF2B5EF4-FFF2-40B4-BE49-F238E27FC236}">
                <a16:creationId xmlns:a16="http://schemas.microsoft.com/office/drawing/2014/main" id="{EA32A5CA-388E-4448-9498-A90E554BA629}"/>
              </a:ext>
            </a:extLst>
          </p:cNvPr>
          <p:cNvSpPr/>
          <p:nvPr/>
        </p:nvSpPr>
        <p:spPr>
          <a:xfrm>
            <a:off x="8067699" y="2297776"/>
            <a:ext cx="2907812" cy="251238"/>
          </a:xfrm>
          <a:prstGeom prst="borderCallout1">
            <a:avLst>
              <a:gd name="adj1" fmla="val 100705"/>
              <a:gd name="adj2" fmla="val 45259"/>
              <a:gd name="adj3" fmla="val 298454"/>
              <a:gd name="adj4" fmla="val 71623"/>
            </a:avLst>
          </a:prstGeom>
          <a:solidFill>
            <a:schemeClr val="tx2">
              <a:lumMod val="20000"/>
              <a:lumOff val="80000"/>
            </a:schemeClr>
          </a:solidFill>
          <a:ln>
            <a:noFill/>
            <a:tailEnd type="ova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chemeClr val="tx1"/>
                </a:solidFill>
              </a:rPr>
              <a:t>Binding is done for ports in the selected range</a:t>
            </a:r>
          </a:p>
        </p:txBody>
      </p:sp>
      <p:cxnSp>
        <p:nvCxnSpPr>
          <p:cNvPr id="41" name="Straight Connector 40">
            <a:extLst>
              <a:ext uri="{FF2B5EF4-FFF2-40B4-BE49-F238E27FC236}">
                <a16:creationId xmlns:a16="http://schemas.microsoft.com/office/drawing/2014/main" id="{2DA83227-2C82-4B9D-92CC-1A0F4549124A}"/>
              </a:ext>
            </a:extLst>
          </p:cNvPr>
          <p:cNvCxnSpPr>
            <a:cxnSpLocks/>
            <a:stCxn id="40" idx="1"/>
          </p:cNvCxnSpPr>
          <p:nvPr/>
        </p:nvCxnSpPr>
        <p:spPr>
          <a:xfrm>
            <a:off x="9521605" y="2549014"/>
            <a:ext cx="441087" cy="1205673"/>
          </a:xfrm>
          <a:prstGeom prst="line">
            <a:avLst/>
          </a:prstGeom>
        </p:spPr>
        <p:style>
          <a:lnRef idx="1">
            <a:schemeClr val="accent1"/>
          </a:lnRef>
          <a:fillRef idx="0">
            <a:schemeClr val="accent1"/>
          </a:fillRef>
          <a:effectRef idx="0">
            <a:schemeClr val="accent1"/>
          </a:effectRef>
          <a:fontRef idx="minor">
            <a:schemeClr val="tx1"/>
          </a:fontRef>
        </p:style>
      </p:cxnSp>
      <p:sp>
        <p:nvSpPr>
          <p:cNvPr id="47" name="Rectangle: Rounded Corners 46">
            <a:extLst>
              <a:ext uri="{FF2B5EF4-FFF2-40B4-BE49-F238E27FC236}">
                <a16:creationId xmlns:a16="http://schemas.microsoft.com/office/drawing/2014/main" id="{B960FB1C-AB30-4934-883A-B1B330BB774A}"/>
              </a:ext>
            </a:extLst>
          </p:cNvPr>
          <p:cNvSpPr/>
          <p:nvPr/>
        </p:nvSpPr>
        <p:spPr>
          <a:xfrm>
            <a:off x="189791" y="2049705"/>
            <a:ext cx="11769969" cy="3374292"/>
          </a:xfrm>
          <a:prstGeom prst="roundRect">
            <a:avLst/>
          </a:prstGeom>
          <a:noFill/>
          <a:ln w="3175">
            <a:solidFill>
              <a:srgbClr val="00778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Box 48">
            <a:extLst>
              <a:ext uri="{FF2B5EF4-FFF2-40B4-BE49-F238E27FC236}">
                <a16:creationId xmlns:a16="http://schemas.microsoft.com/office/drawing/2014/main" id="{2DEE6884-BED1-4EAA-AB2B-337586047B35}"/>
              </a:ext>
            </a:extLst>
          </p:cNvPr>
          <p:cNvSpPr txBox="1"/>
          <p:nvPr/>
        </p:nvSpPr>
        <p:spPr>
          <a:xfrm>
            <a:off x="171555" y="2046135"/>
            <a:ext cx="1340175" cy="307777"/>
          </a:xfrm>
          <a:prstGeom prst="rect">
            <a:avLst/>
          </a:prstGeom>
          <a:solidFill>
            <a:srgbClr val="00778B"/>
          </a:solidFill>
        </p:spPr>
        <p:txBody>
          <a:bodyPr wrap="none" rtlCol="0">
            <a:spAutoFit/>
          </a:bodyPr>
          <a:lstStyle/>
          <a:p>
            <a:r>
              <a:rPr lang="en-US" sz="1400">
                <a:solidFill>
                  <a:schemeClr val="bg1"/>
                </a:solidFill>
              </a:rPr>
              <a:t>Vector Binding</a:t>
            </a:r>
          </a:p>
        </p:txBody>
      </p:sp>
      <p:sp>
        <p:nvSpPr>
          <p:cNvPr id="29" name="Title 1">
            <a:extLst>
              <a:ext uri="{FF2B5EF4-FFF2-40B4-BE49-F238E27FC236}">
                <a16:creationId xmlns:a16="http://schemas.microsoft.com/office/drawing/2014/main" id="{D55D7BDA-3F53-4D0D-9D2C-3EEE025C71D4}"/>
              </a:ext>
            </a:extLst>
          </p:cNvPr>
          <p:cNvSpPr>
            <a:spLocks noGrp="1"/>
          </p:cNvSpPr>
          <p:nvPr>
            <p:ph type="title"/>
          </p:nvPr>
        </p:nvSpPr>
        <p:spPr>
          <a:xfrm>
            <a:off x="446313" y="843111"/>
            <a:ext cx="11310257" cy="666871"/>
          </a:xfrm>
        </p:spPr>
        <p:txBody>
          <a:bodyPr/>
          <a:lstStyle/>
          <a:p>
            <a:r>
              <a:rPr lang="en-US" dirty="0"/>
              <a:t>Binding Vector Ports</a:t>
            </a:r>
          </a:p>
        </p:txBody>
      </p:sp>
      <p:grpSp>
        <p:nvGrpSpPr>
          <p:cNvPr id="31" name="Group 30">
            <a:extLst>
              <a:ext uri="{FF2B5EF4-FFF2-40B4-BE49-F238E27FC236}">
                <a16:creationId xmlns:a16="http://schemas.microsoft.com/office/drawing/2014/main" id="{B13673E6-62ED-401B-AABB-FBDE13B0B550}"/>
              </a:ext>
            </a:extLst>
          </p:cNvPr>
          <p:cNvGrpSpPr/>
          <p:nvPr/>
        </p:nvGrpSpPr>
        <p:grpSpPr>
          <a:xfrm>
            <a:off x="1184564" y="276976"/>
            <a:ext cx="10879282" cy="380512"/>
            <a:chOff x="1184564" y="276976"/>
            <a:chExt cx="10879282" cy="380512"/>
          </a:xfrm>
        </p:grpSpPr>
        <p:sp>
          <p:nvSpPr>
            <p:cNvPr id="32" name="Rectangle: Top Corners One Rounded and One Snipped 31">
              <a:extLst>
                <a:ext uri="{FF2B5EF4-FFF2-40B4-BE49-F238E27FC236}">
                  <a16:creationId xmlns:a16="http://schemas.microsoft.com/office/drawing/2014/main" id="{0FD45755-59A5-418E-B808-C7A0B00DA69F}"/>
                </a:ext>
              </a:extLst>
            </p:cNvPr>
            <p:cNvSpPr/>
            <p:nvPr/>
          </p:nvSpPr>
          <p:spPr>
            <a:xfrm>
              <a:off x="1184564" y="276976"/>
              <a:ext cx="3584864" cy="372630"/>
            </a:xfrm>
            <a:prstGeom prst="snipRoundRect">
              <a:avLst/>
            </a:prstGeom>
            <a:solidFill>
              <a:schemeClr val="tx1">
                <a:lumMod val="25000"/>
                <a:lumOff val="7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bg1">
                      <a:lumMod val="65000"/>
                    </a:schemeClr>
                  </a:solidFill>
                </a:rPr>
                <a:t>Model &amp; Platform Management</a:t>
              </a:r>
            </a:p>
          </p:txBody>
        </p:sp>
        <p:sp>
          <p:nvSpPr>
            <p:cNvPr id="33" name="Rectangle: Top Corners One Rounded and One Snipped 32">
              <a:extLst>
                <a:ext uri="{FF2B5EF4-FFF2-40B4-BE49-F238E27FC236}">
                  <a16:creationId xmlns:a16="http://schemas.microsoft.com/office/drawing/2014/main" id="{05D02B91-2E73-47EE-B76A-6BD4B57BA24C}"/>
                </a:ext>
              </a:extLst>
            </p:cNvPr>
            <p:cNvSpPr/>
            <p:nvPr/>
          </p:nvSpPr>
          <p:spPr>
            <a:xfrm>
              <a:off x="4769425" y="284858"/>
              <a:ext cx="2722419" cy="372630"/>
            </a:xfrm>
            <a:prstGeom prst="snip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Platform Editor</a:t>
              </a:r>
              <a:endParaRPr lang="en-US" dirty="0"/>
            </a:p>
          </p:txBody>
        </p:sp>
        <p:sp>
          <p:nvSpPr>
            <p:cNvPr id="34" name="Rectangle: Top Corners One Rounded and One Snipped 33">
              <a:extLst>
                <a:ext uri="{FF2B5EF4-FFF2-40B4-BE49-F238E27FC236}">
                  <a16:creationId xmlns:a16="http://schemas.microsoft.com/office/drawing/2014/main" id="{58A77EC1-9C46-4E06-B3B9-3206FCAD1447}"/>
                </a:ext>
              </a:extLst>
            </p:cNvPr>
            <p:cNvSpPr/>
            <p:nvPr/>
          </p:nvSpPr>
          <p:spPr>
            <a:xfrm>
              <a:off x="10183089" y="284858"/>
              <a:ext cx="1880757" cy="372630"/>
            </a:xfrm>
            <a:prstGeom prst="snipRoundRect">
              <a:avLst/>
            </a:prstGeom>
            <a:solidFill>
              <a:schemeClr val="tx1">
                <a:lumMod val="25000"/>
                <a:lumOff val="7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bg1">
                      <a:lumMod val="65000"/>
                    </a:schemeClr>
                  </a:solidFill>
                </a:rPr>
                <a:t>Run &amp; Debug</a:t>
              </a:r>
            </a:p>
          </p:txBody>
        </p:sp>
        <p:sp>
          <p:nvSpPr>
            <p:cNvPr id="35" name="Rectangle: Top Corners One Rounded and One Snipped 34">
              <a:extLst>
                <a:ext uri="{FF2B5EF4-FFF2-40B4-BE49-F238E27FC236}">
                  <a16:creationId xmlns:a16="http://schemas.microsoft.com/office/drawing/2014/main" id="{C036B265-88BF-4179-9CC7-74841F4454D2}"/>
                </a:ext>
              </a:extLst>
            </p:cNvPr>
            <p:cNvSpPr/>
            <p:nvPr/>
          </p:nvSpPr>
          <p:spPr>
            <a:xfrm>
              <a:off x="7488381" y="281394"/>
              <a:ext cx="2722419" cy="372630"/>
            </a:xfrm>
            <a:prstGeom prst="snipRoundRect">
              <a:avLst/>
            </a:prstGeom>
            <a:solidFill>
              <a:schemeClr val="tx1">
                <a:lumMod val="25000"/>
                <a:lumOff val="7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bg1">
                      <a:lumMod val="65000"/>
                    </a:schemeClr>
                  </a:solidFill>
                </a:rPr>
                <a:t>Memory Map Editor</a:t>
              </a:r>
            </a:p>
          </p:txBody>
        </p:sp>
      </p:grpSp>
    </p:spTree>
    <p:extLst>
      <p:ext uri="{BB962C8B-B14F-4D97-AF65-F5344CB8AC3E}">
        <p14:creationId xmlns:p14="http://schemas.microsoft.com/office/powerpoint/2010/main" val="19360642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6C0AED7-FE00-480D-A3BD-0898DFB94DB3}"/>
              </a:ext>
            </a:extLst>
          </p:cNvPr>
          <p:cNvSpPr>
            <a:spLocks noGrp="1"/>
          </p:cNvSpPr>
          <p:nvPr>
            <p:ph type="title"/>
          </p:nvPr>
        </p:nvSpPr>
        <p:spPr/>
        <p:txBody>
          <a:bodyPr/>
          <a:lstStyle/>
          <a:p>
            <a:r>
              <a:rPr lang="en-US" dirty="0">
                <a:latin typeface="Arial"/>
                <a:cs typeface="Arial"/>
              </a:rPr>
              <a:t>Helium Features</a:t>
            </a:r>
            <a:br>
              <a:rPr lang="en-US" dirty="0"/>
            </a:br>
            <a:endParaRPr lang="en-US"/>
          </a:p>
        </p:txBody>
      </p:sp>
      <p:sp>
        <p:nvSpPr>
          <p:cNvPr id="2" name="Oval 1">
            <a:extLst>
              <a:ext uri="{FF2B5EF4-FFF2-40B4-BE49-F238E27FC236}">
                <a16:creationId xmlns:a16="http://schemas.microsoft.com/office/drawing/2014/main" id="{28F3B86E-03BF-4576-A9CF-88D0E549F8A2}"/>
              </a:ext>
            </a:extLst>
          </p:cNvPr>
          <p:cNvSpPr/>
          <p:nvPr/>
        </p:nvSpPr>
        <p:spPr>
          <a:xfrm>
            <a:off x="4879759" y="2918534"/>
            <a:ext cx="2432481" cy="102093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HELIUM</a:t>
            </a:r>
          </a:p>
        </p:txBody>
      </p:sp>
      <p:sp>
        <p:nvSpPr>
          <p:cNvPr id="4" name="Rectangle: Rounded Corners 3">
            <a:extLst>
              <a:ext uri="{FF2B5EF4-FFF2-40B4-BE49-F238E27FC236}">
                <a16:creationId xmlns:a16="http://schemas.microsoft.com/office/drawing/2014/main" id="{F0A3DA5B-7304-4496-BFA4-8FD6DA53CC2B}"/>
              </a:ext>
            </a:extLst>
          </p:cNvPr>
          <p:cNvSpPr/>
          <p:nvPr/>
        </p:nvSpPr>
        <p:spPr>
          <a:xfrm>
            <a:off x="470514" y="1004998"/>
            <a:ext cx="3977198" cy="430849"/>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Model &amp; Platform Management</a:t>
            </a:r>
          </a:p>
        </p:txBody>
      </p:sp>
      <p:sp>
        <p:nvSpPr>
          <p:cNvPr id="6" name="Rectangle: Rounded Corners 5">
            <a:extLst>
              <a:ext uri="{FF2B5EF4-FFF2-40B4-BE49-F238E27FC236}">
                <a16:creationId xmlns:a16="http://schemas.microsoft.com/office/drawing/2014/main" id="{DFEACD1D-8CD6-4575-8256-A05F003BCA08}"/>
              </a:ext>
            </a:extLst>
          </p:cNvPr>
          <p:cNvSpPr/>
          <p:nvPr/>
        </p:nvSpPr>
        <p:spPr>
          <a:xfrm>
            <a:off x="7744282" y="1004998"/>
            <a:ext cx="3977198" cy="430849"/>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Platform Editor</a:t>
            </a:r>
          </a:p>
        </p:txBody>
      </p:sp>
      <p:sp>
        <p:nvSpPr>
          <p:cNvPr id="7" name="Rectangle: Rounded Corners 6">
            <a:extLst>
              <a:ext uri="{FF2B5EF4-FFF2-40B4-BE49-F238E27FC236}">
                <a16:creationId xmlns:a16="http://schemas.microsoft.com/office/drawing/2014/main" id="{BDED7B53-C8EF-4A24-A430-02281559586F}"/>
              </a:ext>
            </a:extLst>
          </p:cNvPr>
          <p:cNvSpPr/>
          <p:nvPr/>
        </p:nvSpPr>
        <p:spPr>
          <a:xfrm>
            <a:off x="7744282" y="4763347"/>
            <a:ext cx="3977197" cy="43085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Memory Map Editor</a:t>
            </a:r>
          </a:p>
        </p:txBody>
      </p:sp>
      <p:sp>
        <p:nvSpPr>
          <p:cNvPr id="9" name="Rectangle: Rounded Corners 8">
            <a:extLst>
              <a:ext uri="{FF2B5EF4-FFF2-40B4-BE49-F238E27FC236}">
                <a16:creationId xmlns:a16="http://schemas.microsoft.com/office/drawing/2014/main" id="{BB3C9541-AD25-4934-975D-8F2F85DDD7C4}"/>
              </a:ext>
            </a:extLst>
          </p:cNvPr>
          <p:cNvSpPr/>
          <p:nvPr/>
        </p:nvSpPr>
        <p:spPr>
          <a:xfrm>
            <a:off x="470514" y="4763347"/>
            <a:ext cx="3977198" cy="43085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Run &amp; Debug</a:t>
            </a:r>
          </a:p>
        </p:txBody>
      </p:sp>
      <p:sp>
        <p:nvSpPr>
          <p:cNvPr id="5" name="Rectangle: Top Corners One Rounded and One Snipped 4">
            <a:extLst>
              <a:ext uri="{FF2B5EF4-FFF2-40B4-BE49-F238E27FC236}">
                <a16:creationId xmlns:a16="http://schemas.microsoft.com/office/drawing/2014/main" id="{E7960550-7138-4E5A-83C2-AFDD554DAA79}"/>
              </a:ext>
            </a:extLst>
          </p:cNvPr>
          <p:cNvSpPr/>
          <p:nvPr/>
        </p:nvSpPr>
        <p:spPr>
          <a:xfrm>
            <a:off x="470513" y="1504796"/>
            <a:ext cx="3977199" cy="2723047"/>
          </a:xfrm>
          <a:prstGeom prst="snipRoundRect">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marL="171450" indent="-171450">
              <a:buFont typeface="Arial" panose="020B0604020202020204" pitchFamily="34" charset="0"/>
              <a:buChar char="•"/>
            </a:pPr>
            <a:r>
              <a:rPr lang="en-US" sz="1200" dirty="0"/>
              <a:t>Browse and organize models, platforms and reference examples using Catalog Browser</a:t>
            </a:r>
          </a:p>
          <a:p>
            <a:pPr marL="171450" indent="-171450">
              <a:buFont typeface="Arial" panose="020B0604020202020204" pitchFamily="34" charset="0"/>
              <a:buChar char="•"/>
            </a:pPr>
            <a:r>
              <a:rPr lang="en-US" sz="1200" dirty="0"/>
              <a:t>One-click access to ARM Fast models</a:t>
            </a:r>
          </a:p>
          <a:p>
            <a:pPr marL="171450" indent="-171450">
              <a:buFont typeface="Arial" panose="020B0604020202020204" pitchFamily="34" charset="0"/>
              <a:buChar char="•"/>
            </a:pPr>
            <a:r>
              <a:rPr lang="en-US" sz="1200" dirty="0"/>
              <a:t>Ready-to-use repository of commonly used models comes pre-installed</a:t>
            </a:r>
          </a:p>
          <a:p>
            <a:pPr marL="171450" indent="-171450">
              <a:buFont typeface="Arial" panose="020B0604020202020204" pitchFamily="34" charset="0"/>
              <a:buChar char="•"/>
            </a:pPr>
            <a:r>
              <a:rPr lang="en-US" sz="1200" dirty="0"/>
              <a:t>Add User catalogs. Import Compiled </a:t>
            </a:r>
            <a:r>
              <a:rPr lang="en-US" sz="1200" dirty="0" err="1"/>
              <a:t>SystemC</a:t>
            </a:r>
            <a:r>
              <a:rPr lang="en-US" sz="1200" dirty="0"/>
              <a:t> Model into user Catalogs</a:t>
            </a:r>
          </a:p>
          <a:p>
            <a:pPr marL="171450" indent="-171450">
              <a:buFont typeface="Arial" panose="020B0604020202020204" pitchFamily="34" charset="0"/>
              <a:buChar char="•"/>
            </a:pPr>
            <a:r>
              <a:rPr lang="en-US" sz="1200" dirty="0"/>
              <a:t>Open &amp; run examples shipped with Helium Model Catalog which also serve as starting points</a:t>
            </a:r>
          </a:p>
          <a:p>
            <a:pPr marL="171450" indent="-171450">
              <a:buFont typeface="Arial" panose="020B0604020202020204" pitchFamily="34" charset="0"/>
              <a:buChar char="•"/>
            </a:pPr>
            <a:r>
              <a:rPr lang="en-US" sz="1200" dirty="0"/>
              <a:t>Platform Lifecycle management : Refresh and Update flows for Arm Fast Models, catalogs, and tool version updates</a:t>
            </a:r>
          </a:p>
        </p:txBody>
      </p:sp>
      <p:sp>
        <p:nvSpPr>
          <p:cNvPr id="10" name="Rectangle: Top Corners One Rounded and One Snipped 9">
            <a:extLst>
              <a:ext uri="{FF2B5EF4-FFF2-40B4-BE49-F238E27FC236}">
                <a16:creationId xmlns:a16="http://schemas.microsoft.com/office/drawing/2014/main" id="{B909A1F6-6E86-4DBA-B5BC-52BD3AEE7DF7}"/>
              </a:ext>
            </a:extLst>
          </p:cNvPr>
          <p:cNvSpPr/>
          <p:nvPr/>
        </p:nvSpPr>
        <p:spPr>
          <a:xfrm>
            <a:off x="7744282" y="1504795"/>
            <a:ext cx="3977199" cy="2434671"/>
          </a:xfrm>
          <a:prstGeom prst="snipRoundRect">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marL="171450" indent="-171450">
              <a:buFont typeface="Arial" panose="020B0604020202020204" pitchFamily="34" charset="0"/>
              <a:buChar char="•"/>
            </a:pPr>
            <a:r>
              <a:rPr lang="en-US" sz="1200" dirty="0"/>
              <a:t>Intelligent Port Binding : Design Check built on </a:t>
            </a:r>
            <a:r>
              <a:rPr lang="en-US" sz="1200" dirty="0" err="1"/>
              <a:t>SystemC</a:t>
            </a:r>
            <a:r>
              <a:rPr lang="en-US" sz="1200" dirty="0"/>
              <a:t> standards. Only valid connections suggested</a:t>
            </a:r>
          </a:p>
          <a:p>
            <a:pPr marL="171450" indent="-171450">
              <a:buFont typeface="Arial" panose="020B0604020202020204" pitchFamily="34" charset="0"/>
              <a:buChar char="•"/>
            </a:pPr>
            <a:r>
              <a:rPr lang="en-US" sz="1200" dirty="0"/>
              <a:t>Adaptive-Port-Binding introduces signals, bus-width converters as necessary </a:t>
            </a:r>
          </a:p>
          <a:p>
            <a:pPr marL="171450" indent="-171450">
              <a:buFont typeface="Arial" panose="020B0604020202020204" pitchFamily="34" charset="0"/>
              <a:buChar char="•"/>
            </a:pPr>
            <a:r>
              <a:rPr lang="en-US" sz="1200" dirty="0"/>
              <a:t>Vector-to-Vector binding lets users bind vectors of ports with a single click</a:t>
            </a:r>
          </a:p>
          <a:p>
            <a:pPr marL="171450" indent="-171450">
              <a:buFont typeface="Arial" panose="020B0604020202020204" pitchFamily="34" charset="0"/>
              <a:buChar char="•"/>
            </a:pPr>
            <a:r>
              <a:rPr lang="en-US" sz="1200" dirty="0"/>
              <a:t>One-click replacement of instance models</a:t>
            </a:r>
          </a:p>
          <a:p>
            <a:pPr marL="171450" indent="-171450">
              <a:buFont typeface="Arial" panose="020B0604020202020204" pitchFamily="34" charset="0"/>
              <a:buChar char="•"/>
            </a:pPr>
            <a:r>
              <a:rPr lang="en-US" sz="1200" dirty="0"/>
              <a:t>Correct by construction features : Memory Map Checks, Platform Checks, Platform Reports</a:t>
            </a:r>
          </a:p>
          <a:p>
            <a:pPr marL="171450" indent="-171450">
              <a:buFont typeface="Arial" panose="020B0604020202020204" pitchFamily="34" charset="0"/>
              <a:buChar char="•"/>
            </a:pPr>
            <a:endParaRPr lang="en-US" sz="1000" dirty="0"/>
          </a:p>
        </p:txBody>
      </p:sp>
      <p:sp>
        <p:nvSpPr>
          <p:cNvPr id="11" name="Rectangle: Top Corners One Rounded and One Snipped 10">
            <a:extLst>
              <a:ext uri="{FF2B5EF4-FFF2-40B4-BE49-F238E27FC236}">
                <a16:creationId xmlns:a16="http://schemas.microsoft.com/office/drawing/2014/main" id="{433BFBAA-19DA-4E1A-BBC5-6C84164E2948}"/>
              </a:ext>
            </a:extLst>
          </p:cNvPr>
          <p:cNvSpPr/>
          <p:nvPr/>
        </p:nvSpPr>
        <p:spPr>
          <a:xfrm>
            <a:off x="7744283" y="5268191"/>
            <a:ext cx="3977199" cy="1135226"/>
          </a:xfrm>
          <a:prstGeom prst="snipRoundRect">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marL="171450" indent="-171450">
              <a:buFont typeface="Arial" panose="020B0604020202020204" pitchFamily="34" charset="0"/>
              <a:buChar char="•"/>
            </a:pPr>
            <a:r>
              <a:rPr lang="en-US" sz="1200" dirty="0"/>
              <a:t>System Memory Map presented in an easy-to-understand view</a:t>
            </a:r>
          </a:p>
          <a:p>
            <a:pPr marL="171450" indent="-171450">
              <a:buFont typeface="Arial" panose="020B0604020202020204" pitchFamily="34" charset="0"/>
              <a:buChar char="•"/>
            </a:pPr>
            <a:r>
              <a:rPr lang="en-US" sz="1200" dirty="0"/>
              <a:t>Automatic entry creation and connections</a:t>
            </a:r>
          </a:p>
          <a:p>
            <a:pPr marL="171450" indent="-171450">
              <a:buFont typeface="Arial" panose="020B0604020202020204" pitchFamily="34" charset="0"/>
              <a:buChar char="•"/>
            </a:pPr>
            <a:endParaRPr lang="en-US" sz="1000" dirty="0"/>
          </a:p>
        </p:txBody>
      </p:sp>
      <p:sp>
        <p:nvSpPr>
          <p:cNvPr id="12" name="Rectangle: Top Corners One Rounded and One Snipped 11">
            <a:extLst>
              <a:ext uri="{FF2B5EF4-FFF2-40B4-BE49-F238E27FC236}">
                <a16:creationId xmlns:a16="http://schemas.microsoft.com/office/drawing/2014/main" id="{480F6952-EE6A-4D41-9A13-91008D1E0513}"/>
              </a:ext>
            </a:extLst>
          </p:cNvPr>
          <p:cNvSpPr/>
          <p:nvPr/>
        </p:nvSpPr>
        <p:spPr>
          <a:xfrm>
            <a:off x="470513" y="5268191"/>
            <a:ext cx="3977199" cy="1135226"/>
          </a:xfrm>
          <a:prstGeom prst="snipRoundRect">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marL="171450" indent="-171450">
              <a:buFont typeface="Arial" panose="020B0604020202020204" pitchFamily="34" charset="0"/>
              <a:buChar char="•"/>
            </a:pPr>
            <a:endParaRPr lang="en-US" sz="1200" dirty="0"/>
          </a:p>
          <a:p>
            <a:pPr marL="171450" indent="-171450">
              <a:buFont typeface="Arial" panose="020B0604020202020204" pitchFamily="34" charset="0"/>
              <a:buChar char="•"/>
            </a:pPr>
            <a:r>
              <a:rPr lang="en-US" sz="1200" dirty="0"/>
              <a:t>Full fledged interactive software debugger</a:t>
            </a:r>
          </a:p>
          <a:p>
            <a:pPr marL="171450" indent="-171450">
              <a:buFont typeface="Arial" panose="020B0604020202020204" pitchFamily="34" charset="0"/>
              <a:buChar char="•"/>
            </a:pPr>
            <a:r>
              <a:rPr lang="en-US" sz="1200" dirty="0"/>
              <a:t>SW debugger is Linux kernel and module aware</a:t>
            </a:r>
          </a:p>
          <a:p>
            <a:pPr marL="171450" indent="-171450">
              <a:buFont typeface="Arial" panose="020B0604020202020204" pitchFamily="34" charset="0"/>
              <a:buChar char="•"/>
            </a:pPr>
            <a:r>
              <a:rPr lang="en-US" sz="1200" dirty="0"/>
              <a:t>Multiple run and debug configurations</a:t>
            </a:r>
          </a:p>
          <a:p>
            <a:pPr marL="171450" indent="-171450">
              <a:buFont typeface="Arial" panose="020B0604020202020204" pitchFamily="34" charset="0"/>
              <a:buChar char="•"/>
            </a:pPr>
            <a:r>
              <a:rPr lang="en-US" sz="1200" dirty="0"/>
              <a:t>Scriptable SW debugger</a:t>
            </a:r>
          </a:p>
          <a:p>
            <a:pPr marL="171450" indent="-171450">
              <a:buFont typeface="Arial" panose="020B0604020202020204" pitchFamily="34" charset="0"/>
              <a:buChar char="•"/>
            </a:pPr>
            <a:endParaRPr lang="en-US" sz="1000" dirty="0"/>
          </a:p>
        </p:txBody>
      </p:sp>
    </p:spTree>
    <p:extLst>
      <p:ext uri="{BB962C8B-B14F-4D97-AF65-F5344CB8AC3E}">
        <p14:creationId xmlns:p14="http://schemas.microsoft.com/office/powerpoint/2010/main" val="29918119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 name="Picture 49">
            <a:extLst>
              <a:ext uri="{FF2B5EF4-FFF2-40B4-BE49-F238E27FC236}">
                <a16:creationId xmlns:a16="http://schemas.microsoft.com/office/drawing/2014/main" id="{DC67AC30-AE7E-4BD3-9966-6C5D76DCF158}"/>
              </a:ext>
            </a:extLst>
          </p:cNvPr>
          <p:cNvPicPr>
            <a:picLocks noChangeAspect="1"/>
          </p:cNvPicPr>
          <p:nvPr/>
        </p:nvPicPr>
        <p:blipFill>
          <a:blip r:embed="rId3"/>
          <a:stretch>
            <a:fillRect/>
          </a:stretch>
        </p:blipFill>
        <p:spPr>
          <a:xfrm>
            <a:off x="373232" y="3427072"/>
            <a:ext cx="5893958" cy="1376985"/>
          </a:xfrm>
          <a:prstGeom prst="rect">
            <a:avLst/>
          </a:prstGeom>
          <a:ln>
            <a:noFill/>
          </a:ln>
          <a:effectLst>
            <a:outerShdw blurRad="292100" dist="139700" dir="2700000" algn="tl" rotWithShape="0">
              <a:srgbClr val="333333">
                <a:alpha val="65000"/>
              </a:srgbClr>
            </a:outerShdw>
          </a:effectLst>
        </p:spPr>
      </p:pic>
      <p:pic>
        <p:nvPicPr>
          <p:cNvPr id="51" name="Picture 50">
            <a:extLst>
              <a:ext uri="{FF2B5EF4-FFF2-40B4-BE49-F238E27FC236}">
                <a16:creationId xmlns:a16="http://schemas.microsoft.com/office/drawing/2014/main" id="{966755CE-B36B-4399-986E-1E90B616C02B}"/>
              </a:ext>
            </a:extLst>
          </p:cNvPr>
          <p:cNvPicPr>
            <a:picLocks noChangeAspect="1"/>
          </p:cNvPicPr>
          <p:nvPr/>
        </p:nvPicPr>
        <p:blipFill>
          <a:blip r:embed="rId4"/>
          <a:stretch>
            <a:fillRect/>
          </a:stretch>
        </p:blipFill>
        <p:spPr>
          <a:xfrm>
            <a:off x="6362646" y="3013066"/>
            <a:ext cx="4446614" cy="2201014"/>
          </a:xfrm>
          <a:prstGeom prst="rect">
            <a:avLst/>
          </a:prstGeom>
          <a:ln>
            <a:noFill/>
          </a:ln>
          <a:effectLst>
            <a:outerShdw blurRad="292100" dist="139700" dir="2700000" algn="tl" rotWithShape="0">
              <a:srgbClr val="333333">
                <a:alpha val="65000"/>
              </a:srgbClr>
            </a:outerShdw>
          </a:effectLst>
        </p:spPr>
      </p:pic>
      <p:sp>
        <p:nvSpPr>
          <p:cNvPr id="52" name="Rectangle: Rounded Corners 51">
            <a:extLst>
              <a:ext uri="{FF2B5EF4-FFF2-40B4-BE49-F238E27FC236}">
                <a16:creationId xmlns:a16="http://schemas.microsoft.com/office/drawing/2014/main" id="{3714A373-3CB0-4391-9968-1477D38292FC}"/>
              </a:ext>
            </a:extLst>
          </p:cNvPr>
          <p:cNvSpPr/>
          <p:nvPr/>
        </p:nvSpPr>
        <p:spPr>
          <a:xfrm>
            <a:off x="179399" y="2938485"/>
            <a:ext cx="11769969" cy="2481915"/>
          </a:xfrm>
          <a:prstGeom prst="roundRect">
            <a:avLst/>
          </a:prstGeom>
          <a:noFill/>
          <a:ln w="3175">
            <a:solidFill>
              <a:srgbClr val="00778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FD502FE9-C847-47C2-A797-6D4574185AFA}"/>
              </a:ext>
            </a:extLst>
          </p:cNvPr>
          <p:cNvSpPr txBox="1"/>
          <p:nvPr/>
        </p:nvSpPr>
        <p:spPr>
          <a:xfrm>
            <a:off x="178896" y="2875001"/>
            <a:ext cx="1220206" cy="307777"/>
          </a:xfrm>
          <a:prstGeom prst="rect">
            <a:avLst/>
          </a:prstGeom>
          <a:solidFill>
            <a:srgbClr val="00778B"/>
          </a:solidFill>
        </p:spPr>
        <p:txBody>
          <a:bodyPr wrap="none" rtlCol="0">
            <a:spAutoFit/>
          </a:bodyPr>
          <a:lstStyle/>
          <a:p>
            <a:r>
              <a:rPr lang="en-US" sz="1400">
                <a:solidFill>
                  <a:schemeClr val="bg1"/>
                </a:solidFill>
              </a:rPr>
              <a:t>Unbind Ports</a:t>
            </a:r>
          </a:p>
        </p:txBody>
      </p:sp>
      <p:sp>
        <p:nvSpPr>
          <p:cNvPr id="54" name="Callout: Line 53">
            <a:extLst>
              <a:ext uri="{FF2B5EF4-FFF2-40B4-BE49-F238E27FC236}">
                <a16:creationId xmlns:a16="http://schemas.microsoft.com/office/drawing/2014/main" id="{82F066E9-3794-4FBE-A637-3BEA41A75F57}"/>
              </a:ext>
            </a:extLst>
          </p:cNvPr>
          <p:cNvSpPr/>
          <p:nvPr/>
        </p:nvSpPr>
        <p:spPr>
          <a:xfrm>
            <a:off x="1604158" y="2991039"/>
            <a:ext cx="3731035" cy="251238"/>
          </a:xfrm>
          <a:prstGeom prst="borderCallout1">
            <a:avLst>
              <a:gd name="adj1" fmla="val 100705"/>
              <a:gd name="adj2" fmla="val 45259"/>
              <a:gd name="adj3" fmla="val 298454"/>
              <a:gd name="adj4" fmla="val 71623"/>
            </a:avLst>
          </a:prstGeom>
          <a:solidFill>
            <a:schemeClr val="tx2">
              <a:lumMod val="20000"/>
              <a:lumOff val="80000"/>
            </a:schemeClr>
          </a:solidFill>
          <a:ln>
            <a:noFill/>
            <a:tailEnd type="ova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chemeClr val="tx1"/>
                </a:solidFill>
              </a:rPr>
              <a:t>Select these options to remove existing bindings for a port</a:t>
            </a:r>
          </a:p>
        </p:txBody>
      </p:sp>
      <p:cxnSp>
        <p:nvCxnSpPr>
          <p:cNvPr id="55" name="Straight Connector 54">
            <a:extLst>
              <a:ext uri="{FF2B5EF4-FFF2-40B4-BE49-F238E27FC236}">
                <a16:creationId xmlns:a16="http://schemas.microsoft.com/office/drawing/2014/main" id="{4EE03F59-3EF5-4936-827A-34C84D1A2E17}"/>
              </a:ext>
            </a:extLst>
          </p:cNvPr>
          <p:cNvCxnSpPr>
            <a:cxnSpLocks/>
            <a:stCxn id="54" idx="1"/>
          </p:cNvCxnSpPr>
          <p:nvPr/>
        </p:nvCxnSpPr>
        <p:spPr>
          <a:xfrm>
            <a:off x="3469676" y="3242277"/>
            <a:ext cx="5150377" cy="1641172"/>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056C3E68-B490-499C-98BD-6859D632416D}"/>
              </a:ext>
            </a:extLst>
          </p:cNvPr>
          <p:cNvCxnSpPr>
            <a:cxnSpLocks/>
            <a:stCxn id="54" idx="1"/>
          </p:cNvCxnSpPr>
          <p:nvPr/>
        </p:nvCxnSpPr>
        <p:spPr>
          <a:xfrm flipH="1">
            <a:off x="2579607" y="3242277"/>
            <a:ext cx="890069" cy="1287638"/>
          </a:xfrm>
          <a:prstGeom prst="line">
            <a:avLst/>
          </a:prstGeom>
        </p:spPr>
        <p:style>
          <a:lnRef idx="1">
            <a:schemeClr val="accent1"/>
          </a:lnRef>
          <a:fillRef idx="0">
            <a:schemeClr val="accent1"/>
          </a:fillRef>
          <a:effectRef idx="0">
            <a:schemeClr val="accent1"/>
          </a:effectRef>
          <a:fontRef idx="minor">
            <a:schemeClr val="tx1"/>
          </a:fontRef>
        </p:style>
      </p:cxnSp>
      <p:sp>
        <p:nvSpPr>
          <p:cNvPr id="29" name="Title 1">
            <a:extLst>
              <a:ext uri="{FF2B5EF4-FFF2-40B4-BE49-F238E27FC236}">
                <a16:creationId xmlns:a16="http://schemas.microsoft.com/office/drawing/2014/main" id="{6B420643-1DDC-473C-B43D-9CEC10A20EB0}"/>
              </a:ext>
            </a:extLst>
          </p:cNvPr>
          <p:cNvSpPr>
            <a:spLocks noGrp="1"/>
          </p:cNvSpPr>
          <p:nvPr>
            <p:ph type="title"/>
          </p:nvPr>
        </p:nvSpPr>
        <p:spPr>
          <a:xfrm>
            <a:off x="446313" y="843111"/>
            <a:ext cx="11310257" cy="666871"/>
          </a:xfrm>
        </p:spPr>
        <p:txBody>
          <a:bodyPr/>
          <a:lstStyle/>
          <a:p>
            <a:r>
              <a:rPr lang="en-US" dirty="0"/>
              <a:t>Unbinding Ports</a:t>
            </a:r>
          </a:p>
        </p:txBody>
      </p:sp>
      <p:grpSp>
        <p:nvGrpSpPr>
          <p:cNvPr id="31" name="Group 30">
            <a:extLst>
              <a:ext uri="{FF2B5EF4-FFF2-40B4-BE49-F238E27FC236}">
                <a16:creationId xmlns:a16="http://schemas.microsoft.com/office/drawing/2014/main" id="{576B6CD4-C5B0-4BEC-86ED-EF34AE9A24C7}"/>
              </a:ext>
            </a:extLst>
          </p:cNvPr>
          <p:cNvGrpSpPr/>
          <p:nvPr/>
        </p:nvGrpSpPr>
        <p:grpSpPr>
          <a:xfrm>
            <a:off x="1184564" y="276976"/>
            <a:ext cx="10879282" cy="380512"/>
            <a:chOff x="1184564" y="276976"/>
            <a:chExt cx="10879282" cy="380512"/>
          </a:xfrm>
        </p:grpSpPr>
        <p:sp>
          <p:nvSpPr>
            <p:cNvPr id="32" name="Rectangle: Top Corners One Rounded and One Snipped 31">
              <a:extLst>
                <a:ext uri="{FF2B5EF4-FFF2-40B4-BE49-F238E27FC236}">
                  <a16:creationId xmlns:a16="http://schemas.microsoft.com/office/drawing/2014/main" id="{10D7D851-2A2A-45F3-8AF4-9D897FBE9C6D}"/>
                </a:ext>
              </a:extLst>
            </p:cNvPr>
            <p:cNvSpPr/>
            <p:nvPr/>
          </p:nvSpPr>
          <p:spPr>
            <a:xfrm>
              <a:off x="1184564" y="276976"/>
              <a:ext cx="3584864" cy="372630"/>
            </a:xfrm>
            <a:prstGeom prst="snipRoundRect">
              <a:avLst/>
            </a:prstGeom>
            <a:solidFill>
              <a:schemeClr val="tx1">
                <a:lumMod val="25000"/>
                <a:lumOff val="7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bg1">
                      <a:lumMod val="65000"/>
                    </a:schemeClr>
                  </a:solidFill>
                </a:rPr>
                <a:t>Model &amp; Platform Management</a:t>
              </a:r>
            </a:p>
          </p:txBody>
        </p:sp>
        <p:sp>
          <p:nvSpPr>
            <p:cNvPr id="33" name="Rectangle: Top Corners One Rounded and One Snipped 32">
              <a:extLst>
                <a:ext uri="{FF2B5EF4-FFF2-40B4-BE49-F238E27FC236}">
                  <a16:creationId xmlns:a16="http://schemas.microsoft.com/office/drawing/2014/main" id="{70AB6287-FC07-4CEE-94D0-9C4A65D831DE}"/>
                </a:ext>
              </a:extLst>
            </p:cNvPr>
            <p:cNvSpPr/>
            <p:nvPr/>
          </p:nvSpPr>
          <p:spPr>
            <a:xfrm>
              <a:off x="4769425" y="284858"/>
              <a:ext cx="2722419" cy="372630"/>
            </a:xfrm>
            <a:prstGeom prst="snip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Platform Editor</a:t>
              </a:r>
              <a:endParaRPr lang="en-US" dirty="0"/>
            </a:p>
          </p:txBody>
        </p:sp>
        <p:sp>
          <p:nvSpPr>
            <p:cNvPr id="34" name="Rectangle: Top Corners One Rounded and One Snipped 33">
              <a:extLst>
                <a:ext uri="{FF2B5EF4-FFF2-40B4-BE49-F238E27FC236}">
                  <a16:creationId xmlns:a16="http://schemas.microsoft.com/office/drawing/2014/main" id="{6C01FD8A-B6AD-4274-85D9-744D87BCE760}"/>
                </a:ext>
              </a:extLst>
            </p:cNvPr>
            <p:cNvSpPr/>
            <p:nvPr/>
          </p:nvSpPr>
          <p:spPr>
            <a:xfrm>
              <a:off x="10183089" y="284858"/>
              <a:ext cx="1880757" cy="372630"/>
            </a:xfrm>
            <a:prstGeom prst="snipRoundRect">
              <a:avLst/>
            </a:prstGeom>
            <a:solidFill>
              <a:schemeClr val="tx1">
                <a:lumMod val="25000"/>
                <a:lumOff val="7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bg1">
                      <a:lumMod val="65000"/>
                    </a:schemeClr>
                  </a:solidFill>
                </a:rPr>
                <a:t>Run &amp; Debug</a:t>
              </a:r>
            </a:p>
          </p:txBody>
        </p:sp>
        <p:sp>
          <p:nvSpPr>
            <p:cNvPr id="35" name="Rectangle: Top Corners One Rounded and One Snipped 34">
              <a:extLst>
                <a:ext uri="{FF2B5EF4-FFF2-40B4-BE49-F238E27FC236}">
                  <a16:creationId xmlns:a16="http://schemas.microsoft.com/office/drawing/2014/main" id="{0B18484D-932D-4118-8843-58F605CFD2B8}"/>
                </a:ext>
              </a:extLst>
            </p:cNvPr>
            <p:cNvSpPr/>
            <p:nvPr/>
          </p:nvSpPr>
          <p:spPr>
            <a:xfrm>
              <a:off x="7488381" y="281394"/>
              <a:ext cx="2722419" cy="372630"/>
            </a:xfrm>
            <a:prstGeom prst="snipRoundRect">
              <a:avLst/>
            </a:prstGeom>
            <a:solidFill>
              <a:schemeClr val="tx1">
                <a:lumMod val="25000"/>
                <a:lumOff val="7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bg1">
                      <a:lumMod val="65000"/>
                    </a:schemeClr>
                  </a:solidFill>
                </a:rPr>
                <a:t>Memory Map Editor</a:t>
              </a:r>
            </a:p>
          </p:txBody>
        </p:sp>
      </p:grpSp>
    </p:spTree>
    <p:extLst>
      <p:ext uri="{BB962C8B-B14F-4D97-AF65-F5344CB8AC3E}">
        <p14:creationId xmlns:p14="http://schemas.microsoft.com/office/powerpoint/2010/main" val="114860090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9037E383-415B-4B31-8D2C-E28AA8A70577}"/>
              </a:ext>
            </a:extLst>
          </p:cNvPr>
          <p:cNvSpPr>
            <a:spLocks noGrp="1"/>
          </p:cNvSpPr>
          <p:nvPr>
            <p:ph idx="1"/>
          </p:nvPr>
        </p:nvSpPr>
        <p:spPr>
          <a:xfrm>
            <a:off x="446313" y="1434961"/>
            <a:ext cx="3781809" cy="1157102"/>
          </a:xfrm>
        </p:spPr>
        <p:txBody>
          <a:bodyPr/>
          <a:lstStyle/>
          <a:p>
            <a:r>
              <a:rPr lang="en-US" sz="1200" dirty="0"/>
              <a:t>Ports tab in the Design Editor is a specialized view to perform port binding operations.</a:t>
            </a:r>
          </a:p>
          <a:p>
            <a:r>
              <a:rPr lang="en-US" sz="1200" dirty="0"/>
              <a:t>In this view, only port information is present in editor area to facilitate port binding operations efficiently. </a:t>
            </a:r>
          </a:p>
          <a:p>
            <a:endParaRPr lang="en-US" sz="1200" dirty="0"/>
          </a:p>
        </p:txBody>
      </p:sp>
      <p:sp>
        <p:nvSpPr>
          <p:cNvPr id="5" name="Title 1">
            <a:extLst>
              <a:ext uri="{FF2B5EF4-FFF2-40B4-BE49-F238E27FC236}">
                <a16:creationId xmlns:a16="http://schemas.microsoft.com/office/drawing/2014/main" id="{67395241-5E7D-46D5-ABB1-FA631558F7BA}"/>
              </a:ext>
            </a:extLst>
          </p:cNvPr>
          <p:cNvSpPr>
            <a:spLocks noGrp="1"/>
          </p:cNvSpPr>
          <p:nvPr>
            <p:ph type="title"/>
          </p:nvPr>
        </p:nvSpPr>
        <p:spPr>
          <a:xfrm>
            <a:off x="348294" y="933787"/>
            <a:ext cx="11353570" cy="290512"/>
          </a:xfrm>
        </p:spPr>
        <p:txBody>
          <a:bodyPr/>
          <a:lstStyle/>
          <a:p>
            <a:r>
              <a:rPr lang="en-US" dirty="0"/>
              <a:t>Ports View</a:t>
            </a:r>
          </a:p>
        </p:txBody>
      </p:sp>
      <p:sp>
        <p:nvSpPr>
          <p:cNvPr id="7" name="Callout: Line 6">
            <a:extLst>
              <a:ext uri="{FF2B5EF4-FFF2-40B4-BE49-F238E27FC236}">
                <a16:creationId xmlns:a16="http://schemas.microsoft.com/office/drawing/2014/main" id="{8A0848FF-FC75-46D2-B917-0ED1F7A4D14B}"/>
              </a:ext>
            </a:extLst>
          </p:cNvPr>
          <p:cNvSpPr/>
          <p:nvPr/>
        </p:nvSpPr>
        <p:spPr>
          <a:xfrm>
            <a:off x="4266364" y="1630879"/>
            <a:ext cx="3781809" cy="251238"/>
          </a:xfrm>
          <a:prstGeom prst="borderCallout1">
            <a:avLst>
              <a:gd name="adj1" fmla="val 100705"/>
              <a:gd name="adj2" fmla="val 45259"/>
              <a:gd name="adj3" fmla="val 298454"/>
              <a:gd name="adj4" fmla="val 71623"/>
            </a:avLst>
          </a:prstGeom>
          <a:solidFill>
            <a:schemeClr val="tx2">
              <a:lumMod val="20000"/>
              <a:lumOff val="80000"/>
            </a:schemeClr>
          </a:solidFill>
          <a:ln>
            <a:noFill/>
            <a:tailEnd type="ova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This section contains list of ports/signals that can be bound</a:t>
            </a:r>
          </a:p>
        </p:txBody>
      </p:sp>
      <p:sp>
        <p:nvSpPr>
          <p:cNvPr id="11" name="Callout: Line 10">
            <a:extLst>
              <a:ext uri="{FF2B5EF4-FFF2-40B4-BE49-F238E27FC236}">
                <a16:creationId xmlns:a16="http://schemas.microsoft.com/office/drawing/2014/main" id="{03E0920C-5D90-4635-A14A-439EDE6A7F7B}"/>
              </a:ext>
            </a:extLst>
          </p:cNvPr>
          <p:cNvSpPr/>
          <p:nvPr/>
        </p:nvSpPr>
        <p:spPr>
          <a:xfrm>
            <a:off x="7806315" y="1112622"/>
            <a:ext cx="3940711" cy="366414"/>
          </a:xfrm>
          <a:prstGeom prst="borderCallout1">
            <a:avLst>
              <a:gd name="adj1" fmla="val 100705"/>
              <a:gd name="adj2" fmla="val 45259"/>
              <a:gd name="adj3" fmla="val 298454"/>
              <a:gd name="adj4" fmla="val 71623"/>
            </a:avLst>
          </a:prstGeom>
          <a:solidFill>
            <a:schemeClr val="tx2">
              <a:lumMod val="20000"/>
              <a:lumOff val="80000"/>
            </a:schemeClr>
          </a:solidFill>
          <a:ln>
            <a:noFill/>
            <a:tailEnd type="ova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This section contains list of ports/signals ports that a selected available port in “Unbound” section can be bound to.</a:t>
            </a:r>
          </a:p>
        </p:txBody>
      </p:sp>
      <p:sp>
        <p:nvSpPr>
          <p:cNvPr id="15" name="Callout: Line 14">
            <a:extLst>
              <a:ext uri="{FF2B5EF4-FFF2-40B4-BE49-F238E27FC236}">
                <a16:creationId xmlns:a16="http://schemas.microsoft.com/office/drawing/2014/main" id="{CD75C875-84A7-4E6E-9A5E-01E1C2FD570C}"/>
              </a:ext>
            </a:extLst>
          </p:cNvPr>
          <p:cNvSpPr/>
          <p:nvPr/>
        </p:nvSpPr>
        <p:spPr>
          <a:xfrm>
            <a:off x="138477" y="3967993"/>
            <a:ext cx="4089645" cy="400372"/>
          </a:xfrm>
          <a:prstGeom prst="borderCallout1">
            <a:avLst>
              <a:gd name="adj1" fmla="val 100705"/>
              <a:gd name="adj2" fmla="val 45259"/>
              <a:gd name="adj3" fmla="val 298454"/>
              <a:gd name="adj4" fmla="val 71623"/>
            </a:avLst>
          </a:prstGeom>
          <a:solidFill>
            <a:schemeClr val="tx2">
              <a:lumMod val="20000"/>
              <a:lumOff val="80000"/>
            </a:schemeClr>
          </a:solidFill>
          <a:ln>
            <a:noFill/>
            <a:tailEnd type="ova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This section contains list of ports/signals that have already been bound. </a:t>
            </a:r>
          </a:p>
        </p:txBody>
      </p:sp>
      <p:sp>
        <p:nvSpPr>
          <p:cNvPr id="29" name="Callout: Line 28">
            <a:extLst>
              <a:ext uri="{FF2B5EF4-FFF2-40B4-BE49-F238E27FC236}">
                <a16:creationId xmlns:a16="http://schemas.microsoft.com/office/drawing/2014/main" id="{D9571977-89E3-4410-BDB9-1805EDE6328D}"/>
              </a:ext>
            </a:extLst>
          </p:cNvPr>
          <p:cNvSpPr/>
          <p:nvPr/>
        </p:nvSpPr>
        <p:spPr>
          <a:xfrm>
            <a:off x="348294" y="5418921"/>
            <a:ext cx="3731035" cy="251238"/>
          </a:xfrm>
          <a:prstGeom prst="borderCallout1">
            <a:avLst>
              <a:gd name="adj1" fmla="val 100705"/>
              <a:gd name="adj2" fmla="val 45259"/>
              <a:gd name="adj3" fmla="val 298454"/>
              <a:gd name="adj4" fmla="val 71623"/>
            </a:avLst>
          </a:prstGeom>
          <a:solidFill>
            <a:schemeClr val="tx2">
              <a:lumMod val="20000"/>
              <a:lumOff val="80000"/>
            </a:schemeClr>
          </a:solidFill>
          <a:ln>
            <a:noFill/>
            <a:tailEnd type="ova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Unbind operation is available in this section  </a:t>
            </a:r>
          </a:p>
        </p:txBody>
      </p:sp>
      <p:pic>
        <p:nvPicPr>
          <p:cNvPr id="32" name="Picture 31">
            <a:extLst>
              <a:ext uri="{FF2B5EF4-FFF2-40B4-BE49-F238E27FC236}">
                <a16:creationId xmlns:a16="http://schemas.microsoft.com/office/drawing/2014/main" id="{25E93483-2521-4D1B-A567-31767C922E40}"/>
              </a:ext>
            </a:extLst>
          </p:cNvPr>
          <p:cNvPicPr>
            <a:picLocks noChangeAspect="1"/>
          </p:cNvPicPr>
          <p:nvPr/>
        </p:nvPicPr>
        <p:blipFill>
          <a:blip r:embed="rId2"/>
          <a:stretch>
            <a:fillRect/>
          </a:stretch>
        </p:blipFill>
        <p:spPr>
          <a:xfrm>
            <a:off x="4981746" y="2256237"/>
            <a:ext cx="6920951" cy="1614233"/>
          </a:xfrm>
          <a:prstGeom prst="rect">
            <a:avLst/>
          </a:prstGeom>
        </p:spPr>
      </p:pic>
      <p:pic>
        <p:nvPicPr>
          <p:cNvPr id="33" name="Picture 32">
            <a:extLst>
              <a:ext uri="{FF2B5EF4-FFF2-40B4-BE49-F238E27FC236}">
                <a16:creationId xmlns:a16="http://schemas.microsoft.com/office/drawing/2014/main" id="{2E631963-DD56-4D96-8112-4F45213472CB}"/>
              </a:ext>
            </a:extLst>
          </p:cNvPr>
          <p:cNvPicPr>
            <a:picLocks noChangeAspect="1"/>
          </p:cNvPicPr>
          <p:nvPr/>
        </p:nvPicPr>
        <p:blipFill>
          <a:blip r:embed="rId3"/>
          <a:stretch>
            <a:fillRect/>
          </a:stretch>
        </p:blipFill>
        <p:spPr>
          <a:xfrm>
            <a:off x="4981746" y="3590044"/>
            <a:ext cx="6983474" cy="1874899"/>
          </a:xfrm>
          <a:prstGeom prst="rect">
            <a:avLst/>
          </a:prstGeom>
        </p:spPr>
      </p:pic>
      <p:cxnSp>
        <p:nvCxnSpPr>
          <p:cNvPr id="16" name="Straight Connector 15">
            <a:extLst>
              <a:ext uri="{FF2B5EF4-FFF2-40B4-BE49-F238E27FC236}">
                <a16:creationId xmlns:a16="http://schemas.microsoft.com/office/drawing/2014/main" id="{DE9D4F47-FE6F-44CD-B7DF-8252F2DD5EBE}"/>
              </a:ext>
            </a:extLst>
          </p:cNvPr>
          <p:cNvCxnSpPr>
            <a:cxnSpLocks/>
            <a:stCxn id="15" idx="0"/>
          </p:cNvCxnSpPr>
          <p:nvPr/>
        </p:nvCxnSpPr>
        <p:spPr>
          <a:xfrm flipV="1">
            <a:off x="4228122" y="3977493"/>
            <a:ext cx="753624" cy="190686"/>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4A8D6FC7-1102-4D02-95F1-36000DE9B19C}"/>
              </a:ext>
            </a:extLst>
          </p:cNvPr>
          <p:cNvCxnSpPr>
            <a:cxnSpLocks/>
            <a:stCxn id="7" idx="1"/>
          </p:cNvCxnSpPr>
          <p:nvPr/>
        </p:nvCxnSpPr>
        <p:spPr>
          <a:xfrm flipH="1">
            <a:off x="5877168" y="1882117"/>
            <a:ext cx="280101" cy="56312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687D3F0-626A-465A-842F-3D3F1905354F}"/>
              </a:ext>
            </a:extLst>
          </p:cNvPr>
          <p:cNvCxnSpPr>
            <a:cxnSpLocks/>
            <a:stCxn id="11" idx="1"/>
          </p:cNvCxnSpPr>
          <p:nvPr/>
        </p:nvCxnSpPr>
        <p:spPr>
          <a:xfrm flipH="1">
            <a:off x="9545507" y="1479036"/>
            <a:ext cx="231164" cy="890070"/>
          </a:xfrm>
          <a:prstGeom prst="line">
            <a:avLst/>
          </a:prstGeom>
        </p:spPr>
        <p:style>
          <a:lnRef idx="1">
            <a:schemeClr val="accent1"/>
          </a:lnRef>
          <a:fillRef idx="0">
            <a:schemeClr val="accent1"/>
          </a:fillRef>
          <a:effectRef idx="0">
            <a:schemeClr val="accent1"/>
          </a:effectRef>
          <a:fontRef idx="minor">
            <a:schemeClr val="tx1"/>
          </a:fontRef>
        </p:style>
      </p:cxnSp>
      <p:sp>
        <p:nvSpPr>
          <p:cNvPr id="22" name="Callout: Line 21">
            <a:extLst>
              <a:ext uri="{FF2B5EF4-FFF2-40B4-BE49-F238E27FC236}">
                <a16:creationId xmlns:a16="http://schemas.microsoft.com/office/drawing/2014/main" id="{6F328219-F0FD-49F0-A7E9-393728492106}"/>
              </a:ext>
            </a:extLst>
          </p:cNvPr>
          <p:cNvSpPr/>
          <p:nvPr/>
        </p:nvSpPr>
        <p:spPr>
          <a:xfrm>
            <a:off x="1759367" y="2710982"/>
            <a:ext cx="2331836" cy="436481"/>
          </a:xfrm>
          <a:prstGeom prst="borderCallout1">
            <a:avLst>
              <a:gd name="adj1" fmla="val 100705"/>
              <a:gd name="adj2" fmla="val 45259"/>
              <a:gd name="adj3" fmla="val 298454"/>
              <a:gd name="adj4" fmla="val 71623"/>
            </a:avLst>
          </a:prstGeom>
          <a:solidFill>
            <a:schemeClr val="tx2">
              <a:lumMod val="20000"/>
              <a:lumOff val="80000"/>
            </a:schemeClr>
          </a:solidFill>
          <a:ln>
            <a:noFill/>
            <a:tailEnd type="ova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All port binding operations are available in context menu</a:t>
            </a:r>
          </a:p>
        </p:txBody>
      </p:sp>
      <p:cxnSp>
        <p:nvCxnSpPr>
          <p:cNvPr id="23" name="Straight Connector 22">
            <a:extLst>
              <a:ext uri="{FF2B5EF4-FFF2-40B4-BE49-F238E27FC236}">
                <a16:creationId xmlns:a16="http://schemas.microsoft.com/office/drawing/2014/main" id="{05139370-C5F8-487E-B53C-C367DABAEADE}"/>
              </a:ext>
            </a:extLst>
          </p:cNvPr>
          <p:cNvCxnSpPr>
            <a:cxnSpLocks/>
            <a:stCxn id="22" idx="0"/>
          </p:cNvCxnSpPr>
          <p:nvPr/>
        </p:nvCxnSpPr>
        <p:spPr>
          <a:xfrm>
            <a:off x="4091203" y="2929223"/>
            <a:ext cx="1683914" cy="420202"/>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76A578A4-7680-4423-935A-3E7F8E147D6A}"/>
              </a:ext>
            </a:extLst>
          </p:cNvPr>
          <p:cNvCxnSpPr>
            <a:cxnSpLocks/>
            <a:stCxn id="29" idx="0"/>
          </p:cNvCxnSpPr>
          <p:nvPr/>
        </p:nvCxnSpPr>
        <p:spPr>
          <a:xfrm flipV="1">
            <a:off x="4079329" y="4274102"/>
            <a:ext cx="2077940" cy="1270438"/>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A780B3B7-ADC5-4C3A-90FE-EC630D225C8E}"/>
              </a:ext>
            </a:extLst>
          </p:cNvPr>
          <p:cNvCxnSpPr>
            <a:cxnSpLocks/>
            <a:stCxn id="29" idx="0"/>
          </p:cNvCxnSpPr>
          <p:nvPr/>
        </p:nvCxnSpPr>
        <p:spPr>
          <a:xfrm flipV="1">
            <a:off x="4079329" y="3697067"/>
            <a:ext cx="7622535" cy="1847473"/>
          </a:xfrm>
          <a:prstGeom prst="line">
            <a:avLst/>
          </a:prstGeom>
        </p:spPr>
        <p:style>
          <a:lnRef idx="1">
            <a:schemeClr val="accent1"/>
          </a:lnRef>
          <a:fillRef idx="0">
            <a:schemeClr val="accent1"/>
          </a:fillRef>
          <a:effectRef idx="0">
            <a:schemeClr val="accent1"/>
          </a:effectRef>
          <a:fontRef idx="minor">
            <a:schemeClr val="tx1"/>
          </a:fontRef>
        </p:style>
      </p:cxnSp>
      <p:sp>
        <p:nvSpPr>
          <p:cNvPr id="57" name="Callout: Line 56">
            <a:extLst>
              <a:ext uri="{FF2B5EF4-FFF2-40B4-BE49-F238E27FC236}">
                <a16:creationId xmlns:a16="http://schemas.microsoft.com/office/drawing/2014/main" id="{585694AE-9594-4C87-843D-D604B3C1C174}"/>
              </a:ext>
            </a:extLst>
          </p:cNvPr>
          <p:cNvSpPr/>
          <p:nvPr/>
        </p:nvSpPr>
        <p:spPr>
          <a:xfrm>
            <a:off x="6377152" y="5911025"/>
            <a:ext cx="5324712" cy="436481"/>
          </a:xfrm>
          <a:prstGeom prst="borderCallout1">
            <a:avLst>
              <a:gd name="adj1" fmla="val 100705"/>
              <a:gd name="adj2" fmla="val 45259"/>
              <a:gd name="adj3" fmla="val 298454"/>
              <a:gd name="adj4" fmla="val 71623"/>
            </a:avLst>
          </a:prstGeom>
          <a:solidFill>
            <a:schemeClr val="tx2">
              <a:lumMod val="20000"/>
              <a:lumOff val="80000"/>
            </a:schemeClr>
          </a:solidFill>
          <a:ln>
            <a:noFill/>
            <a:tailEnd type="ova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This option can be used to show reverse bindings, which shows list of slave ports and the master ports that are connected to them</a:t>
            </a:r>
          </a:p>
        </p:txBody>
      </p:sp>
      <p:cxnSp>
        <p:nvCxnSpPr>
          <p:cNvPr id="58" name="Straight Connector 57">
            <a:extLst>
              <a:ext uri="{FF2B5EF4-FFF2-40B4-BE49-F238E27FC236}">
                <a16:creationId xmlns:a16="http://schemas.microsoft.com/office/drawing/2014/main" id="{FDEF8C1F-2E3A-43C7-8C9C-758720B8DA86}"/>
              </a:ext>
            </a:extLst>
          </p:cNvPr>
          <p:cNvCxnSpPr>
            <a:cxnSpLocks/>
            <a:stCxn id="57" idx="3"/>
          </p:cNvCxnSpPr>
          <p:nvPr/>
        </p:nvCxnSpPr>
        <p:spPr>
          <a:xfrm flipV="1">
            <a:off x="9039508" y="3702913"/>
            <a:ext cx="2792513" cy="2208112"/>
          </a:xfrm>
          <a:prstGeom prst="line">
            <a:avLst/>
          </a:prstGeom>
        </p:spPr>
        <p:style>
          <a:lnRef idx="1">
            <a:schemeClr val="accent1"/>
          </a:lnRef>
          <a:fillRef idx="0">
            <a:schemeClr val="accent1"/>
          </a:fillRef>
          <a:effectRef idx="0">
            <a:schemeClr val="accent1"/>
          </a:effectRef>
          <a:fontRef idx="minor">
            <a:schemeClr val="tx1"/>
          </a:fontRef>
        </p:style>
      </p:cxnSp>
      <p:sp>
        <p:nvSpPr>
          <p:cNvPr id="69" name="Callout: Line 68">
            <a:extLst>
              <a:ext uri="{FF2B5EF4-FFF2-40B4-BE49-F238E27FC236}">
                <a16:creationId xmlns:a16="http://schemas.microsoft.com/office/drawing/2014/main" id="{C47E95F4-3A67-40C6-91DA-C64C6A79FA06}"/>
              </a:ext>
            </a:extLst>
          </p:cNvPr>
          <p:cNvSpPr/>
          <p:nvPr/>
        </p:nvSpPr>
        <p:spPr>
          <a:xfrm>
            <a:off x="64081" y="3270997"/>
            <a:ext cx="4089645" cy="400372"/>
          </a:xfrm>
          <a:prstGeom prst="borderCallout1">
            <a:avLst>
              <a:gd name="adj1" fmla="val 100705"/>
              <a:gd name="adj2" fmla="val 45259"/>
              <a:gd name="adj3" fmla="val 298454"/>
              <a:gd name="adj4" fmla="val 71623"/>
            </a:avLst>
          </a:prstGeom>
          <a:solidFill>
            <a:schemeClr val="tx2">
              <a:lumMod val="20000"/>
              <a:lumOff val="80000"/>
            </a:schemeClr>
          </a:solidFill>
          <a:ln>
            <a:noFill/>
            <a:tailEnd type="ova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Filtering is available in each section to narrow down the set of displayed items</a:t>
            </a:r>
          </a:p>
        </p:txBody>
      </p:sp>
      <p:cxnSp>
        <p:nvCxnSpPr>
          <p:cNvPr id="72" name="Straight Connector 71">
            <a:extLst>
              <a:ext uri="{FF2B5EF4-FFF2-40B4-BE49-F238E27FC236}">
                <a16:creationId xmlns:a16="http://schemas.microsoft.com/office/drawing/2014/main" id="{D3C208BA-4B8F-4AD6-8BE1-EB8719D567EC}"/>
              </a:ext>
            </a:extLst>
          </p:cNvPr>
          <p:cNvCxnSpPr>
            <a:cxnSpLocks/>
            <a:stCxn id="69" idx="0"/>
          </p:cNvCxnSpPr>
          <p:nvPr/>
        </p:nvCxnSpPr>
        <p:spPr>
          <a:xfrm flipV="1">
            <a:off x="4153726" y="2573293"/>
            <a:ext cx="1293260" cy="897890"/>
          </a:xfrm>
          <a:prstGeom prst="line">
            <a:avLst/>
          </a:prstGeom>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EC1F5728-8C03-4BD2-826A-0636593074E3}"/>
              </a:ext>
            </a:extLst>
          </p:cNvPr>
          <p:cNvCxnSpPr>
            <a:cxnSpLocks/>
          </p:cNvCxnSpPr>
          <p:nvPr/>
        </p:nvCxnSpPr>
        <p:spPr>
          <a:xfrm>
            <a:off x="4153726" y="3482197"/>
            <a:ext cx="879249" cy="337277"/>
          </a:xfrm>
          <a:prstGeom prst="line">
            <a:avLst/>
          </a:prstGeom>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AC028D4C-F432-48E2-BBBA-CF1EEAD13F0B}"/>
              </a:ext>
            </a:extLst>
          </p:cNvPr>
          <p:cNvCxnSpPr>
            <a:cxnSpLocks/>
            <a:stCxn id="69" idx="0"/>
          </p:cNvCxnSpPr>
          <p:nvPr/>
        </p:nvCxnSpPr>
        <p:spPr>
          <a:xfrm flipV="1">
            <a:off x="4153726" y="2470935"/>
            <a:ext cx="5124281" cy="1000248"/>
          </a:xfrm>
          <a:prstGeom prst="line">
            <a:avLst/>
          </a:prstGeom>
        </p:spPr>
        <p:style>
          <a:lnRef idx="1">
            <a:schemeClr val="accent1"/>
          </a:lnRef>
          <a:fillRef idx="0">
            <a:schemeClr val="accent1"/>
          </a:fillRef>
          <a:effectRef idx="0">
            <a:schemeClr val="accent1"/>
          </a:effectRef>
          <a:fontRef idx="minor">
            <a:schemeClr val="tx1"/>
          </a:fontRef>
        </p:style>
      </p:cxnSp>
      <p:grpSp>
        <p:nvGrpSpPr>
          <p:cNvPr id="31" name="Group 30">
            <a:extLst>
              <a:ext uri="{FF2B5EF4-FFF2-40B4-BE49-F238E27FC236}">
                <a16:creationId xmlns:a16="http://schemas.microsoft.com/office/drawing/2014/main" id="{9937F881-5776-47CE-9F00-0AF4B6383693}"/>
              </a:ext>
            </a:extLst>
          </p:cNvPr>
          <p:cNvGrpSpPr/>
          <p:nvPr/>
        </p:nvGrpSpPr>
        <p:grpSpPr>
          <a:xfrm>
            <a:off x="1184564" y="276976"/>
            <a:ext cx="10879282" cy="380512"/>
            <a:chOff x="1184564" y="276976"/>
            <a:chExt cx="10879282" cy="380512"/>
          </a:xfrm>
        </p:grpSpPr>
        <p:sp>
          <p:nvSpPr>
            <p:cNvPr id="34" name="Rectangle: Top Corners One Rounded and One Snipped 33">
              <a:extLst>
                <a:ext uri="{FF2B5EF4-FFF2-40B4-BE49-F238E27FC236}">
                  <a16:creationId xmlns:a16="http://schemas.microsoft.com/office/drawing/2014/main" id="{51EE0578-AD7A-4B78-89EE-95E11155A5FF}"/>
                </a:ext>
              </a:extLst>
            </p:cNvPr>
            <p:cNvSpPr/>
            <p:nvPr/>
          </p:nvSpPr>
          <p:spPr>
            <a:xfrm>
              <a:off x="1184564" y="276976"/>
              <a:ext cx="3584864" cy="372630"/>
            </a:xfrm>
            <a:prstGeom prst="snipRoundRect">
              <a:avLst/>
            </a:prstGeom>
            <a:solidFill>
              <a:schemeClr val="tx1">
                <a:lumMod val="25000"/>
                <a:lumOff val="7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bg1">
                      <a:lumMod val="65000"/>
                    </a:schemeClr>
                  </a:solidFill>
                </a:rPr>
                <a:t>Model &amp; Platform Management</a:t>
              </a:r>
            </a:p>
          </p:txBody>
        </p:sp>
        <p:sp>
          <p:nvSpPr>
            <p:cNvPr id="35" name="Rectangle: Top Corners One Rounded and One Snipped 34">
              <a:extLst>
                <a:ext uri="{FF2B5EF4-FFF2-40B4-BE49-F238E27FC236}">
                  <a16:creationId xmlns:a16="http://schemas.microsoft.com/office/drawing/2014/main" id="{262202BA-83A0-4A0B-8AB1-A358679F2E55}"/>
                </a:ext>
              </a:extLst>
            </p:cNvPr>
            <p:cNvSpPr/>
            <p:nvPr/>
          </p:nvSpPr>
          <p:spPr>
            <a:xfrm>
              <a:off x="4769425" y="284858"/>
              <a:ext cx="2722419" cy="372630"/>
            </a:xfrm>
            <a:prstGeom prst="snip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Platform Editor</a:t>
              </a:r>
              <a:endParaRPr lang="en-US" dirty="0"/>
            </a:p>
          </p:txBody>
        </p:sp>
        <p:sp>
          <p:nvSpPr>
            <p:cNvPr id="36" name="Rectangle: Top Corners One Rounded and One Snipped 35">
              <a:extLst>
                <a:ext uri="{FF2B5EF4-FFF2-40B4-BE49-F238E27FC236}">
                  <a16:creationId xmlns:a16="http://schemas.microsoft.com/office/drawing/2014/main" id="{95F67D3A-C3E4-4766-AD0B-EB69C0370270}"/>
                </a:ext>
              </a:extLst>
            </p:cNvPr>
            <p:cNvSpPr/>
            <p:nvPr/>
          </p:nvSpPr>
          <p:spPr>
            <a:xfrm>
              <a:off x="10183089" y="284858"/>
              <a:ext cx="1880757" cy="372630"/>
            </a:xfrm>
            <a:prstGeom prst="snipRoundRect">
              <a:avLst/>
            </a:prstGeom>
            <a:solidFill>
              <a:schemeClr val="tx1">
                <a:lumMod val="25000"/>
                <a:lumOff val="7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bg1">
                      <a:lumMod val="65000"/>
                    </a:schemeClr>
                  </a:solidFill>
                </a:rPr>
                <a:t>Run &amp; Debug</a:t>
              </a:r>
            </a:p>
          </p:txBody>
        </p:sp>
        <p:sp>
          <p:nvSpPr>
            <p:cNvPr id="37" name="Rectangle: Top Corners One Rounded and One Snipped 36">
              <a:extLst>
                <a:ext uri="{FF2B5EF4-FFF2-40B4-BE49-F238E27FC236}">
                  <a16:creationId xmlns:a16="http://schemas.microsoft.com/office/drawing/2014/main" id="{54978902-9D36-475C-8215-ED4523307753}"/>
                </a:ext>
              </a:extLst>
            </p:cNvPr>
            <p:cNvSpPr/>
            <p:nvPr/>
          </p:nvSpPr>
          <p:spPr>
            <a:xfrm>
              <a:off x="7488381" y="281394"/>
              <a:ext cx="2722419" cy="372630"/>
            </a:xfrm>
            <a:prstGeom prst="snipRoundRect">
              <a:avLst/>
            </a:prstGeom>
            <a:solidFill>
              <a:schemeClr val="tx1">
                <a:lumMod val="25000"/>
                <a:lumOff val="7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bg1">
                      <a:lumMod val="65000"/>
                    </a:schemeClr>
                  </a:solidFill>
                </a:rPr>
                <a:t>Memory Map Editor</a:t>
              </a:r>
            </a:p>
          </p:txBody>
        </p:sp>
      </p:grpSp>
    </p:spTree>
    <p:extLst>
      <p:ext uri="{BB962C8B-B14F-4D97-AF65-F5344CB8AC3E}">
        <p14:creationId xmlns:p14="http://schemas.microsoft.com/office/powerpoint/2010/main" val="213133409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5CA487C-C9D5-4BE1-A928-15077693EF7D}"/>
              </a:ext>
            </a:extLst>
          </p:cNvPr>
          <p:cNvSpPr>
            <a:spLocks noGrp="1"/>
          </p:cNvSpPr>
          <p:nvPr>
            <p:ph type="title"/>
          </p:nvPr>
        </p:nvSpPr>
        <p:spPr/>
        <p:txBody>
          <a:bodyPr/>
          <a:lstStyle/>
          <a:p>
            <a:r>
              <a:rPr lang="en-US"/>
              <a:t>Working with Memory Maps</a:t>
            </a:r>
          </a:p>
        </p:txBody>
      </p:sp>
      <p:sp>
        <p:nvSpPr>
          <p:cNvPr id="3" name="Title 4">
            <a:extLst>
              <a:ext uri="{FF2B5EF4-FFF2-40B4-BE49-F238E27FC236}">
                <a16:creationId xmlns:a16="http://schemas.microsoft.com/office/drawing/2014/main" id="{4E447F38-89FD-4F71-A3FD-E2F3FD744F45}"/>
              </a:ext>
            </a:extLst>
          </p:cNvPr>
          <p:cNvSpPr txBox="1">
            <a:spLocks/>
          </p:cNvSpPr>
          <p:nvPr/>
        </p:nvSpPr>
        <p:spPr>
          <a:xfrm>
            <a:off x="446312" y="5685818"/>
            <a:ext cx="11194701" cy="712527"/>
          </a:xfrm>
          <a:prstGeom prst="rect">
            <a:avLst/>
          </a:prstGeom>
        </p:spPr>
        <p:txBody>
          <a:bodyPr vert="horz" lIns="45720" tIns="45720" rIns="91440" bIns="45720" rtlCol="0" anchor="t">
            <a:noAutofit/>
          </a:bodyPr>
          <a:lstStyle>
            <a:lvl1pPr marL="0" indent="0" algn="l" defTabSz="914400" rtl="0" eaLnBrk="1" latinLnBrk="0" hangingPunct="1">
              <a:lnSpc>
                <a:spcPct val="90000"/>
              </a:lnSpc>
              <a:spcBef>
                <a:spcPct val="0"/>
              </a:spcBef>
              <a:buFont typeface="Arial" panose="020B0604020202020204" pitchFamily="34" charset="0"/>
              <a:buNone/>
              <a:defRPr sz="3600" kern="1200">
                <a:solidFill>
                  <a:schemeClr val="tx1"/>
                </a:solidFill>
                <a:latin typeface="Arial" panose="020B0604020202020204" pitchFamily="34" charset="0"/>
                <a:ea typeface="+mj-ea"/>
                <a:cs typeface="+mj-cs"/>
              </a:defRPr>
            </a:lvl1pPr>
          </a:lstStyle>
          <a:p>
            <a:r>
              <a:rPr lang="en-US" sz="2800" dirty="0">
                <a:solidFill>
                  <a:schemeClr val="bg1">
                    <a:lumMod val="65000"/>
                  </a:schemeClr>
                </a:solidFill>
              </a:rPr>
              <a:t>Memory Map Editor</a:t>
            </a:r>
          </a:p>
        </p:txBody>
      </p:sp>
    </p:spTree>
    <p:extLst>
      <p:ext uri="{BB962C8B-B14F-4D97-AF65-F5344CB8AC3E}">
        <p14:creationId xmlns:p14="http://schemas.microsoft.com/office/powerpoint/2010/main" val="423340922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77D125E3-BF61-46E3-8659-00D85027DD5A}"/>
              </a:ext>
            </a:extLst>
          </p:cNvPr>
          <p:cNvPicPr>
            <a:picLocks noChangeAspect="1"/>
          </p:cNvPicPr>
          <p:nvPr/>
        </p:nvPicPr>
        <p:blipFill>
          <a:blip r:embed="rId2"/>
          <a:stretch>
            <a:fillRect/>
          </a:stretch>
        </p:blipFill>
        <p:spPr>
          <a:xfrm>
            <a:off x="4545584" y="2670546"/>
            <a:ext cx="5885593" cy="2169922"/>
          </a:xfrm>
          <a:prstGeom prst="rect">
            <a:avLst/>
          </a:prstGeom>
        </p:spPr>
      </p:pic>
      <p:sp>
        <p:nvSpPr>
          <p:cNvPr id="5" name="Title 1">
            <a:extLst>
              <a:ext uri="{FF2B5EF4-FFF2-40B4-BE49-F238E27FC236}">
                <a16:creationId xmlns:a16="http://schemas.microsoft.com/office/drawing/2014/main" id="{2D2C6BAC-BC75-4BFE-ADFB-DE482685750A}"/>
              </a:ext>
            </a:extLst>
          </p:cNvPr>
          <p:cNvSpPr>
            <a:spLocks noGrp="1"/>
          </p:cNvSpPr>
          <p:nvPr>
            <p:ph type="title"/>
          </p:nvPr>
        </p:nvSpPr>
        <p:spPr>
          <a:xfrm>
            <a:off x="446313" y="895066"/>
            <a:ext cx="11310257" cy="430849"/>
          </a:xfrm>
        </p:spPr>
        <p:txBody>
          <a:bodyPr/>
          <a:lstStyle/>
          <a:p>
            <a:r>
              <a:rPr lang="en-US"/>
              <a:t>Working with memory maps in Helium Platform Assembly</a:t>
            </a:r>
          </a:p>
        </p:txBody>
      </p:sp>
      <p:sp>
        <p:nvSpPr>
          <p:cNvPr id="6" name="Content Placeholder 3">
            <a:extLst>
              <a:ext uri="{FF2B5EF4-FFF2-40B4-BE49-F238E27FC236}">
                <a16:creationId xmlns:a16="http://schemas.microsoft.com/office/drawing/2014/main" id="{DCCDB04F-859D-49F5-83EC-D1BA68D58A19}"/>
              </a:ext>
            </a:extLst>
          </p:cNvPr>
          <p:cNvSpPr>
            <a:spLocks noGrp="1"/>
          </p:cNvSpPr>
          <p:nvPr>
            <p:ph idx="1"/>
          </p:nvPr>
        </p:nvSpPr>
        <p:spPr>
          <a:xfrm>
            <a:off x="446313" y="1894393"/>
            <a:ext cx="3370118" cy="3872481"/>
          </a:xfrm>
        </p:spPr>
        <p:txBody>
          <a:bodyPr vert="horz" lIns="0" tIns="45720" rIns="91440" bIns="45720" rtlCol="0" anchor="t">
            <a:noAutofit/>
          </a:bodyPr>
          <a:lstStyle/>
          <a:p>
            <a:r>
              <a:rPr lang="en-US" sz="1600" dirty="0"/>
              <a:t>Visualize and Edit Memory Map using Memory Map View​</a:t>
            </a:r>
          </a:p>
          <a:p>
            <a:r>
              <a:rPr lang="en-US" sz="1600" dirty="0">
                <a:latin typeface="Arial"/>
                <a:cs typeface="Arial"/>
              </a:rPr>
              <a:t>System Memory Map presented in an easy-to-understand view​</a:t>
            </a:r>
          </a:p>
          <a:p>
            <a:r>
              <a:rPr lang="en-US" sz="1600" dirty="0">
                <a:latin typeface="Arial"/>
                <a:cs typeface="Arial"/>
              </a:rPr>
              <a:t>Memory Map creation is eased by automatic entry creation and automatic connections when using the Cadence router (to be extended to other routers in future versions)</a:t>
            </a:r>
            <a:endParaRPr lang="en-US" sz="1600" dirty="0">
              <a:cs typeface="Arial"/>
            </a:endParaRPr>
          </a:p>
          <a:p>
            <a:r>
              <a:rPr lang="en-US" sz="1600" dirty="0"/>
              <a:t>Use Memory Map Checks</a:t>
            </a:r>
            <a:r>
              <a:rPr lang="en-US" sz="1600" b="1" dirty="0"/>
              <a:t> </a:t>
            </a:r>
            <a:r>
              <a:rPr lang="en-US" sz="1600" dirty="0"/>
              <a:t>to validate entries and find common errors</a:t>
            </a:r>
          </a:p>
          <a:p>
            <a:pPr marL="57150" indent="0">
              <a:buNone/>
            </a:pPr>
            <a:endParaRPr lang="en-US" sz="1600" dirty="0"/>
          </a:p>
          <a:p>
            <a:pPr marL="57150" indent="0">
              <a:buNone/>
            </a:pPr>
            <a:endParaRPr lang="en-US" sz="1600" dirty="0"/>
          </a:p>
          <a:p>
            <a:pPr marL="57150" indent="0">
              <a:buNone/>
            </a:pPr>
            <a:endParaRPr lang="en-US" sz="1600" dirty="0"/>
          </a:p>
        </p:txBody>
      </p:sp>
      <p:sp>
        <p:nvSpPr>
          <p:cNvPr id="10" name="Text Placeholder 9">
            <a:extLst>
              <a:ext uri="{FF2B5EF4-FFF2-40B4-BE49-F238E27FC236}">
                <a16:creationId xmlns:a16="http://schemas.microsoft.com/office/drawing/2014/main" id="{88F8C97D-1DEF-4C4D-9B32-98B1D738E10F}"/>
              </a:ext>
            </a:extLst>
          </p:cNvPr>
          <p:cNvSpPr>
            <a:spLocks noGrp="1"/>
          </p:cNvSpPr>
          <p:nvPr>
            <p:ph type="body" sz="quarter" idx="12"/>
          </p:nvPr>
        </p:nvSpPr>
        <p:spPr>
          <a:xfrm>
            <a:off x="446313" y="1325915"/>
            <a:ext cx="11310712" cy="565150"/>
          </a:xfrm>
        </p:spPr>
        <p:txBody>
          <a:bodyPr/>
          <a:lstStyle/>
          <a:p>
            <a:r>
              <a:rPr lang="en-US" dirty="0"/>
              <a:t>Overview</a:t>
            </a:r>
          </a:p>
        </p:txBody>
      </p:sp>
      <p:grpSp>
        <p:nvGrpSpPr>
          <p:cNvPr id="7" name="Group 6">
            <a:extLst>
              <a:ext uri="{FF2B5EF4-FFF2-40B4-BE49-F238E27FC236}">
                <a16:creationId xmlns:a16="http://schemas.microsoft.com/office/drawing/2014/main" id="{4F7963AA-3DC7-4B7F-83AB-8DC35309338F}"/>
              </a:ext>
            </a:extLst>
          </p:cNvPr>
          <p:cNvGrpSpPr/>
          <p:nvPr/>
        </p:nvGrpSpPr>
        <p:grpSpPr>
          <a:xfrm>
            <a:off x="1184564" y="276976"/>
            <a:ext cx="10879282" cy="380512"/>
            <a:chOff x="1184564" y="276976"/>
            <a:chExt cx="10879282" cy="380512"/>
          </a:xfrm>
        </p:grpSpPr>
        <p:sp>
          <p:nvSpPr>
            <p:cNvPr id="8" name="Rectangle: Top Corners One Rounded and One Snipped 7">
              <a:extLst>
                <a:ext uri="{FF2B5EF4-FFF2-40B4-BE49-F238E27FC236}">
                  <a16:creationId xmlns:a16="http://schemas.microsoft.com/office/drawing/2014/main" id="{68E4199C-1124-4767-B5A7-E7138524427B}"/>
                </a:ext>
              </a:extLst>
            </p:cNvPr>
            <p:cNvSpPr/>
            <p:nvPr/>
          </p:nvSpPr>
          <p:spPr>
            <a:xfrm>
              <a:off x="1184564" y="276976"/>
              <a:ext cx="3584864" cy="372630"/>
            </a:xfrm>
            <a:prstGeom prst="snipRoundRect">
              <a:avLst/>
            </a:prstGeom>
            <a:solidFill>
              <a:schemeClr val="tx1">
                <a:lumMod val="25000"/>
                <a:lumOff val="7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bg1">
                      <a:lumMod val="65000"/>
                    </a:schemeClr>
                  </a:solidFill>
                </a:rPr>
                <a:t>Model &amp; Platform Management</a:t>
              </a:r>
            </a:p>
          </p:txBody>
        </p:sp>
        <p:sp>
          <p:nvSpPr>
            <p:cNvPr id="9" name="Rectangle: Top Corners One Rounded and One Snipped 8">
              <a:extLst>
                <a:ext uri="{FF2B5EF4-FFF2-40B4-BE49-F238E27FC236}">
                  <a16:creationId xmlns:a16="http://schemas.microsoft.com/office/drawing/2014/main" id="{CEA37DA0-5D64-42FD-A4B7-CCA13A91DA1A}"/>
                </a:ext>
              </a:extLst>
            </p:cNvPr>
            <p:cNvSpPr/>
            <p:nvPr/>
          </p:nvSpPr>
          <p:spPr>
            <a:xfrm>
              <a:off x="4769425" y="284858"/>
              <a:ext cx="2722419" cy="372630"/>
            </a:xfrm>
            <a:prstGeom prst="snipRoundRect">
              <a:avLst/>
            </a:prstGeom>
            <a:solidFill>
              <a:schemeClr val="tx1">
                <a:lumMod val="25000"/>
                <a:lumOff val="7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bg1">
                      <a:lumMod val="65000"/>
                    </a:schemeClr>
                  </a:solidFill>
                </a:rPr>
                <a:t>Platform Editor</a:t>
              </a:r>
            </a:p>
          </p:txBody>
        </p:sp>
        <p:sp>
          <p:nvSpPr>
            <p:cNvPr id="11" name="Rectangle: Top Corners One Rounded and One Snipped 10">
              <a:extLst>
                <a:ext uri="{FF2B5EF4-FFF2-40B4-BE49-F238E27FC236}">
                  <a16:creationId xmlns:a16="http://schemas.microsoft.com/office/drawing/2014/main" id="{5F668647-4343-470B-AA6C-925B274A7D74}"/>
                </a:ext>
              </a:extLst>
            </p:cNvPr>
            <p:cNvSpPr/>
            <p:nvPr/>
          </p:nvSpPr>
          <p:spPr>
            <a:xfrm>
              <a:off x="10183089" y="284858"/>
              <a:ext cx="1880757" cy="372630"/>
            </a:xfrm>
            <a:prstGeom prst="snipRoundRect">
              <a:avLst/>
            </a:prstGeom>
            <a:solidFill>
              <a:schemeClr val="tx1">
                <a:lumMod val="25000"/>
                <a:lumOff val="7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bg1">
                      <a:lumMod val="65000"/>
                    </a:schemeClr>
                  </a:solidFill>
                </a:rPr>
                <a:t>Run &amp; Debug</a:t>
              </a:r>
            </a:p>
          </p:txBody>
        </p:sp>
        <p:sp>
          <p:nvSpPr>
            <p:cNvPr id="12" name="Rectangle: Top Corners One Rounded and One Snipped 11">
              <a:extLst>
                <a:ext uri="{FF2B5EF4-FFF2-40B4-BE49-F238E27FC236}">
                  <a16:creationId xmlns:a16="http://schemas.microsoft.com/office/drawing/2014/main" id="{47CA9E7C-FABC-41EC-BA32-BD09C1F4B1D6}"/>
                </a:ext>
              </a:extLst>
            </p:cNvPr>
            <p:cNvSpPr/>
            <p:nvPr/>
          </p:nvSpPr>
          <p:spPr>
            <a:xfrm>
              <a:off x="7488381" y="281394"/>
              <a:ext cx="2722419" cy="372630"/>
            </a:xfrm>
            <a:prstGeom prst="snip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Memory Map Editor</a:t>
              </a:r>
            </a:p>
          </p:txBody>
        </p:sp>
      </p:grpSp>
    </p:spTree>
    <p:extLst>
      <p:ext uri="{BB962C8B-B14F-4D97-AF65-F5344CB8AC3E}">
        <p14:creationId xmlns:p14="http://schemas.microsoft.com/office/powerpoint/2010/main" val="212564894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B34C6184-70F4-4326-AF4F-3402FE71F6CD}"/>
              </a:ext>
            </a:extLst>
          </p:cNvPr>
          <p:cNvSpPr>
            <a:spLocks noGrp="1"/>
          </p:cNvSpPr>
          <p:nvPr>
            <p:ph idx="1"/>
          </p:nvPr>
        </p:nvSpPr>
        <p:spPr>
          <a:xfrm>
            <a:off x="446313" y="1523312"/>
            <a:ext cx="4677861" cy="5395594"/>
          </a:xfrm>
        </p:spPr>
        <p:txBody>
          <a:bodyPr vert="horz" lIns="0" tIns="45720" rIns="91440" bIns="45720" rtlCol="0" anchor="t">
            <a:noAutofit/>
          </a:bodyPr>
          <a:lstStyle/>
          <a:p>
            <a:r>
              <a:rPr lang="en-US" dirty="0">
                <a:latin typeface="Arial"/>
                <a:cs typeface="Arial"/>
              </a:rPr>
              <a:t>Instantiate the </a:t>
            </a:r>
            <a:r>
              <a:rPr lang="en-US" dirty="0" err="1">
                <a:latin typeface="Arial"/>
                <a:cs typeface="Arial"/>
              </a:rPr>
              <a:t>crouter</a:t>
            </a:r>
            <a:r>
              <a:rPr lang="en-US" dirty="0">
                <a:latin typeface="Arial"/>
                <a:cs typeface="Arial"/>
              </a:rPr>
              <a:t> model to seed a memory map in the platform</a:t>
            </a:r>
            <a:endParaRPr lang="en-US" dirty="0">
              <a:cs typeface="Arial"/>
            </a:endParaRPr>
          </a:p>
          <a:p>
            <a:r>
              <a:rPr lang="en-US" dirty="0">
                <a:latin typeface="Arial"/>
                <a:cs typeface="Arial"/>
              </a:rPr>
              <a:t>Easily add to memory map by multi-select of instances (initiators/targets)  and ports</a:t>
            </a:r>
            <a:endParaRPr lang="en-US" dirty="0">
              <a:cs typeface="Arial"/>
            </a:endParaRPr>
          </a:p>
          <a:p>
            <a:r>
              <a:rPr lang="en-US" dirty="0">
                <a:latin typeface="Arial"/>
                <a:cs typeface="Arial"/>
              </a:rPr>
              <a:t> “Validate” runs the Memory map rules checker</a:t>
            </a:r>
            <a:endParaRPr lang="en-US" dirty="0">
              <a:cs typeface="Arial"/>
            </a:endParaRPr>
          </a:p>
          <a:p>
            <a:r>
              <a:rPr lang="en-US" dirty="0">
                <a:latin typeface="Arial"/>
                <a:cs typeface="Arial"/>
              </a:rPr>
              <a:t>Reconfigure generates the actual connections between router, targets and initiators</a:t>
            </a:r>
          </a:p>
          <a:p>
            <a:endParaRPr lang="en-US" dirty="0"/>
          </a:p>
        </p:txBody>
      </p:sp>
      <p:sp>
        <p:nvSpPr>
          <p:cNvPr id="5" name="Title 4">
            <a:extLst>
              <a:ext uri="{FF2B5EF4-FFF2-40B4-BE49-F238E27FC236}">
                <a16:creationId xmlns:a16="http://schemas.microsoft.com/office/drawing/2014/main" id="{72AE8C8A-5B9C-4C2D-B424-1199F9A2EE36}"/>
              </a:ext>
            </a:extLst>
          </p:cNvPr>
          <p:cNvSpPr>
            <a:spLocks noGrp="1"/>
          </p:cNvSpPr>
          <p:nvPr>
            <p:ph type="title"/>
          </p:nvPr>
        </p:nvSpPr>
        <p:spPr>
          <a:xfrm>
            <a:off x="446313" y="791156"/>
            <a:ext cx="11310257" cy="666871"/>
          </a:xfrm>
        </p:spPr>
        <p:txBody>
          <a:bodyPr/>
          <a:lstStyle/>
          <a:p>
            <a:r>
              <a:rPr lang="en-US"/>
              <a:t>Creating a memory map</a:t>
            </a:r>
          </a:p>
        </p:txBody>
      </p:sp>
      <p:pic>
        <p:nvPicPr>
          <p:cNvPr id="2" name="Picture 1">
            <a:extLst>
              <a:ext uri="{FF2B5EF4-FFF2-40B4-BE49-F238E27FC236}">
                <a16:creationId xmlns:a16="http://schemas.microsoft.com/office/drawing/2014/main" id="{65482D70-7313-43F5-929B-EC3EBCD83039}"/>
              </a:ext>
            </a:extLst>
          </p:cNvPr>
          <p:cNvPicPr>
            <a:picLocks noChangeAspect="1"/>
          </p:cNvPicPr>
          <p:nvPr/>
        </p:nvPicPr>
        <p:blipFill>
          <a:blip r:embed="rId2"/>
          <a:stretch>
            <a:fillRect/>
          </a:stretch>
        </p:blipFill>
        <p:spPr>
          <a:xfrm>
            <a:off x="5243214" y="949297"/>
            <a:ext cx="4024245" cy="2603449"/>
          </a:xfrm>
          <a:prstGeom prst="rect">
            <a:avLst/>
          </a:prstGeom>
        </p:spPr>
      </p:pic>
      <p:sp>
        <p:nvSpPr>
          <p:cNvPr id="11" name="Callout: Line 10">
            <a:extLst>
              <a:ext uri="{FF2B5EF4-FFF2-40B4-BE49-F238E27FC236}">
                <a16:creationId xmlns:a16="http://schemas.microsoft.com/office/drawing/2014/main" id="{96C5D7DA-1DBA-4A5A-8438-5F6CB1FA97D5}"/>
              </a:ext>
            </a:extLst>
          </p:cNvPr>
          <p:cNvSpPr/>
          <p:nvPr/>
        </p:nvSpPr>
        <p:spPr>
          <a:xfrm>
            <a:off x="9678505" y="1320362"/>
            <a:ext cx="1996660" cy="273472"/>
          </a:xfrm>
          <a:prstGeom prst="borderCallout1">
            <a:avLst>
              <a:gd name="adj1" fmla="val 49264"/>
              <a:gd name="adj2" fmla="val 74"/>
              <a:gd name="adj3" fmla="val 623740"/>
              <a:gd name="adj4" fmla="val -95995"/>
            </a:avLst>
          </a:prstGeom>
          <a:solidFill>
            <a:schemeClr val="tx2">
              <a:lumMod val="20000"/>
              <a:lumOff val="80000"/>
            </a:schemeClr>
          </a:solidFill>
          <a:ln>
            <a:tailEnd type="ova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chemeClr val="tx1"/>
                </a:solidFill>
              </a:rPr>
              <a:t>Add to Memory Map action</a:t>
            </a:r>
          </a:p>
        </p:txBody>
      </p:sp>
      <p:pic>
        <p:nvPicPr>
          <p:cNvPr id="22" name="Picture 21">
            <a:extLst>
              <a:ext uri="{FF2B5EF4-FFF2-40B4-BE49-F238E27FC236}">
                <a16:creationId xmlns:a16="http://schemas.microsoft.com/office/drawing/2014/main" id="{4EBDF232-85B6-42E5-8928-699032E156B2}"/>
              </a:ext>
            </a:extLst>
          </p:cNvPr>
          <p:cNvPicPr>
            <a:picLocks noChangeAspect="1"/>
          </p:cNvPicPr>
          <p:nvPr/>
        </p:nvPicPr>
        <p:blipFill>
          <a:blip r:embed="rId3"/>
          <a:stretch>
            <a:fillRect/>
          </a:stretch>
        </p:blipFill>
        <p:spPr>
          <a:xfrm>
            <a:off x="5243214" y="3725634"/>
            <a:ext cx="4391840" cy="1986098"/>
          </a:xfrm>
          <a:prstGeom prst="rect">
            <a:avLst/>
          </a:prstGeom>
        </p:spPr>
      </p:pic>
      <p:pic>
        <p:nvPicPr>
          <p:cNvPr id="24" name="Picture 23">
            <a:extLst>
              <a:ext uri="{FF2B5EF4-FFF2-40B4-BE49-F238E27FC236}">
                <a16:creationId xmlns:a16="http://schemas.microsoft.com/office/drawing/2014/main" id="{2D698195-8D72-4365-BD3F-5F2993B46DD2}"/>
              </a:ext>
            </a:extLst>
          </p:cNvPr>
          <p:cNvPicPr>
            <a:picLocks noChangeAspect="1"/>
          </p:cNvPicPr>
          <p:nvPr/>
        </p:nvPicPr>
        <p:blipFill>
          <a:blip r:embed="rId4"/>
          <a:stretch>
            <a:fillRect/>
          </a:stretch>
        </p:blipFill>
        <p:spPr>
          <a:xfrm>
            <a:off x="7385576" y="4505178"/>
            <a:ext cx="4360111" cy="1955638"/>
          </a:xfrm>
          <a:prstGeom prst="rect">
            <a:avLst/>
          </a:prstGeom>
        </p:spPr>
      </p:pic>
      <p:sp>
        <p:nvSpPr>
          <p:cNvPr id="36" name="Callout: Line 35">
            <a:extLst>
              <a:ext uri="{FF2B5EF4-FFF2-40B4-BE49-F238E27FC236}">
                <a16:creationId xmlns:a16="http://schemas.microsoft.com/office/drawing/2014/main" id="{83F2509D-6F80-4A37-ABD0-4D4BB9A7812B}"/>
              </a:ext>
            </a:extLst>
          </p:cNvPr>
          <p:cNvSpPr/>
          <p:nvPr/>
        </p:nvSpPr>
        <p:spPr>
          <a:xfrm>
            <a:off x="9692040" y="1642765"/>
            <a:ext cx="1996660" cy="1362926"/>
          </a:xfrm>
          <a:prstGeom prst="borderCallout1">
            <a:avLst>
              <a:gd name="adj1" fmla="val 46959"/>
              <a:gd name="adj2" fmla="val -6"/>
              <a:gd name="adj3" fmla="val 199891"/>
              <a:gd name="adj4" fmla="val -129623"/>
            </a:avLst>
          </a:prstGeom>
          <a:solidFill>
            <a:schemeClr val="tx2">
              <a:lumMod val="20000"/>
              <a:lumOff val="80000"/>
            </a:schemeClr>
          </a:solidFill>
          <a:ln>
            <a:tailEnd type="ova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000">
                <a:solidFill>
                  <a:schemeClr val="tx1"/>
                </a:solidFill>
              </a:rPr>
              <a:t>Use in table editing to customize the address range for a peripheral</a:t>
            </a:r>
          </a:p>
          <a:p>
            <a:endParaRPr lang="en-US" sz="1000">
              <a:solidFill>
                <a:schemeClr val="tx1"/>
              </a:solidFill>
            </a:endParaRPr>
          </a:p>
          <a:p>
            <a:r>
              <a:rPr lang="en-US" sz="1000">
                <a:solidFill>
                  <a:schemeClr val="tx1"/>
                </a:solidFill>
              </a:rPr>
              <a:t>You can edit start, end, size and offset fields. Fields are recalculated based on edits.</a:t>
            </a:r>
          </a:p>
          <a:p>
            <a:endParaRPr lang="en-US" sz="1000">
              <a:solidFill>
                <a:schemeClr val="tx1"/>
              </a:solidFill>
            </a:endParaRPr>
          </a:p>
        </p:txBody>
      </p:sp>
      <p:pic>
        <p:nvPicPr>
          <p:cNvPr id="45" name="Picture 44">
            <a:extLst>
              <a:ext uri="{FF2B5EF4-FFF2-40B4-BE49-F238E27FC236}">
                <a16:creationId xmlns:a16="http://schemas.microsoft.com/office/drawing/2014/main" id="{F52FFA61-736D-4276-AEB4-BDB6051ABD02}"/>
              </a:ext>
            </a:extLst>
          </p:cNvPr>
          <p:cNvPicPr>
            <a:picLocks noChangeAspect="1"/>
          </p:cNvPicPr>
          <p:nvPr/>
        </p:nvPicPr>
        <p:blipFill>
          <a:blip r:embed="rId5"/>
          <a:stretch>
            <a:fillRect/>
          </a:stretch>
        </p:blipFill>
        <p:spPr>
          <a:xfrm>
            <a:off x="8460394" y="4344607"/>
            <a:ext cx="969646" cy="885066"/>
          </a:xfrm>
          <a:prstGeom prst="rect">
            <a:avLst/>
          </a:prstGeom>
        </p:spPr>
      </p:pic>
      <p:sp>
        <p:nvSpPr>
          <p:cNvPr id="43" name="Callout: Line 42">
            <a:extLst>
              <a:ext uri="{FF2B5EF4-FFF2-40B4-BE49-F238E27FC236}">
                <a16:creationId xmlns:a16="http://schemas.microsoft.com/office/drawing/2014/main" id="{4166FE72-4B32-44B3-87FB-04537C87D6FD}"/>
              </a:ext>
            </a:extLst>
          </p:cNvPr>
          <p:cNvSpPr/>
          <p:nvPr/>
        </p:nvSpPr>
        <p:spPr>
          <a:xfrm>
            <a:off x="9692040" y="5178589"/>
            <a:ext cx="1996660" cy="834887"/>
          </a:xfrm>
          <a:prstGeom prst="borderCallout1">
            <a:avLst>
              <a:gd name="adj1" fmla="val 47376"/>
              <a:gd name="adj2" fmla="val -6"/>
              <a:gd name="adj3" fmla="val -1197"/>
              <a:gd name="adj4" fmla="val -36224"/>
            </a:avLst>
          </a:prstGeom>
          <a:solidFill>
            <a:schemeClr val="tx2">
              <a:lumMod val="20000"/>
              <a:lumOff val="80000"/>
            </a:schemeClr>
          </a:solidFill>
          <a:ln>
            <a:tailEnd type="ova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000">
                <a:solidFill>
                  <a:schemeClr val="tx1"/>
                </a:solidFill>
              </a:rPr>
              <a:t>Other attributes of an entry can be modified using the context menu e.g. “DMI”, “Stub” and “</a:t>
            </a:r>
            <a:r>
              <a:rPr lang="en-US" sz="1000" err="1">
                <a:solidFill>
                  <a:schemeClr val="tx1"/>
                </a:solidFill>
              </a:rPr>
              <a:t>AllocMem</a:t>
            </a:r>
            <a:r>
              <a:rPr lang="en-US" sz="1000">
                <a:solidFill>
                  <a:schemeClr val="tx1"/>
                </a:solidFill>
              </a:rPr>
              <a:t>”</a:t>
            </a:r>
            <a:br>
              <a:rPr lang="en-US" sz="1000">
                <a:solidFill>
                  <a:schemeClr val="tx1"/>
                </a:solidFill>
              </a:rPr>
            </a:br>
            <a:endParaRPr lang="en-US" sz="1000">
              <a:solidFill>
                <a:schemeClr val="tx1"/>
              </a:solidFill>
            </a:endParaRPr>
          </a:p>
        </p:txBody>
      </p:sp>
      <p:sp>
        <p:nvSpPr>
          <p:cNvPr id="46" name="Callout: Line 45">
            <a:extLst>
              <a:ext uri="{FF2B5EF4-FFF2-40B4-BE49-F238E27FC236}">
                <a16:creationId xmlns:a16="http://schemas.microsoft.com/office/drawing/2014/main" id="{7D091B5A-A7F6-4464-A1B6-83582BAE5677}"/>
              </a:ext>
            </a:extLst>
          </p:cNvPr>
          <p:cNvSpPr/>
          <p:nvPr/>
        </p:nvSpPr>
        <p:spPr>
          <a:xfrm>
            <a:off x="5124174" y="5736752"/>
            <a:ext cx="2155903" cy="503550"/>
          </a:xfrm>
          <a:prstGeom prst="borderCallout1">
            <a:avLst>
              <a:gd name="adj1" fmla="val 759"/>
              <a:gd name="adj2" fmla="val 49209"/>
              <a:gd name="adj3" fmla="val -333260"/>
              <a:gd name="adj4" fmla="val 176345"/>
            </a:avLst>
          </a:prstGeom>
          <a:solidFill>
            <a:schemeClr val="tx2">
              <a:lumMod val="20000"/>
              <a:lumOff val="80000"/>
            </a:schemeClr>
          </a:solidFill>
          <a:ln>
            <a:tailEnd type="ova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solidFill>
                <a:schemeClr val="tx1"/>
              </a:solidFill>
            </a:endParaRPr>
          </a:p>
          <a:p>
            <a:r>
              <a:rPr lang="en-US" sz="1000">
                <a:solidFill>
                  <a:schemeClr val="tx1"/>
                </a:solidFill>
              </a:rPr>
              <a:t>Reconfigure and Connect to easily make necessary connections</a:t>
            </a:r>
          </a:p>
          <a:p>
            <a:pPr algn="ctr"/>
            <a:endParaRPr lang="en-US" sz="1000">
              <a:solidFill>
                <a:schemeClr val="tx1"/>
              </a:solidFill>
            </a:endParaRPr>
          </a:p>
        </p:txBody>
      </p:sp>
      <p:grpSp>
        <p:nvGrpSpPr>
          <p:cNvPr id="19" name="Group 18">
            <a:extLst>
              <a:ext uri="{FF2B5EF4-FFF2-40B4-BE49-F238E27FC236}">
                <a16:creationId xmlns:a16="http://schemas.microsoft.com/office/drawing/2014/main" id="{68ABDB2A-82A8-4172-BACD-E4F2A85356C8}"/>
              </a:ext>
            </a:extLst>
          </p:cNvPr>
          <p:cNvGrpSpPr/>
          <p:nvPr/>
        </p:nvGrpSpPr>
        <p:grpSpPr>
          <a:xfrm>
            <a:off x="1184564" y="276976"/>
            <a:ext cx="10879282" cy="380512"/>
            <a:chOff x="1184564" y="276976"/>
            <a:chExt cx="10879282" cy="380512"/>
          </a:xfrm>
        </p:grpSpPr>
        <p:sp>
          <p:nvSpPr>
            <p:cNvPr id="20" name="Rectangle: Top Corners One Rounded and One Snipped 19">
              <a:extLst>
                <a:ext uri="{FF2B5EF4-FFF2-40B4-BE49-F238E27FC236}">
                  <a16:creationId xmlns:a16="http://schemas.microsoft.com/office/drawing/2014/main" id="{83544C93-B4CC-4CD5-8404-9D523701ACF6}"/>
                </a:ext>
              </a:extLst>
            </p:cNvPr>
            <p:cNvSpPr/>
            <p:nvPr/>
          </p:nvSpPr>
          <p:spPr>
            <a:xfrm>
              <a:off x="1184564" y="276976"/>
              <a:ext cx="3584864" cy="372630"/>
            </a:xfrm>
            <a:prstGeom prst="snipRoundRect">
              <a:avLst/>
            </a:prstGeom>
            <a:solidFill>
              <a:schemeClr val="tx1">
                <a:lumMod val="25000"/>
                <a:lumOff val="7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bg1">
                      <a:lumMod val="65000"/>
                    </a:schemeClr>
                  </a:solidFill>
                </a:rPr>
                <a:t>Model &amp; Platform Management</a:t>
              </a:r>
            </a:p>
          </p:txBody>
        </p:sp>
        <p:sp>
          <p:nvSpPr>
            <p:cNvPr id="21" name="Rectangle: Top Corners One Rounded and One Snipped 20">
              <a:extLst>
                <a:ext uri="{FF2B5EF4-FFF2-40B4-BE49-F238E27FC236}">
                  <a16:creationId xmlns:a16="http://schemas.microsoft.com/office/drawing/2014/main" id="{F7DA26A5-D3DF-416F-AA45-25FF30F08731}"/>
                </a:ext>
              </a:extLst>
            </p:cNvPr>
            <p:cNvSpPr/>
            <p:nvPr/>
          </p:nvSpPr>
          <p:spPr>
            <a:xfrm>
              <a:off x="4769425" y="284858"/>
              <a:ext cx="2722419" cy="372630"/>
            </a:xfrm>
            <a:prstGeom prst="snipRoundRect">
              <a:avLst/>
            </a:prstGeom>
            <a:solidFill>
              <a:schemeClr val="tx1">
                <a:lumMod val="25000"/>
                <a:lumOff val="7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bg1">
                      <a:lumMod val="65000"/>
                    </a:schemeClr>
                  </a:solidFill>
                </a:rPr>
                <a:t>Platform Editor</a:t>
              </a:r>
            </a:p>
          </p:txBody>
        </p:sp>
        <p:sp>
          <p:nvSpPr>
            <p:cNvPr id="23" name="Rectangle: Top Corners One Rounded and One Snipped 22">
              <a:extLst>
                <a:ext uri="{FF2B5EF4-FFF2-40B4-BE49-F238E27FC236}">
                  <a16:creationId xmlns:a16="http://schemas.microsoft.com/office/drawing/2014/main" id="{B8A633CF-2DC3-4481-A1A2-1946ADF234DE}"/>
                </a:ext>
              </a:extLst>
            </p:cNvPr>
            <p:cNvSpPr/>
            <p:nvPr/>
          </p:nvSpPr>
          <p:spPr>
            <a:xfrm>
              <a:off x="10183089" y="284858"/>
              <a:ext cx="1880757" cy="372630"/>
            </a:xfrm>
            <a:prstGeom prst="snipRoundRect">
              <a:avLst/>
            </a:prstGeom>
            <a:solidFill>
              <a:schemeClr val="tx1">
                <a:lumMod val="25000"/>
                <a:lumOff val="7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bg1">
                      <a:lumMod val="65000"/>
                    </a:schemeClr>
                  </a:solidFill>
                </a:rPr>
                <a:t>Run &amp; Debug</a:t>
              </a:r>
            </a:p>
          </p:txBody>
        </p:sp>
        <p:sp>
          <p:nvSpPr>
            <p:cNvPr id="25" name="Rectangle: Top Corners One Rounded and One Snipped 24">
              <a:extLst>
                <a:ext uri="{FF2B5EF4-FFF2-40B4-BE49-F238E27FC236}">
                  <a16:creationId xmlns:a16="http://schemas.microsoft.com/office/drawing/2014/main" id="{966958F3-6A10-47FA-B67E-49A4EA03CE6D}"/>
                </a:ext>
              </a:extLst>
            </p:cNvPr>
            <p:cNvSpPr/>
            <p:nvPr/>
          </p:nvSpPr>
          <p:spPr>
            <a:xfrm>
              <a:off x="7488381" y="281394"/>
              <a:ext cx="2722419" cy="372630"/>
            </a:xfrm>
            <a:prstGeom prst="snip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Memory Map Editor</a:t>
              </a:r>
            </a:p>
          </p:txBody>
        </p:sp>
      </p:grpSp>
      <p:sp>
        <p:nvSpPr>
          <p:cNvPr id="41" name="Callout: Line 40">
            <a:extLst>
              <a:ext uri="{FF2B5EF4-FFF2-40B4-BE49-F238E27FC236}">
                <a16:creationId xmlns:a16="http://schemas.microsoft.com/office/drawing/2014/main" id="{DC0E9268-869D-4330-B545-8474D403DBC1}"/>
              </a:ext>
            </a:extLst>
          </p:cNvPr>
          <p:cNvSpPr/>
          <p:nvPr/>
        </p:nvSpPr>
        <p:spPr>
          <a:xfrm>
            <a:off x="9692040" y="4391866"/>
            <a:ext cx="1996660" cy="665916"/>
          </a:xfrm>
          <a:prstGeom prst="borderCallout1">
            <a:avLst>
              <a:gd name="adj1" fmla="val 54639"/>
              <a:gd name="adj2" fmla="val -527"/>
              <a:gd name="adj3" fmla="val 81880"/>
              <a:gd name="adj4" fmla="val -17450"/>
            </a:avLst>
          </a:prstGeom>
          <a:solidFill>
            <a:schemeClr val="tx2">
              <a:lumMod val="20000"/>
              <a:lumOff val="80000"/>
            </a:schemeClr>
          </a:solidFill>
          <a:ln>
            <a:tailEnd type="ova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000">
                <a:solidFill>
                  <a:schemeClr val="tx1"/>
                </a:solidFill>
              </a:rPr>
              <a:t>Default target can be added using the “Add Default Target” button or context menu.</a:t>
            </a:r>
          </a:p>
        </p:txBody>
      </p:sp>
      <p:sp>
        <p:nvSpPr>
          <p:cNvPr id="42" name="Callout: Line 41">
            <a:extLst>
              <a:ext uri="{FF2B5EF4-FFF2-40B4-BE49-F238E27FC236}">
                <a16:creationId xmlns:a16="http://schemas.microsoft.com/office/drawing/2014/main" id="{A5166744-8BE0-47DD-B774-8D0B935EEAD7}"/>
              </a:ext>
            </a:extLst>
          </p:cNvPr>
          <p:cNvSpPr/>
          <p:nvPr/>
        </p:nvSpPr>
        <p:spPr>
          <a:xfrm>
            <a:off x="9692040" y="3596363"/>
            <a:ext cx="1996660" cy="665916"/>
          </a:xfrm>
          <a:prstGeom prst="borderCallout1">
            <a:avLst>
              <a:gd name="adj1" fmla="val 48397"/>
              <a:gd name="adj2" fmla="val -6"/>
              <a:gd name="adj3" fmla="val 140233"/>
              <a:gd name="adj4" fmla="val -19383"/>
            </a:avLst>
          </a:prstGeom>
          <a:solidFill>
            <a:schemeClr val="tx2">
              <a:lumMod val="20000"/>
              <a:lumOff val="80000"/>
            </a:schemeClr>
          </a:solidFill>
          <a:ln>
            <a:tailEnd type="ova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000">
                <a:solidFill>
                  <a:schemeClr val="tx1"/>
                </a:solidFill>
              </a:rPr>
              <a:t>Sub-ranges can be added for a selected entry using the “Add Range” action.</a:t>
            </a:r>
          </a:p>
        </p:txBody>
      </p:sp>
    </p:spTree>
    <p:extLst>
      <p:ext uri="{BB962C8B-B14F-4D97-AF65-F5344CB8AC3E}">
        <p14:creationId xmlns:p14="http://schemas.microsoft.com/office/powerpoint/2010/main" val="3090005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fade">
                                      <p:cBhvr>
                                        <p:cTn id="7" dur="1000"/>
                                        <p:tgtEl>
                                          <p:spTgt spid="46"/>
                                        </p:tgtEl>
                                      </p:cBhvr>
                                    </p:animEffect>
                                    <p:anim calcmode="lin" valueType="num">
                                      <p:cBhvr>
                                        <p:cTn id="8" dur="1000" fill="hold"/>
                                        <p:tgtEl>
                                          <p:spTgt spid="46"/>
                                        </p:tgtEl>
                                        <p:attrNameLst>
                                          <p:attrName>ppt_x</p:attrName>
                                        </p:attrNameLst>
                                      </p:cBhvr>
                                      <p:tavLst>
                                        <p:tav tm="0">
                                          <p:val>
                                            <p:strVal val="#ppt_x"/>
                                          </p:val>
                                        </p:tav>
                                        <p:tav tm="100000">
                                          <p:val>
                                            <p:strVal val="#ppt_x"/>
                                          </p:val>
                                        </p:tav>
                                      </p:tavLst>
                                    </p:anim>
                                    <p:anim calcmode="lin" valueType="num">
                                      <p:cBhvr>
                                        <p:cTn id="9" dur="1000" fill="hold"/>
                                        <p:tgtEl>
                                          <p:spTgt spid="4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5CA487C-C9D5-4BE1-A928-15077693EF7D}"/>
              </a:ext>
            </a:extLst>
          </p:cNvPr>
          <p:cNvSpPr>
            <a:spLocks noGrp="1"/>
          </p:cNvSpPr>
          <p:nvPr>
            <p:ph type="title"/>
          </p:nvPr>
        </p:nvSpPr>
        <p:spPr/>
        <p:txBody>
          <a:bodyPr/>
          <a:lstStyle/>
          <a:p>
            <a:r>
              <a:rPr lang="en-US" dirty="0"/>
              <a:t>Working with Subsystems</a:t>
            </a:r>
          </a:p>
        </p:txBody>
      </p:sp>
      <p:sp>
        <p:nvSpPr>
          <p:cNvPr id="3" name="Title 4">
            <a:extLst>
              <a:ext uri="{FF2B5EF4-FFF2-40B4-BE49-F238E27FC236}">
                <a16:creationId xmlns:a16="http://schemas.microsoft.com/office/drawing/2014/main" id="{1216FADB-90AE-48B7-82D7-12C59701E829}"/>
              </a:ext>
            </a:extLst>
          </p:cNvPr>
          <p:cNvSpPr txBox="1">
            <a:spLocks/>
          </p:cNvSpPr>
          <p:nvPr/>
        </p:nvSpPr>
        <p:spPr>
          <a:xfrm>
            <a:off x="446312" y="5685818"/>
            <a:ext cx="11194701" cy="712527"/>
          </a:xfrm>
          <a:prstGeom prst="rect">
            <a:avLst/>
          </a:prstGeom>
        </p:spPr>
        <p:txBody>
          <a:bodyPr vert="horz" lIns="45720" tIns="45720" rIns="91440" bIns="45720" rtlCol="0" anchor="t">
            <a:noAutofit/>
          </a:bodyPr>
          <a:lstStyle>
            <a:lvl1pPr marL="0" indent="0" algn="l" defTabSz="914400" rtl="0" eaLnBrk="1" latinLnBrk="0" hangingPunct="1">
              <a:lnSpc>
                <a:spcPct val="90000"/>
              </a:lnSpc>
              <a:spcBef>
                <a:spcPct val="0"/>
              </a:spcBef>
              <a:buFont typeface="Arial" panose="020B0604020202020204" pitchFamily="34" charset="0"/>
              <a:buNone/>
              <a:defRPr sz="3600" kern="1200">
                <a:solidFill>
                  <a:schemeClr val="tx1"/>
                </a:solidFill>
                <a:latin typeface="Arial" panose="020B0604020202020204" pitchFamily="34" charset="0"/>
                <a:ea typeface="+mj-ea"/>
                <a:cs typeface="+mj-cs"/>
              </a:defRPr>
            </a:lvl1pPr>
          </a:lstStyle>
          <a:p>
            <a:r>
              <a:rPr lang="en-US" sz="2800" dirty="0">
                <a:solidFill>
                  <a:schemeClr val="bg1">
                    <a:lumMod val="65000"/>
                  </a:schemeClr>
                </a:solidFill>
              </a:rPr>
              <a:t>Platform Editor</a:t>
            </a:r>
          </a:p>
        </p:txBody>
      </p:sp>
    </p:spTree>
    <p:extLst>
      <p:ext uri="{BB962C8B-B14F-4D97-AF65-F5344CB8AC3E}">
        <p14:creationId xmlns:p14="http://schemas.microsoft.com/office/powerpoint/2010/main" val="356984848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CC452C2-157E-42AD-BCB2-50D478E1FB6E}"/>
              </a:ext>
            </a:extLst>
          </p:cNvPr>
          <p:cNvSpPr>
            <a:spLocks noGrp="1"/>
          </p:cNvSpPr>
          <p:nvPr>
            <p:ph idx="1"/>
          </p:nvPr>
        </p:nvSpPr>
        <p:spPr>
          <a:xfrm>
            <a:off x="446313" y="1533703"/>
            <a:ext cx="11310257" cy="4840224"/>
          </a:xfrm>
        </p:spPr>
        <p:txBody>
          <a:bodyPr vert="horz" lIns="0" tIns="45720" rIns="91440" bIns="45720" rtlCol="0" anchor="t">
            <a:noAutofit/>
          </a:bodyPr>
          <a:lstStyle/>
          <a:p>
            <a:r>
              <a:rPr lang="en-US" dirty="0">
                <a:latin typeface="Arial"/>
                <a:cs typeface="Arial"/>
              </a:rPr>
              <a:t>Assemble a subsystem in Platform Assembly</a:t>
            </a:r>
            <a:endParaRPr lang="en-US" dirty="0">
              <a:cs typeface="Arial"/>
            </a:endParaRPr>
          </a:p>
          <a:p>
            <a:r>
              <a:rPr lang="en-US" dirty="0">
                <a:latin typeface="Arial"/>
                <a:cs typeface="Arial"/>
              </a:rPr>
              <a:t>Subsystem has all the same considerations as a platform</a:t>
            </a:r>
            <a:endParaRPr lang="en-US" dirty="0">
              <a:cs typeface="Arial"/>
            </a:endParaRPr>
          </a:p>
          <a:p>
            <a:pPr marL="737870" lvl="1" indent="-280670"/>
            <a:r>
              <a:rPr lang="en-US" dirty="0">
                <a:latin typeface="Arial"/>
                <a:cs typeface="Arial"/>
              </a:rPr>
              <a:t>Assemble subsystem exactly like a platform </a:t>
            </a:r>
            <a:endParaRPr lang="en-US" dirty="0">
              <a:cs typeface="Arial"/>
            </a:endParaRPr>
          </a:p>
          <a:p>
            <a:r>
              <a:rPr lang="en-US" dirty="0">
                <a:latin typeface="Arial"/>
                <a:cs typeface="Arial"/>
              </a:rPr>
              <a:t>Additional Considerations</a:t>
            </a:r>
            <a:endParaRPr lang="en-US" dirty="0">
              <a:cs typeface="Arial"/>
            </a:endParaRPr>
          </a:p>
          <a:p>
            <a:pPr marL="737870" lvl="1" indent="-280670"/>
            <a:r>
              <a:rPr lang="en-US" dirty="0">
                <a:latin typeface="Arial"/>
                <a:cs typeface="Arial"/>
              </a:rPr>
              <a:t>Design the interface of the subsystem </a:t>
            </a:r>
          </a:p>
          <a:p>
            <a:pPr lvl="2"/>
            <a:r>
              <a:rPr lang="en-US" dirty="0">
                <a:latin typeface="Arial"/>
                <a:cs typeface="Arial"/>
              </a:rPr>
              <a:t>Hierarchical Ports </a:t>
            </a:r>
            <a:endParaRPr lang="en-US" dirty="0">
              <a:cs typeface="Arial"/>
            </a:endParaRPr>
          </a:p>
          <a:p>
            <a:pPr lvl="2"/>
            <a:r>
              <a:rPr lang="en-US" dirty="0">
                <a:latin typeface="Arial"/>
                <a:cs typeface="Arial"/>
              </a:rPr>
              <a:t>Hierarchical Memory Map</a:t>
            </a:r>
          </a:p>
          <a:p>
            <a:pPr>
              <a:buFont typeface="Arial" panose="02070309020205020404" pitchFamily="49" charset="0"/>
              <a:buChar char="•"/>
            </a:pPr>
            <a:endParaRPr lang="en-US" dirty="0">
              <a:latin typeface="Arial"/>
              <a:cs typeface="Arial"/>
            </a:endParaRPr>
          </a:p>
        </p:txBody>
      </p:sp>
      <p:sp>
        <p:nvSpPr>
          <p:cNvPr id="3" name="Title 2">
            <a:extLst>
              <a:ext uri="{FF2B5EF4-FFF2-40B4-BE49-F238E27FC236}">
                <a16:creationId xmlns:a16="http://schemas.microsoft.com/office/drawing/2014/main" id="{D0E9E700-B5CE-423E-9E92-3ED66AD9CE77}"/>
              </a:ext>
            </a:extLst>
          </p:cNvPr>
          <p:cNvSpPr>
            <a:spLocks noGrp="1"/>
          </p:cNvSpPr>
          <p:nvPr>
            <p:ph type="title"/>
          </p:nvPr>
        </p:nvSpPr>
        <p:spPr>
          <a:xfrm>
            <a:off x="446313" y="801547"/>
            <a:ext cx="11310257" cy="666871"/>
          </a:xfrm>
        </p:spPr>
        <p:txBody>
          <a:bodyPr/>
          <a:lstStyle/>
          <a:p>
            <a:r>
              <a:rPr lang="en-US">
                <a:cs typeface="Arial"/>
              </a:rPr>
              <a:t>Working with Subsystems in Helium Platform Assembly </a:t>
            </a:r>
          </a:p>
        </p:txBody>
      </p:sp>
      <p:grpSp>
        <p:nvGrpSpPr>
          <p:cNvPr id="4" name="Group 3">
            <a:extLst>
              <a:ext uri="{FF2B5EF4-FFF2-40B4-BE49-F238E27FC236}">
                <a16:creationId xmlns:a16="http://schemas.microsoft.com/office/drawing/2014/main" id="{1E798569-72EC-4B77-9000-B3BD8A07FF62}"/>
              </a:ext>
            </a:extLst>
          </p:cNvPr>
          <p:cNvGrpSpPr/>
          <p:nvPr/>
        </p:nvGrpSpPr>
        <p:grpSpPr>
          <a:xfrm>
            <a:off x="1184564" y="276976"/>
            <a:ext cx="10879282" cy="380512"/>
            <a:chOff x="1184564" y="276976"/>
            <a:chExt cx="10879282" cy="380512"/>
          </a:xfrm>
        </p:grpSpPr>
        <p:sp>
          <p:nvSpPr>
            <p:cNvPr id="5" name="Rectangle: Top Corners One Rounded and One Snipped 4">
              <a:extLst>
                <a:ext uri="{FF2B5EF4-FFF2-40B4-BE49-F238E27FC236}">
                  <a16:creationId xmlns:a16="http://schemas.microsoft.com/office/drawing/2014/main" id="{A1EEB966-336F-40A4-A54A-154652F4C804}"/>
                </a:ext>
              </a:extLst>
            </p:cNvPr>
            <p:cNvSpPr/>
            <p:nvPr/>
          </p:nvSpPr>
          <p:spPr>
            <a:xfrm>
              <a:off x="1184564" y="276976"/>
              <a:ext cx="3584864" cy="372630"/>
            </a:xfrm>
            <a:prstGeom prst="snipRoundRect">
              <a:avLst/>
            </a:prstGeom>
            <a:solidFill>
              <a:schemeClr val="tx1">
                <a:lumMod val="25000"/>
                <a:lumOff val="7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bg1">
                      <a:lumMod val="65000"/>
                    </a:schemeClr>
                  </a:solidFill>
                </a:rPr>
                <a:t>Model &amp; Platform Management</a:t>
              </a:r>
            </a:p>
          </p:txBody>
        </p:sp>
        <p:sp>
          <p:nvSpPr>
            <p:cNvPr id="6" name="Rectangle: Top Corners One Rounded and One Snipped 5">
              <a:extLst>
                <a:ext uri="{FF2B5EF4-FFF2-40B4-BE49-F238E27FC236}">
                  <a16:creationId xmlns:a16="http://schemas.microsoft.com/office/drawing/2014/main" id="{23FA4644-4ABC-498B-8799-F002DE8D24BA}"/>
                </a:ext>
              </a:extLst>
            </p:cNvPr>
            <p:cNvSpPr/>
            <p:nvPr/>
          </p:nvSpPr>
          <p:spPr>
            <a:xfrm>
              <a:off x="4769425" y="284858"/>
              <a:ext cx="2722419" cy="372630"/>
            </a:xfrm>
            <a:prstGeom prst="snip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Platform Editor</a:t>
              </a:r>
              <a:endParaRPr lang="en-US" dirty="0"/>
            </a:p>
          </p:txBody>
        </p:sp>
        <p:sp>
          <p:nvSpPr>
            <p:cNvPr id="7" name="Rectangle: Top Corners One Rounded and One Snipped 6">
              <a:extLst>
                <a:ext uri="{FF2B5EF4-FFF2-40B4-BE49-F238E27FC236}">
                  <a16:creationId xmlns:a16="http://schemas.microsoft.com/office/drawing/2014/main" id="{D0CA40C9-00A3-4DAE-8576-23E90110E690}"/>
                </a:ext>
              </a:extLst>
            </p:cNvPr>
            <p:cNvSpPr/>
            <p:nvPr/>
          </p:nvSpPr>
          <p:spPr>
            <a:xfrm>
              <a:off x="10183089" y="284858"/>
              <a:ext cx="1880757" cy="372630"/>
            </a:xfrm>
            <a:prstGeom prst="snipRoundRect">
              <a:avLst/>
            </a:prstGeom>
            <a:solidFill>
              <a:schemeClr val="tx1">
                <a:lumMod val="25000"/>
                <a:lumOff val="7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bg1">
                      <a:lumMod val="65000"/>
                    </a:schemeClr>
                  </a:solidFill>
                </a:rPr>
                <a:t>Run &amp; Debug</a:t>
              </a:r>
            </a:p>
          </p:txBody>
        </p:sp>
        <p:sp>
          <p:nvSpPr>
            <p:cNvPr id="8" name="Rectangle: Top Corners One Rounded and One Snipped 7">
              <a:extLst>
                <a:ext uri="{FF2B5EF4-FFF2-40B4-BE49-F238E27FC236}">
                  <a16:creationId xmlns:a16="http://schemas.microsoft.com/office/drawing/2014/main" id="{0DE7C82A-C8F4-4B13-B019-C45794A7EE19}"/>
                </a:ext>
              </a:extLst>
            </p:cNvPr>
            <p:cNvSpPr/>
            <p:nvPr/>
          </p:nvSpPr>
          <p:spPr>
            <a:xfrm>
              <a:off x="7488381" y="281394"/>
              <a:ext cx="2722419" cy="372630"/>
            </a:xfrm>
            <a:prstGeom prst="snipRoundRect">
              <a:avLst/>
            </a:prstGeom>
            <a:solidFill>
              <a:schemeClr val="tx1">
                <a:lumMod val="25000"/>
                <a:lumOff val="7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bg1">
                      <a:lumMod val="65000"/>
                    </a:schemeClr>
                  </a:solidFill>
                </a:rPr>
                <a:t>Memory Map Editor</a:t>
              </a:r>
            </a:p>
          </p:txBody>
        </p:sp>
      </p:grpSp>
    </p:spTree>
    <p:extLst>
      <p:ext uri="{BB962C8B-B14F-4D97-AF65-F5344CB8AC3E}">
        <p14:creationId xmlns:p14="http://schemas.microsoft.com/office/powerpoint/2010/main" val="395173628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A9547BD-8236-4287-A927-7C66BF2EB43A}"/>
              </a:ext>
            </a:extLst>
          </p:cNvPr>
          <p:cNvSpPr>
            <a:spLocks noGrp="1"/>
          </p:cNvSpPr>
          <p:nvPr>
            <p:ph idx="1"/>
          </p:nvPr>
        </p:nvSpPr>
        <p:spPr>
          <a:xfrm>
            <a:off x="446313" y="1570238"/>
            <a:ext cx="11310257" cy="5398308"/>
          </a:xfrm>
        </p:spPr>
        <p:txBody>
          <a:bodyPr vert="horz" lIns="0" tIns="45720" rIns="91440" bIns="45720" rtlCol="0" anchor="t">
            <a:noAutofit/>
          </a:bodyPr>
          <a:lstStyle/>
          <a:p>
            <a:pPr marL="400050" indent="-342900"/>
            <a:r>
              <a:rPr lang="en-US" sz="2000" dirty="0" err="1">
                <a:latin typeface="Arial"/>
                <a:cs typeface="Arial"/>
              </a:rPr>
              <a:t>SystemC</a:t>
            </a:r>
            <a:r>
              <a:rPr lang="en-US" sz="2000" dirty="0">
                <a:latin typeface="Arial"/>
                <a:cs typeface="Arial"/>
              </a:rPr>
              <a:t> Methodology</a:t>
            </a:r>
            <a:endParaRPr lang="en-US" sz="2000" dirty="0"/>
          </a:p>
          <a:p>
            <a:pPr marL="737870" lvl="1" indent="-280670">
              <a:buClr>
                <a:srgbClr val="147BD1"/>
              </a:buClr>
            </a:pPr>
            <a:r>
              <a:rPr lang="en-US" sz="1800" dirty="0">
                <a:solidFill>
                  <a:srgbClr val="262626"/>
                </a:solidFill>
                <a:latin typeface="Arial"/>
                <a:cs typeface="Arial"/>
              </a:rPr>
              <a:t>Create hierarchical port at subsystem interface of right type</a:t>
            </a:r>
            <a:endParaRPr lang="en-US" sz="1800" dirty="0">
              <a:solidFill>
                <a:srgbClr val="262626"/>
              </a:solidFill>
              <a:cs typeface="Arial"/>
            </a:endParaRPr>
          </a:p>
          <a:p>
            <a:pPr marL="737870" lvl="1" indent="-280670">
              <a:buClr>
                <a:srgbClr val="147BD1"/>
              </a:buClr>
            </a:pPr>
            <a:r>
              <a:rPr lang="en-US" sz="1800" dirty="0">
                <a:solidFill>
                  <a:srgbClr val="262626"/>
                </a:solidFill>
                <a:latin typeface="Arial"/>
                <a:cs typeface="Arial"/>
              </a:rPr>
              <a:t>Bind hierarchical port to child model's port inside subsystem</a:t>
            </a:r>
            <a:endParaRPr lang="en-US" sz="1800" dirty="0">
              <a:solidFill>
                <a:srgbClr val="262626"/>
              </a:solidFill>
              <a:cs typeface="Arial"/>
            </a:endParaRPr>
          </a:p>
          <a:p>
            <a:pPr>
              <a:buClr>
                <a:srgbClr val="147BD1"/>
              </a:buClr>
              <a:buFont typeface="Arial" panose="02070309020205020404" pitchFamily="49" charset="0"/>
              <a:buChar char="•"/>
            </a:pPr>
            <a:r>
              <a:rPr lang="en-US" sz="2000" dirty="0">
                <a:solidFill>
                  <a:srgbClr val="262626"/>
                </a:solidFill>
                <a:latin typeface="Arial"/>
                <a:cs typeface="Arial"/>
              </a:rPr>
              <a:t>Platform Assembly abstracts the complexity with built-in </a:t>
            </a:r>
            <a:r>
              <a:rPr lang="en-US" sz="2000" dirty="0" err="1">
                <a:solidFill>
                  <a:srgbClr val="262626"/>
                </a:solidFill>
                <a:latin typeface="Arial"/>
                <a:cs typeface="Arial"/>
              </a:rPr>
              <a:t>SystemC</a:t>
            </a:r>
            <a:r>
              <a:rPr lang="en-US" sz="2000" dirty="0">
                <a:solidFill>
                  <a:srgbClr val="262626"/>
                </a:solidFill>
                <a:latin typeface="Arial"/>
                <a:cs typeface="Arial"/>
              </a:rPr>
              <a:t> port-binding rules checker</a:t>
            </a:r>
            <a:endParaRPr lang="en-US" sz="2000" dirty="0">
              <a:solidFill>
                <a:srgbClr val="262626"/>
              </a:solidFill>
              <a:cs typeface="Arial"/>
            </a:endParaRPr>
          </a:p>
          <a:p>
            <a:pPr marL="737870" lvl="1" indent="-280670">
              <a:buClr>
                <a:srgbClr val="147BD1"/>
              </a:buClr>
            </a:pPr>
            <a:r>
              <a:rPr lang="en-US" sz="1800" dirty="0">
                <a:solidFill>
                  <a:srgbClr val="262626"/>
                </a:solidFill>
                <a:latin typeface="Arial"/>
                <a:cs typeface="Arial"/>
              </a:rPr>
              <a:t>Simplifies hierarchical port binding</a:t>
            </a:r>
            <a:endParaRPr lang="en-US" sz="1800" dirty="0">
              <a:solidFill>
                <a:srgbClr val="262626"/>
              </a:solidFill>
              <a:cs typeface="Arial"/>
            </a:endParaRPr>
          </a:p>
          <a:p>
            <a:pPr>
              <a:buClr>
                <a:srgbClr val="147BD1"/>
              </a:buClr>
              <a:buFont typeface="Arial" panose="02070309020205020404" pitchFamily="49" charset="0"/>
              <a:buChar char="•"/>
            </a:pPr>
            <a:r>
              <a:rPr lang="en-US" sz="2000" dirty="0">
                <a:solidFill>
                  <a:srgbClr val="262626"/>
                </a:solidFill>
                <a:latin typeface="Arial"/>
                <a:cs typeface="Arial"/>
              </a:rPr>
              <a:t>Right click model's port, select 'Expose as Hierarchical Port' </a:t>
            </a:r>
            <a:endParaRPr lang="en-US" sz="2000" dirty="0">
              <a:solidFill>
                <a:srgbClr val="262626"/>
              </a:solidFill>
              <a:cs typeface="Arial"/>
            </a:endParaRPr>
          </a:p>
          <a:p>
            <a:pPr>
              <a:buClr>
                <a:srgbClr val="147BD1"/>
              </a:buClr>
              <a:buFont typeface="Arial" panose="02070309020205020404" pitchFamily="49" charset="0"/>
            </a:pPr>
            <a:endParaRPr lang="en-US" sz="2000" dirty="0">
              <a:solidFill>
                <a:srgbClr val="262626"/>
              </a:solidFill>
              <a:cs typeface="Arial"/>
            </a:endParaRPr>
          </a:p>
          <a:p>
            <a:pPr>
              <a:buClr>
                <a:srgbClr val="147BD1"/>
              </a:buClr>
              <a:buFont typeface="Arial" panose="02070309020205020404" pitchFamily="49" charset="0"/>
            </a:pPr>
            <a:endParaRPr lang="en-US" sz="2000" dirty="0">
              <a:solidFill>
                <a:srgbClr val="262626"/>
              </a:solidFill>
              <a:cs typeface="Arial" panose="020B0604020202020204" pitchFamily="34" charset="0"/>
            </a:endParaRPr>
          </a:p>
          <a:p>
            <a:pPr>
              <a:buClr>
                <a:srgbClr val="147BD1"/>
              </a:buClr>
              <a:buFont typeface="Arial" panose="02070309020205020404" pitchFamily="49" charset="0"/>
            </a:pPr>
            <a:endParaRPr lang="en-US" sz="2000" dirty="0">
              <a:solidFill>
                <a:srgbClr val="262626"/>
              </a:solidFill>
              <a:cs typeface="Arial" panose="020B0604020202020204" pitchFamily="34" charset="0"/>
            </a:endParaRPr>
          </a:p>
          <a:p>
            <a:pPr>
              <a:buClr>
                <a:srgbClr val="147BD1"/>
              </a:buClr>
              <a:buFont typeface="Arial" panose="02070309020205020404" pitchFamily="49" charset="0"/>
              <a:buChar char="•"/>
            </a:pPr>
            <a:r>
              <a:rPr lang="en-US" sz="2000" dirty="0">
                <a:solidFill>
                  <a:srgbClr val="262626"/>
                </a:solidFill>
                <a:latin typeface="Arial"/>
                <a:cs typeface="Arial"/>
              </a:rPr>
              <a:t>Hierarchical port appears at subsystem interface, with correct type and binding </a:t>
            </a:r>
            <a:endParaRPr lang="en-US" sz="2000" dirty="0">
              <a:solidFill>
                <a:srgbClr val="262626"/>
              </a:solidFill>
              <a:cs typeface="Arial" panose="020B0604020202020204" pitchFamily="34" charset="0"/>
            </a:endParaRPr>
          </a:p>
        </p:txBody>
      </p:sp>
      <p:sp>
        <p:nvSpPr>
          <p:cNvPr id="2" name="Title 1">
            <a:extLst>
              <a:ext uri="{FF2B5EF4-FFF2-40B4-BE49-F238E27FC236}">
                <a16:creationId xmlns:a16="http://schemas.microsoft.com/office/drawing/2014/main" id="{463930A7-E5A6-4A5C-BD59-BCE2CCF8C325}"/>
              </a:ext>
            </a:extLst>
          </p:cNvPr>
          <p:cNvSpPr>
            <a:spLocks noGrp="1"/>
          </p:cNvSpPr>
          <p:nvPr>
            <p:ph type="title"/>
          </p:nvPr>
        </p:nvSpPr>
        <p:spPr>
          <a:xfrm>
            <a:off x="446313" y="838082"/>
            <a:ext cx="11310257" cy="666871"/>
          </a:xfrm>
        </p:spPr>
        <p:txBody>
          <a:bodyPr/>
          <a:lstStyle/>
          <a:p>
            <a:r>
              <a:rPr lang="en-US">
                <a:latin typeface="Arial"/>
                <a:cs typeface="Arial"/>
              </a:rPr>
              <a:t>Create and Bind Subsystem Hierarchical Ports</a:t>
            </a:r>
            <a:endParaRPr lang="en-US">
              <a:cs typeface="Arial"/>
            </a:endParaRPr>
          </a:p>
        </p:txBody>
      </p:sp>
      <p:pic>
        <p:nvPicPr>
          <p:cNvPr id="5" name="Picture 5" descr="Graphical user interface, application&#10;&#10;Description automatically generated">
            <a:extLst>
              <a:ext uri="{FF2B5EF4-FFF2-40B4-BE49-F238E27FC236}">
                <a16:creationId xmlns:a16="http://schemas.microsoft.com/office/drawing/2014/main" id="{6691C88F-5B10-47F8-8570-35D4F3CD8426}"/>
              </a:ext>
            </a:extLst>
          </p:cNvPr>
          <p:cNvPicPr>
            <a:picLocks noChangeAspect="1"/>
          </p:cNvPicPr>
          <p:nvPr/>
        </p:nvPicPr>
        <p:blipFill>
          <a:blip r:embed="rId2"/>
          <a:stretch>
            <a:fillRect/>
          </a:stretch>
        </p:blipFill>
        <p:spPr>
          <a:xfrm>
            <a:off x="3783304" y="4033969"/>
            <a:ext cx="6958267" cy="1540087"/>
          </a:xfrm>
          <a:prstGeom prst="rect">
            <a:avLst/>
          </a:prstGeom>
        </p:spPr>
      </p:pic>
      <p:grpSp>
        <p:nvGrpSpPr>
          <p:cNvPr id="6" name="Group 5">
            <a:extLst>
              <a:ext uri="{FF2B5EF4-FFF2-40B4-BE49-F238E27FC236}">
                <a16:creationId xmlns:a16="http://schemas.microsoft.com/office/drawing/2014/main" id="{DE789598-5321-400A-925C-B796B0A7A9FC}"/>
              </a:ext>
            </a:extLst>
          </p:cNvPr>
          <p:cNvGrpSpPr/>
          <p:nvPr/>
        </p:nvGrpSpPr>
        <p:grpSpPr>
          <a:xfrm>
            <a:off x="1184564" y="276976"/>
            <a:ext cx="10879282" cy="380512"/>
            <a:chOff x="1184564" y="276976"/>
            <a:chExt cx="10879282" cy="380512"/>
          </a:xfrm>
        </p:grpSpPr>
        <p:sp>
          <p:nvSpPr>
            <p:cNvPr id="7" name="Rectangle: Top Corners One Rounded and One Snipped 6">
              <a:extLst>
                <a:ext uri="{FF2B5EF4-FFF2-40B4-BE49-F238E27FC236}">
                  <a16:creationId xmlns:a16="http://schemas.microsoft.com/office/drawing/2014/main" id="{6DD7317E-3C43-4759-A355-EC4A644BABDF}"/>
                </a:ext>
              </a:extLst>
            </p:cNvPr>
            <p:cNvSpPr/>
            <p:nvPr/>
          </p:nvSpPr>
          <p:spPr>
            <a:xfrm>
              <a:off x="1184564" y="276976"/>
              <a:ext cx="3584864" cy="372630"/>
            </a:xfrm>
            <a:prstGeom prst="snipRoundRect">
              <a:avLst/>
            </a:prstGeom>
            <a:solidFill>
              <a:schemeClr val="tx1">
                <a:lumMod val="25000"/>
                <a:lumOff val="7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bg1">
                      <a:lumMod val="65000"/>
                    </a:schemeClr>
                  </a:solidFill>
                </a:rPr>
                <a:t>Model &amp; Platform Management</a:t>
              </a:r>
            </a:p>
          </p:txBody>
        </p:sp>
        <p:sp>
          <p:nvSpPr>
            <p:cNvPr id="8" name="Rectangle: Top Corners One Rounded and One Snipped 7">
              <a:extLst>
                <a:ext uri="{FF2B5EF4-FFF2-40B4-BE49-F238E27FC236}">
                  <a16:creationId xmlns:a16="http://schemas.microsoft.com/office/drawing/2014/main" id="{FB941095-D228-49E2-A691-283CE98DCC41}"/>
                </a:ext>
              </a:extLst>
            </p:cNvPr>
            <p:cNvSpPr/>
            <p:nvPr/>
          </p:nvSpPr>
          <p:spPr>
            <a:xfrm>
              <a:off x="4769425" y="284858"/>
              <a:ext cx="2722419" cy="372630"/>
            </a:xfrm>
            <a:prstGeom prst="snip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Platform Editor</a:t>
              </a:r>
              <a:endParaRPr lang="en-US" dirty="0"/>
            </a:p>
          </p:txBody>
        </p:sp>
        <p:sp>
          <p:nvSpPr>
            <p:cNvPr id="9" name="Rectangle: Top Corners One Rounded and One Snipped 8">
              <a:extLst>
                <a:ext uri="{FF2B5EF4-FFF2-40B4-BE49-F238E27FC236}">
                  <a16:creationId xmlns:a16="http://schemas.microsoft.com/office/drawing/2014/main" id="{D7CB8BCB-3CE7-4BFD-B914-38EDB094C7BC}"/>
                </a:ext>
              </a:extLst>
            </p:cNvPr>
            <p:cNvSpPr/>
            <p:nvPr/>
          </p:nvSpPr>
          <p:spPr>
            <a:xfrm>
              <a:off x="10183089" y="284858"/>
              <a:ext cx="1880757" cy="372630"/>
            </a:xfrm>
            <a:prstGeom prst="snipRoundRect">
              <a:avLst/>
            </a:prstGeom>
            <a:solidFill>
              <a:schemeClr val="tx1">
                <a:lumMod val="25000"/>
                <a:lumOff val="7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bg1">
                      <a:lumMod val="65000"/>
                    </a:schemeClr>
                  </a:solidFill>
                </a:rPr>
                <a:t>Run &amp; Debug</a:t>
              </a:r>
            </a:p>
          </p:txBody>
        </p:sp>
        <p:sp>
          <p:nvSpPr>
            <p:cNvPr id="10" name="Rectangle: Top Corners One Rounded and One Snipped 9">
              <a:extLst>
                <a:ext uri="{FF2B5EF4-FFF2-40B4-BE49-F238E27FC236}">
                  <a16:creationId xmlns:a16="http://schemas.microsoft.com/office/drawing/2014/main" id="{6B5B0439-476F-4374-8A48-FB30EB1E2DBD}"/>
                </a:ext>
              </a:extLst>
            </p:cNvPr>
            <p:cNvSpPr/>
            <p:nvPr/>
          </p:nvSpPr>
          <p:spPr>
            <a:xfrm>
              <a:off x="7488381" y="281394"/>
              <a:ext cx="2722419" cy="372630"/>
            </a:xfrm>
            <a:prstGeom prst="snipRoundRect">
              <a:avLst/>
            </a:prstGeom>
            <a:solidFill>
              <a:schemeClr val="tx1">
                <a:lumMod val="25000"/>
                <a:lumOff val="7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bg1">
                      <a:lumMod val="65000"/>
                    </a:schemeClr>
                  </a:solidFill>
                </a:rPr>
                <a:t>Memory Map Editor</a:t>
              </a:r>
            </a:p>
          </p:txBody>
        </p:sp>
      </p:grpSp>
    </p:spTree>
    <p:extLst>
      <p:ext uri="{BB962C8B-B14F-4D97-AF65-F5344CB8AC3E}">
        <p14:creationId xmlns:p14="http://schemas.microsoft.com/office/powerpoint/2010/main" val="380155110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A9547BD-8236-4287-A927-7C66BF2EB43A}"/>
              </a:ext>
            </a:extLst>
          </p:cNvPr>
          <p:cNvSpPr>
            <a:spLocks noGrp="1"/>
          </p:cNvSpPr>
          <p:nvPr>
            <p:ph idx="1"/>
          </p:nvPr>
        </p:nvSpPr>
        <p:spPr>
          <a:xfrm>
            <a:off x="446313" y="1538714"/>
            <a:ext cx="11310257" cy="5398308"/>
          </a:xfrm>
        </p:spPr>
        <p:txBody>
          <a:bodyPr vert="horz" lIns="0" tIns="45720" rIns="91440" bIns="45720" rtlCol="0" anchor="t">
            <a:noAutofit/>
          </a:bodyPr>
          <a:lstStyle/>
          <a:p>
            <a:r>
              <a:rPr lang="en-US" sz="2000" dirty="0">
                <a:latin typeface="Arial"/>
                <a:cs typeface="Arial"/>
              </a:rPr>
              <a:t>Use Case: Bind hierarchical subsystem port to multiple ports inside the subsystem</a:t>
            </a:r>
          </a:p>
          <a:p>
            <a:pPr marL="737870" lvl="1" indent="-280670"/>
            <a:r>
              <a:rPr lang="en-US" sz="1800" dirty="0">
                <a:solidFill>
                  <a:srgbClr val="262626"/>
                </a:solidFill>
                <a:latin typeface="Arial"/>
                <a:cs typeface="Arial"/>
              </a:rPr>
              <a:t>Example: create subsystem reset input port feeding into reset input ports of multiple child models inside the subsystem</a:t>
            </a:r>
          </a:p>
          <a:p>
            <a:pPr>
              <a:buClr>
                <a:srgbClr val="147BD1"/>
              </a:buClr>
              <a:buFont typeface="Arial" panose="02070309020205020404" pitchFamily="49" charset="0"/>
              <a:buChar char="•"/>
            </a:pPr>
            <a:r>
              <a:rPr lang="en-US" sz="2000" dirty="0">
                <a:solidFill>
                  <a:srgbClr val="262626"/>
                </a:solidFill>
                <a:latin typeface="Arial"/>
                <a:cs typeface="Arial"/>
              </a:rPr>
              <a:t>Right click any one child model's reset port, select 'Export as Hierarchical Port' </a:t>
            </a:r>
            <a:endParaRPr lang="en-US" sz="2000" dirty="0">
              <a:solidFill>
                <a:srgbClr val="262626"/>
              </a:solidFill>
              <a:cs typeface="Arial"/>
            </a:endParaRPr>
          </a:p>
          <a:p>
            <a:pPr marL="737870" lvl="1" indent="-280670">
              <a:buClr>
                <a:srgbClr val="147BD1"/>
              </a:buClr>
            </a:pPr>
            <a:r>
              <a:rPr lang="en-US" sz="1800" dirty="0">
                <a:solidFill>
                  <a:srgbClr val="262626"/>
                </a:solidFill>
                <a:latin typeface="Arial"/>
                <a:cs typeface="Arial"/>
              </a:rPr>
              <a:t>Subsystem port will get created and hierarchically bound to this child model's reset port</a:t>
            </a:r>
          </a:p>
          <a:p>
            <a:pPr>
              <a:buClr>
                <a:srgbClr val="147BD1"/>
              </a:buClr>
              <a:buFont typeface="Arial" panose="02070309020205020404" pitchFamily="49" charset="0"/>
            </a:pPr>
            <a:r>
              <a:rPr lang="en-US" sz="2000" dirty="0">
                <a:solidFill>
                  <a:srgbClr val="262626"/>
                </a:solidFill>
                <a:latin typeface="Arial"/>
                <a:cs typeface="Arial"/>
              </a:rPr>
              <a:t>Right click subsystem port, bind it to remaining child models' reset ports</a:t>
            </a:r>
            <a:endParaRPr lang="en-US" sz="2000" dirty="0">
              <a:solidFill>
                <a:srgbClr val="262626"/>
              </a:solidFill>
              <a:cs typeface="Arial"/>
            </a:endParaRPr>
          </a:p>
          <a:p>
            <a:pPr marL="737870" lvl="1" indent="-280670">
              <a:buClr>
                <a:srgbClr val="147BD1"/>
              </a:buClr>
            </a:pPr>
            <a:r>
              <a:rPr lang="en-US" sz="1800" dirty="0">
                <a:solidFill>
                  <a:srgbClr val="262626"/>
                </a:solidFill>
                <a:latin typeface="Arial"/>
                <a:cs typeface="Arial"/>
              </a:rPr>
              <a:t>One-to-many multiple bindings are created for the subsystem port </a:t>
            </a:r>
            <a:endParaRPr lang="en-US" sz="1800" dirty="0">
              <a:solidFill>
                <a:srgbClr val="262626"/>
              </a:solidFill>
              <a:cs typeface="Arial"/>
            </a:endParaRPr>
          </a:p>
          <a:p>
            <a:pPr>
              <a:buClr>
                <a:srgbClr val="147BD1"/>
              </a:buClr>
              <a:buFont typeface="Arial" panose="02070309020205020404" pitchFamily="49" charset="0"/>
            </a:pPr>
            <a:endParaRPr lang="en-US" dirty="0">
              <a:solidFill>
                <a:srgbClr val="262626"/>
              </a:solidFill>
              <a:cs typeface="Arial" panose="020B0604020202020204" pitchFamily="34" charset="0"/>
            </a:endParaRPr>
          </a:p>
          <a:p>
            <a:pPr>
              <a:buClr>
                <a:srgbClr val="147BD1"/>
              </a:buClr>
              <a:buFont typeface="Arial" panose="02070309020205020404" pitchFamily="49" charset="0"/>
            </a:pPr>
            <a:endParaRPr lang="en-US" dirty="0">
              <a:solidFill>
                <a:srgbClr val="262626"/>
              </a:solidFill>
              <a:cs typeface="Arial" panose="020B0604020202020204" pitchFamily="34" charset="0"/>
            </a:endParaRPr>
          </a:p>
          <a:p>
            <a:pPr>
              <a:buClr>
                <a:srgbClr val="147BD1"/>
              </a:buClr>
            </a:pPr>
            <a:r>
              <a:rPr lang="en-US" sz="2000" dirty="0">
                <a:latin typeface="Arial"/>
                <a:cs typeface="Arial"/>
              </a:rPr>
              <a:t>Advanced user can create subsystem port directly at subsystem interface</a:t>
            </a:r>
            <a:endParaRPr lang="en-US" dirty="0">
              <a:cs typeface="Arial" panose="020B0604020202020204" pitchFamily="34" charset="0"/>
            </a:endParaRPr>
          </a:p>
          <a:p>
            <a:pPr marL="737870" lvl="1" indent="-280670">
              <a:buClr>
                <a:srgbClr val="147BD1"/>
              </a:buClr>
              <a:buFont typeface="Courier New"/>
              <a:buChar char="o"/>
            </a:pPr>
            <a:r>
              <a:rPr lang="en-US" sz="1800" dirty="0">
                <a:latin typeface="Arial"/>
                <a:cs typeface="Arial"/>
              </a:rPr>
              <a:t>Right click subsystem, select 'Add Port' menu selection</a:t>
            </a:r>
          </a:p>
          <a:p>
            <a:pPr marL="737870" lvl="1" indent="-280670">
              <a:buClr>
                <a:srgbClr val="147BD1"/>
              </a:buClr>
              <a:buFont typeface="Courier New"/>
              <a:buChar char="o"/>
            </a:pPr>
            <a:r>
              <a:rPr lang="en-US" sz="1800" dirty="0">
                <a:latin typeface="Arial"/>
                <a:cs typeface="Arial"/>
              </a:rPr>
              <a:t>Bind subsystem port like any other port, guided by Platform Assembly </a:t>
            </a:r>
            <a:r>
              <a:rPr lang="en-US" sz="1800" dirty="0" err="1">
                <a:latin typeface="Arial"/>
                <a:cs typeface="Arial"/>
              </a:rPr>
              <a:t>SystemC</a:t>
            </a:r>
            <a:r>
              <a:rPr lang="en-US" sz="1800" dirty="0">
                <a:latin typeface="Arial"/>
                <a:cs typeface="Arial"/>
              </a:rPr>
              <a:t> Rules Guide</a:t>
            </a:r>
            <a:endParaRPr lang="en-US" dirty="0">
              <a:cs typeface="Arial" panose="020B0604020202020204" pitchFamily="34" charset="0"/>
            </a:endParaRPr>
          </a:p>
          <a:p>
            <a:pPr>
              <a:buClr>
                <a:srgbClr val="147BD1"/>
              </a:buClr>
              <a:buFont typeface="Arial" panose="02070309020205020404" pitchFamily="49" charset="0"/>
            </a:pPr>
            <a:endParaRPr lang="en-US" dirty="0">
              <a:solidFill>
                <a:srgbClr val="262626"/>
              </a:solidFill>
              <a:cs typeface="Arial" panose="020B0604020202020204" pitchFamily="34" charset="0"/>
            </a:endParaRPr>
          </a:p>
          <a:p>
            <a:pPr>
              <a:buClr>
                <a:srgbClr val="147BD1"/>
              </a:buClr>
            </a:pPr>
            <a:endParaRPr lang="en-US" dirty="0">
              <a:solidFill>
                <a:srgbClr val="262626"/>
              </a:solidFill>
              <a:cs typeface="Arial" panose="020B0604020202020204" pitchFamily="34" charset="0"/>
            </a:endParaRPr>
          </a:p>
          <a:p>
            <a:pPr marL="1652270" lvl="3" indent="-280670">
              <a:buClr>
                <a:srgbClr val="00A376"/>
              </a:buClr>
            </a:pPr>
            <a:endParaRPr lang="en-US" dirty="0">
              <a:solidFill>
                <a:srgbClr val="147BD1"/>
              </a:solidFill>
              <a:cs typeface="Arial" panose="020B0604020202020204" pitchFamily="34" charset="0"/>
            </a:endParaRPr>
          </a:p>
          <a:p>
            <a:pPr lvl="2"/>
            <a:endParaRPr lang="en-US" dirty="0">
              <a:cs typeface="Arial" panose="020B0604020202020204" pitchFamily="34" charset="0"/>
            </a:endParaRPr>
          </a:p>
          <a:p>
            <a:pPr marL="737870" lvl="1" indent="-280670"/>
            <a:endParaRPr lang="en-US" dirty="0">
              <a:cs typeface="Arial" panose="020B0604020202020204" pitchFamily="34" charset="0"/>
            </a:endParaRPr>
          </a:p>
          <a:p>
            <a:endParaRPr lang="en-US" dirty="0">
              <a:cs typeface="Arial" panose="020B0604020202020204" pitchFamily="34" charset="0"/>
            </a:endParaRPr>
          </a:p>
        </p:txBody>
      </p:sp>
      <p:sp>
        <p:nvSpPr>
          <p:cNvPr id="2" name="Title 1">
            <a:extLst>
              <a:ext uri="{FF2B5EF4-FFF2-40B4-BE49-F238E27FC236}">
                <a16:creationId xmlns:a16="http://schemas.microsoft.com/office/drawing/2014/main" id="{463930A7-E5A6-4A5C-BD59-BCE2CCF8C325}"/>
              </a:ext>
            </a:extLst>
          </p:cNvPr>
          <p:cNvSpPr>
            <a:spLocks noGrp="1"/>
          </p:cNvSpPr>
          <p:nvPr>
            <p:ph type="title"/>
          </p:nvPr>
        </p:nvSpPr>
        <p:spPr>
          <a:xfrm>
            <a:off x="446313" y="806558"/>
            <a:ext cx="11310257" cy="666871"/>
          </a:xfrm>
        </p:spPr>
        <p:txBody>
          <a:bodyPr/>
          <a:lstStyle/>
          <a:p>
            <a:r>
              <a:rPr lang="en-US">
                <a:latin typeface="Arial"/>
                <a:cs typeface="Arial"/>
              </a:rPr>
              <a:t>Create and Bind Subsystem Hierarchical Ports (cont...)</a:t>
            </a:r>
            <a:endParaRPr lang="en-US">
              <a:cs typeface="Arial"/>
            </a:endParaRPr>
          </a:p>
        </p:txBody>
      </p:sp>
      <p:pic>
        <p:nvPicPr>
          <p:cNvPr id="4" name="Picture 5" descr="A picture containing graphical user interface, application&#10;&#10;Description automatically generated">
            <a:extLst>
              <a:ext uri="{FF2B5EF4-FFF2-40B4-BE49-F238E27FC236}">
                <a16:creationId xmlns:a16="http://schemas.microsoft.com/office/drawing/2014/main" id="{D3C76D31-FC1E-4AC3-8AE0-811B9F628641}"/>
              </a:ext>
            </a:extLst>
          </p:cNvPr>
          <p:cNvPicPr>
            <a:picLocks noChangeAspect="1"/>
          </p:cNvPicPr>
          <p:nvPr/>
        </p:nvPicPr>
        <p:blipFill rotWithShape="1">
          <a:blip r:embed="rId3"/>
          <a:srcRect l="4396"/>
          <a:stretch/>
        </p:blipFill>
        <p:spPr>
          <a:xfrm>
            <a:off x="2017986" y="4163285"/>
            <a:ext cx="8553197" cy="1369194"/>
          </a:xfrm>
          <a:prstGeom prst="rect">
            <a:avLst/>
          </a:prstGeom>
        </p:spPr>
      </p:pic>
      <p:grpSp>
        <p:nvGrpSpPr>
          <p:cNvPr id="5" name="Group 4">
            <a:extLst>
              <a:ext uri="{FF2B5EF4-FFF2-40B4-BE49-F238E27FC236}">
                <a16:creationId xmlns:a16="http://schemas.microsoft.com/office/drawing/2014/main" id="{76B8CBF7-AD61-4F75-A846-84F867CE66D8}"/>
              </a:ext>
            </a:extLst>
          </p:cNvPr>
          <p:cNvGrpSpPr/>
          <p:nvPr/>
        </p:nvGrpSpPr>
        <p:grpSpPr>
          <a:xfrm>
            <a:off x="1184564" y="276976"/>
            <a:ext cx="10879282" cy="380512"/>
            <a:chOff x="1184564" y="276976"/>
            <a:chExt cx="10879282" cy="380512"/>
          </a:xfrm>
        </p:grpSpPr>
        <p:sp>
          <p:nvSpPr>
            <p:cNvPr id="6" name="Rectangle: Top Corners One Rounded and One Snipped 5">
              <a:extLst>
                <a:ext uri="{FF2B5EF4-FFF2-40B4-BE49-F238E27FC236}">
                  <a16:creationId xmlns:a16="http://schemas.microsoft.com/office/drawing/2014/main" id="{B26CEAC8-BA3D-40C3-8741-B373B686FF4C}"/>
                </a:ext>
              </a:extLst>
            </p:cNvPr>
            <p:cNvSpPr/>
            <p:nvPr/>
          </p:nvSpPr>
          <p:spPr>
            <a:xfrm>
              <a:off x="1184564" y="276976"/>
              <a:ext cx="3584864" cy="372630"/>
            </a:xfrm>
            <a:prstGeom prst="snipRoundRect">
              <a:avLst/>
            </a:prstGeom>
            <a:solidFill>
              <a:schemeClr val="tx1">
                <a:lumMod val="25000"/>
                <a:lumOff val="7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bg1">
                      <a:lumMod val="65000"/>
                    </a:schemeClr>
                  </a:solidFill>
                </a:rPr>
                <a:t>Model &amp; Platform Management</a:t>
              </a:r>
            </a:p>
          </p:txBody>
        </p:sp>
        <p:sp>
          <p:nvSpPr>
            <p:cNvPr id="7" name="Rectangle: Top Corners One Rounded and One Snipped 6">
              <a:extLst>
                <a:ext uri="{FF2B5EF4-FFF2-40B4-BE49-F238E27FC236}">
                  <a16:creationId xmlns:a16="http://schemas.microsoft.com/office/drawing/2014/main" id="{1DB04106-EE74-4B3C-950E-19CDE4D99459}"/>
                </a:ext>
              </a:extLst>
            </p:cNvPr>
            <p:cNvSpPr/>
            <p:nvPr/>
          </p:nvSpPr>
          <p:spPr>
            <a:xfrm>
              <a:off x="4769425" y="284858"/>
              <a:ext cx="2722419" cy="372630"/>
            </a:xfrm>
            <a:prstGeom prst="snip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Platform Editor</a:t>
              </a:r>
              <a:endParaRPr lang="en-US" dirty="0"/>
            </a:p>
          </p:txBody>
        </p:sp>
        <p:sp>
          <p:nvSpPr>
            <p:cNvPr id="8" name="Rectangle: Top Corners One Rounded and One Snipped 7">
              <a:extLst>
                <a:ext uri="{FF2B5EF4-FFF2-40B4-BE49-F238E27FC236}">
                  <a16:creationId xmlns:a16="http://schemas.microsoft.com/office/drawing/2014/main" id="{1AFE91F5-248B-4558-9EBD-332E47983880}"/>
                </a:ext>
              </a:extLst>
            </p:cNvPr>
            <p:cNvSpPr/>
            <p:nvPr/>
          </p:nvSpPr>
          <p:spPr>
            <a:xfrm>
              <a:off x="10183089" y="284858"/>
              <a:ext cx="1880757" cy="372630"/>
            </a:xfrm>
            <a:prstGeom prst="snipRoundRect">
              <a:avLst/>
            </a:prstGeom>
            <a:solidFill>
              <a:schemeClr val="tx1">
                <a:lumMod val="25000"/>
                <a:lumOff val="7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bg1">
                      <a:lumMod val="65000"/>
                    </a:schemeClr>
                  </a:solidFill>
                </a:rPr>
                <a:t>Run &amp; Debug</a:t>
              </a:r>
            </a:p>
          </p:txBody>
        </p:sp>
        <p:sp>
          <p:nvSpPr>
            <p:cNvPr id="9" name="Rectangle: Top Corners One Rounded and One Snipped 8">
              <a:extLst>
                <a:ext uri="{FF2B5EF4-FFF2-40B4-BE49-F238E27FC236}">
                  <a16:creationId xmlns:a16="http://schemas.microsoft.com/office/drawing/2014/main" id="{91B70A71-8E35-4BF7-9D7E-46E82AF3C086}"/>
                </a:ext>
              </a:extLst>
            </p:cNvPr>
            <p:cNvSpPr/>
            <p:nvPr/>
          </p:nvSpPr>
          <p:spPr>
            <a:xfrm>
              <a:off x="7488381" y="281394"/>
              <a:ext cx="2722419" cy="372630"/>
            </a:xfrm>
            <a:prstGeom prst="snipRoundRect">
              <a:avLst/>
            </a:prstGeom>
            <a:solidFill>
              <a:schemeClr val="tx1">
                <a:lumMod val="25000"/>
                <a:lumOff val="7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bg1">
                      <a:lumMod val="65000"/>
                    </a:schemeClr>
                  </a:solidFill>
                </a:rPr>
                <a:t>Memory Map Editor</a:t>
              </a:r>
            </a:p>
          </p:txBody>
        </p:sp>
      </p:grpSp>
    </p:spTree>
    <p:extLst>
      <p:ext uri="{BB962C8B-B14F-4D97-AF65-F5344CB8AC3E}">
        <p14:creationId xmlns:p14="http://schemas.microsoft.com/office/powerpoint/2010/main" val="29508961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CC452C2-157E-42AD-BCB2-50D478E1FB6E}"/>
              </a:ext>
            </a:extLst>
          </p:cNvPr>
          <p:cNvSpPr>
            <a:spLocks noGrp="1"/>
          </p:cNvSpPr>
          <p:nvPr>
            <p:ph idx="1"/>
          </p:nvPr>
        </p:nvSpPr>
        <p:spPr>
          <a:xfrm>
            <a:off x="446313" y="1612288"/>
            <a:ext cx="11310257" cy="4840224"/>
          </a:xfrm>
        </p:spPr>
        <p:txBody>
          <a:bodyPr vert="horz" lIns="0" tIns="45720" rIns="91440" bIns="45720" rtlCol="0" anchor="t">
            <a:noAutofit/>
          </a:bodyPr>
          <a:lstStyle/>
          <a:p>
            <a:r>
              <a:rPr lang="en-US" dirty="0">
                <a:latin typeface="Arial"/>
                <a:cs typeface="Arial"/>
              </a:rPr>
              <a:t>Master inside subsystem addresses external peripherals</a:t>
            </a:r>
          </a:p>
          <a:p>
            <a:pPr marL="737870" lvl="1" indent="-280670"/>
            <a:r>
              <a:rPr lang="en-US" dirty="0">
                <a:latin typeface="Arial"/>
                <a:cs typeface="Arial"/>
              </a:rPr>
              <a:t>In m7_subsystem below, we want the m7 core to be able to address peripherals external to the subsystem, in addition to the local peripherals inside the subsystem</a:t>
            </a:r>
          </a:p>
          <a:p>
            <a:pPr marL="737870" lvl="1" indent="-280670"/>
            <a:endParaRPr lang="en-US" dirty="0">
              <a:latin typeface="Arial"/>
              <a:cs typeface="Arial"/>
            </a:endParaRPr>
          </a:p>
          <a:p>
            <a:pPr>
              <a:buFont typeface="Arial" panose="020B0604020202020204" pitchFamily="34" charset="0"/>
              <a:buChar char="•"/>
            </a:pPr>
            <a:endParaRPr lang="en-US" dirty="0">
              <a:latin typeface="Arial"/>
              <a:cs typeface="Arial"/>
            </a:endParaRPr>
          </a:p>
          <a:p>
            <a:pPr>
              <a:buFont typeface="Arial" panose="02070309020205020404" pitchFamily="49" charset="0"/>
              <a:buChar char="•"/>
            </a:pPr>
            <a:endParaRPr lang="en-US" dirty="0">
              <a:latin typeface="Arial"/>
              <a:cs typeface="Arial"/>
            </a:endParaRPr>
          </a:p>
        </p:txBody>
      </p:sp>
      <p:sp>
        <p:nvSpPr>
          <p:cNvPr id="3" name="Title 2">
            <a:extLst>
              <a:ext uri="{FF2B5EF4-FFF2-40B4-BE49-F238E27FC236}">
                <a16:creationId xmlns:a16="http://schemas.microsoft.com/office/drawing/2014/main" id="{D0E9E700-B5CE-423E-9E92-3ED66AD9CE77}"/>
              </a:ext>
            </a:extLst>
          </p:cNvPr>
          <p:cNvSpPr>
            <a:spLocks noGrp="1"/>
          </p:cNvSpPr>
          <p:nvPr>
            <p:ph type="title"/>
          </p:nvPr>
        </p:nvSpPr>
        <p:spPr>
          <a:xfrm>
            <a:off x="446313" y="880132"/>
            <a:ext cx="11310257" cy="666871"/>
          </a:xfrm>
        </p:spPr>
        <p:txBody>
          <a:bodyPr/>
          <a:lstStyle/>
          <a:p>
            <a:r>
              <a:rPr lang="en-US" sz="2400">
                <a:latin typeface="Arial"/>
                <a:cs typeface="Arial"/>
              </a:rPr>
              <a:t>Hierarchical Memory Map: Internal Master Addresses External Peripherals</a:t>
            </a:r>
            <a:endParaRPr lang="en-US" sz="2400">
              <a:cs typeface="Arial"/>
            </a:endParaRPr>
          </a:p>
        </p:txBody>
      </p:sp>
      <p:pic>
        <p:nvPicPr>
          <p:cNvPr id="5" name="Picture 5" descr="Table&#10;&#10;Description automatically generated">
            <a:extLst>
              <a:ext uri="{FF2B5EF4-FFF2-40B4-BE49-F238E27FC236}">
                <a16:creationId xmlns:a16="http://schemas.microsoft.com/office/drawing/2014/main" id="{1C36652C-68DE-4FAE-A8DB-45C7BAFEAA78}"/>
              </a:ext>
            </a:extLst>
          </p:cNvPr>
          <p:cNvPicPr>
            <a:picLocks noChangeAspect="1"/>
          </p:cNvPicPr>
          <p:nvPr/>
        </p:nvPicPr>
        <p:blipFill>
          <a:blip r:embed="rId2"/>
          <a:stretch>
            <a:fillRect/>
          </a:stretch>
        </p:blipFill>
        <p:spPr>
          <a:xfrm>
            <a:off x="1796144" y="2698812"/>
            <a:ext cx="9618090" cy="3754934"/>
          </a:xfrm>
          <a:prstGeom prst="rect">
            <a:avLst/>
          </a:prstGeom>
        </p:spPr>
      </p:pic>
      <p:grpSp>
        <p:nvGrpSpPr>
          <p:cNvPr id="6" name="Group 5">
            <a:extLst>
              <a:ext uri="{FF2B5EF4-FFF2-40B4-BE49-F238E27FC236}">
                <a16:creationId xmlns:a16="http://schemas.microsoft.com/office/drawing/2014/main" id="{81C667FC-7B51-4935-8F88-D0C66B042BCB}"/>
              </a:ext>
            </a:extLst>
          </p:cNvPr>
          <p:cNvGrpSpPr/>
          <p:nvPr/>
        </p:nvGrpSpPr>
        <p:grpSpPr>
          <a:xfrm>
            <a:off x="1184564" y="276976"/>
            <a:ext cx="10879282" cy="380512"/>
            <a:chOff x="1184564" y="276976"/>
            <a:chExt cx="10879282" cy="380512"/>
          </a:xfrm>
        </p:grpSpPr>
        <p:sp>
          <p:nvSpPr>
            <p:cNvPr id="7" name="Rectangle: Top Corners One Rounded and One Snipped 6">
              <a:extLst>
                <a:ext uri="{FF2B5EF4-FFF2-40B4-BE49-F238E27FC236}">
                  <a16:creationId xmlns:a16="http://schemas.microsoft.com/office/drawing/2014/main" id="{9884F48E-AE66-426F-A60B-3AF8293EE667}"/>
                </a:ext>
              </a:extLst>
            </p:cNvPr>
            <p:cNvSpPr/>
            <p:nvPr/>
          </p:nvSpPr>
          <p:spPr>
            <a:xfrm>
              <a:off x="1184564" y="276976"/>
              <a:ext cx="3584864" cy="372630"/>
            </a:xfrm>
            <a:prstGeom prst="snipRoundRect">
              <a:avLst/>
            </a:prstGeom>
            <a:solidFill>
              <a:schemeClr val="tx1">
                <a:lumMod val="25000"/>
                <a:lumOff val="7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bg1">
                      <a:lumMod val="65000"/>
                    </a:schemeClr>
                  </a:solidFill>
                </a:rPr>
                <a:t>Model &amp; Platform Management</a:t>
              </a:r>
            </a:p>
          </p:txBody>
        </p:sp>
        <p:sp>
          <p:nvSpPr>
            <p:cNvPr id="8" name="Rectangle: Top Corners One Rounded and One Snipped 7">
              <a:extLst>
                <a:ext uri="{FF2B5EF4-FFF2-40B4-BE49-F238E27FC236}">
                  <a16:creationId xmlns:a16="http://schemas.microsoft.com/office/drawing/2014/main" id="{C518A5EC-A17D-446C-AACC-739106FCE981}"/>
                </a:ext>
              </a:extLst>
            </p:cNvPr>
            <p:cNvSpPr/>
            <p:nvPr/>
          </p:nvSpPr>
          <p:spPr>
            <a:xfrm>
              <a:off x="4769425" y="284858"/>
              <a:ext cx="2722419" cy="372630"/>
            </a:xfrm>
            <a:prstGeom prst="snip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Platform Editor</a:t>
              </a:r>
              <a:endParaRPr lang="en-US" dirty="0"/>
            </a:p>
          </p:txBody>
        </p:sp>
        <p:sp>
          <p:nvSpPr>
            <p:cNvPr id="9" name="Rectangle: Top Corners One Rounded and One Snipped 8">
              <a:extLst>
                <a:ext uri="{FF2B5EF4-FFF2-40B4-BE49-F238E27FC236}">
                  <a16:creationId xmlns:a16="http://schemas.microsoft.com/office/drawing/2014/main" id="{91CCBC10-ECFC-4019-A0B5-73B0E2392A58}"/>
                </a:ext>
              </a:extLst>
            </p:cNvPr>
            <p:cNvSpPr/>
            <p:nvPr/>
          </p:nvSpPr>
          <p:spPr>
            <a:xfrm>
              <a:off x="10183089" y="284858"/>
              <a:ext cx="1880757" cy="372630"/>
            </a:xfrm>
            <a:prstGeom prst="snipRoundRect">
              <a:avLst/>
            </a:prstGeom>
            <a:solidFill>
              <a:schemeClr val="tx1">
                <a:lumMod val="25000"/>
                <a:lumOff val="7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bg1">
                      <a:lumMod val="65000"/>
                    </a:schemeClr>
                  </a:solidFill>
                </a:rPr>
                <a:t>Run &amp; Debug</a:t>
              </a:r>
            </a:p>
          </p:txBody>
        </p:sp>
        <p:sp>
          <p:nvSpPr>
            <p:cNvPr id="10" name="Rectangle: Top Corners One Rounded and One Snipped 9">
              <a:extLst>
                <a:ext uri="{FF2B5EF4-FFF2-40B4-BE49-F238E27FC236}">
                  <a16:creationId xmlns:a16="http://schemas.microsoft.com/office/drawing/2014/main" id="{185B8A32-4CB3-4D8C-88F1-8B14D3A4697D}"/>
                </a:ext>
              </a:extLst>
            </p:cNvPr>
            <p:cNvSpPr/>
            <p:nvPr/>
          </p:nvSpPr>
          <p:spPr>
            <a:xfrm>
              <a:off x="7488381" y="281394"/>
              <a:ext cx="2722419" cy="372630"/>
            </a:xfrm>
            <a:prstGeom prst="snipRoundRect">
              <a:avLst/>
            </a:prstGeom>
            <a:solidFill>
              <a:schemeClr val="tx1">
                <a:lumMod val="25000"/>
                <a:lumOff val="7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bg1">
                      <a:lumMod val="65000"/>
                    </a:schemeClr>
                  </a:solidFill>
                </a:rPr>
                <a:t>Memory Map Editor</a:t>
              </a:r>
            </a:p>
          </p:txBody>
        </p:sp>
      </p:grpSp>
    </p:spTree>
    <p:extLst>
      <p:ext uri="{BB962C8B-B14F-4D97-AF65-F5344CB8AC3E}">
        <p14:creationId xmlns:p14="http://schemas.microsoft.com/office/powerpoint/2010/main" val="40450930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5CA487C-C9D5-4BE1-A928-15077693EF7D}"/>
              </a:ext>
            </a:extLst>
          </p:cNvPr>
          <p:cNvSpPr>
            <a:spLocks noGrp="1"/>
          </p:cNvSpPr>
          <p:nvPr>
            <p:ph type="title"/>
          </p:nvPr>
        </p:nvSpPr>
        <p:spPr/>
        <p:txBody>
          <a:bodyPr/>
          <a:lstStyle/>
          <a:p>
            <a:r>
              <a:rPr lang="en-US" dirty="0"/>
              <a:t>Getting Started With Helium</a:t>
            </a:r>
          </a:p>
        </p:txBody>
      </p:sp>
    </p:spTree>
    <p:extLst>
      <p:ext uri="{BB962C8B-B14F-4D97-AF65-F5344CB8AC3E}">
        <p14:creationId xmlns:p14="http://schemas.microsoft.com/office/powerpoint/2010/main" val="97371642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CC452C2-157E-42AD-BCB2-50D478E1FB6E}"/>
              </a:ext>
            </a:extLst>
          </p:cNvPr>
          <p:cNvSpPr>
            <a:spLocks noGrp="1"/>
          </p:cNvSpPr>
          <p:nvPr>
            <p:ph idx="1"/>
          </p:nvPr>
        </p:nvSpPr>
        <p:spPr>
          <a:xfrm>
            <a:off x="446313" y="1538712"/>
            <a:ext cx="11310257" cy="4840224"/>
          </a:xfrm>
        </p:spPr>
        <p:txBody>
          <a:bodyPr vert="horz" lIns="0" tIns="45720" rIns="91440" bIns="45720" rtlCol="0" anchor="t">
            <a:noAutofit/>
          </a:bodyPr>
          <a:lstStyle/>
          <a:p>
            <a:r>
              <a:rPr lang="en-US" sz="1600" dirty="0">
                <a:latin typeface="Arial"/>
                <a:cs typeface="Arial"/>
              </a:rPr>
              <a:t>Construct subsystem memory map as usual, and select the interconnect to which the master of interest is connected</a:t>
            </a:r>
            <a:endParaRPr lang="en-US" sz="2000" dirty="0"/>
          </a:p>
          <a:p>
            <a:r>
              <a:rPr lang="en-US" sz="1600" dirty="0">
                <a:latin typeface="Arial"/>
                <a:cs typeface="Arial"/>
              </a:rPr>
              <a:t>Click on the Peripherals tab at the bottom, and click on the 'Add default target' button on the top right</a:t>
            </a:r>
            <a:r>
              <a:rPr lang="en-US" sz="2000" dirty="0">
                <a:latin typeface="Arial"/>
                <a:cs typeface="Arial"/>
              </a:rPr>
              <a:t> </a:t>
            </a:r>
          </a:p>
          <a:p>
            <a:endParaRPr lang="en-US" sz="2000" dirty="0">
              <a:latin typeface="Arial"/>
              <a:cs typeface="Arial"/>
            </a:endParaRPr>
          </a:p>
          <a:p>
            <a:pPr>
              <a:buFont typeface="Arial" panose="020B0604020202020204" pitchFamily="34" charset="0"/>
              <a:buChar char="•"/>
            </a:pPr>
            <a:endParaRPr lang="en-US" sz="2000" dirty="0">
              <a:latin typeface="Arial"/>
              <a:cs typeface="Arial"/>
            </a:endParaRPr>
          </a:p>
          <a:p>
            <a:pPr>
              <a:buFont typeface="Arial" panose="020B0604020202020204" pitchFamily="34" charset="0"/>
              <a:buChar char="•"/>
            </a:pPr>
            <a:endParaRPr lang="en-US" sz="2000" dirty="0">
              <a:latin typeface="Arial"/>
              <a:cs typeface="Arial"/>
            </a:endParaRPr>
          </a:p>
          <a:p>
            <a:r>
              <a:rPr lang="en-US" sz="1600" dirty="0">
                <a:latin typeface="Arial"/>
                <a:cs typeface="Arial"/>
              </a:rPr>
              <a:t>A new default port entry appears in the memory map. You can rename the port instance to '</a:t>
            </a:r>
            <a:r>
              <a:rPr lang="en-US" sz="1600" dirty="0" err="1">
                <a:latin typeface="Arial"/>
                <a:cs typeface="Arial"/>
              </a:rPr>
              <a:t>default_port</a:t>
            </a:r>
            <a:r>
              <a:rPr lang="en-US" sz="1600" dirty="0">
                <a:latin typeface="Arial"/>
                <a:cs typeface="Arial"/>
              </a:rPr>
              <a:t>'. All addresses that do not route to local peripherals inside the subsystem will be routed to this default port. Reconfigure the memory map.</a:t>
            </a:r>
          </a:p>
          <a:p>
            <a:pPr marL="57150" indent="0">
              <a:buNone/>
            </a:pPr>
            <a:endParaRPr lang="en-US" sz="2000" dirty="0">
              <a:latin typeface="Arial"/>
              <a:cs typeface="Arial"/>
            </a:endParaRPr>
          </a:p>
          <a:p>
            <a:pPr>
              <a:buFont typeface="Arial" panose="020B0604020202020204" pitchFamily="34" charset="0"/>
              <a:buChar char="•"/>
            </a:pPr>
            <a:endParaRPr lang="en-US" sz="2000" dirty="0">
              <a:latin typeface="Arial"/>
              <a:cs typeface="Arial"/>
            </a:endParaRPr>
          </a:p>
          <a:p>
            <a:pPr>
              <a:buFont typeface="Arial" panose="020B0604020202020204" pitchFamily="34" charset="0"/>
              <a:buChar char="•"/>
            </a:pPr>
            <a:endParaRPr lang="en-US" sz="2000" dirty="0">
              <a:latin typeface="Arial"/>
              <a:cs typeface="Arial"/>
            </a:endParaRPr>
          </a:p>
          <a:p>
            <a:pPr>
              <a:buFont typeface="Arial" panose="02070309020205020404" pitchFamily="49" charset="0"/>
              <a:buChar char="•"/>
            </a:pPr>
            <a:endParaRPr lang="en-US" sz="2000" dirty="0">
              <a:latin typeface="Arial"/>
              <a:cs typeface="Arial"/>
            </a:endParaRPr>
          </a:p>
        </p:txBody>
      </p:sp>
      <p:sp>
        <p:nvSpPr>
          <p:cNvPr id="3" name="Title 2">
            <a:extLst>
              <a:ext uri="{FF2B5EF4-FFF2-40B4-BE49-F238E27FC236}">
                <a16:creationId xmlns:a16="http://schemas.microsoft.com/office/drawing/2014/main" id="{D0E9E700-B5CE-423E-9E92-3ED66AD9CE77}"/>
              </a:ext>
            </a:extLst>
          </p:cNvPr>
          <p:cNvSpPr>
            <a:spLocks noGrp="1"/>
          </p:cNvSpPr>
          <p:nvPr>
            <p:ph type="title"/>
          </p:nvPr>
        </p:nvSpPr>
        <p:spPr>
          <a:xfrm>
            <a:off x="446313" y="806556"/>
            <a:ext cx="11310257" cy="666871"/>
          </a:xfrm>
        </p:spPr>
        <p:txBody>
          <a:bodyPr/>
          <a:lstStyle/>
          <a:p>
            <a:r>
              <a:rPr lang="en-US" sz="2400">
                <a:latin typeface="Arial"/>
                <a:cs typeface="Arial"/>
              </a:rPr>
              <a:t>Hierarchical Memory Map: Internal Master Addresses External Peripherals</a:t>
            </a:r>
          </a:p>
          <a:p>
            <a:endParaRPr lang="en-US">
              <a:cs typeface="Arial"/>
            </a:endParaRPr>
          </a:p>
        </p:txBody>
      </p:sp>
      <p:pic>
        <p:nvPicPr>
          <p:cNvPr id="6" name="Picture 6" descr="Table&#10;&#10;Description automatically generated">
            <a:extLst>
              <a:ext uri="{FF2B5EF4-FFF2-40B4-BE49-F238E27FC236}">
                <a16:creationId xmlns:a16="http://schemas.microsoft.com/office/drawing/2014/main" id="{0723720A-A447-4F90-B55C-661C33C0E1EC}"/>
              </a:ext>
            </a:extLst>
          </p:cNvPr>
          <p:cNvPicPr>
            <a:picLocks noChangeAspect="1"/>
          </p:cNvPicPr>
          <p:nvPr/>
        </p:nvPicPr>
        <p:blipFill rotWithShape="1">
          <a:blip r:embed="rId2"/>
          <a:srcRect b="18368"/>
          <a:stretch/>
        </p:blipFill>
        <p:spPr>
          <a:xfrm>
            <a:off x="522514" y="2446098"/>
            <a:ext cx="11157856" cy="1537323"/>
          </a:xfrm>
          <a:prstGeom prst="rect">
            <a:avLst/>
          </a:prstGeom>
        </p:spPr>
      </p:pic>
      <p:pic>
        <p:nvPicPr>
          <p:cNvPr id="7" name="Picture 7" descr="Table&#10;&#10;Description automatically generated">
            <a:extLst>
              <a:ext uri="{FF2B5EF4-FFF2-40B4-BE49-F238E27FC236}">
                <a16:creationId xmlns:a16="http://schemas.microsoft.com/office/drawing/2014/main" id="{055D1C69-CC92-439C-B381-4DBD1539CC4F}"/>
              </a:ext>
            </a:extLst>
          </p:cNvPr>
          <p:cNvPicPr>
            <a:picLocks noChangeAspect="1"/>
          </p:cNvPicPr>
          <p:nvPr/>
        </p:nvPicPr>
        <p:blipFill rotWithShape="1">
          <a:blip r:embed="rId3"/>
          <a:srcRect b="11034"/>
          <a:stretch/>
        </p:blipFill>
        <p:spPr>
          <a:xfrm>
            <a:off x="533400" y="4815284"/>
            <a:ext cx="11114313" cy="1628938"/>
          </a:xfrm>
          <a:prstGeom prst="rect">
            <a:avLst/>
          </a:prstGeom>
        </p:spPr>
      </p:pic>
      <p:grpSp>
        <p:nvGrpSpPr>
          <p:cNvPr id="8" name="Group 7">
            <a:extLst>
              <a:ext uri="{FF2B5EF4-FFF2-40B4-BE49-F238E27FC236}">
                <a16:creationId xmlns:a16="http://schemas.microsoft.com/office/drawing/2014/main" id="{1DC82CF9-49AA-431B-957F-D824DA72AAFD}"/>
              </a:ext>
            </a:extLst>
          </p:cNvPr>
          <p:cNvGrpSpPr/>
          <p:nvPr/>
        </p:nvGrpSpPr>
        <p:grpSpPr>
          <a:xfrm>
            <a:off x="1184564" y="276976"/>
            <a:ext cx="10879282" cy="380512"/>
            <a:chOff x="1184564" y="276976"/>
            <a:chExt cx="10879282" cy="380512"/>
          </a:xfrm>
        </p:grpSpPr>
        <p:sp>
          <p:nvSpPr>
            <p:cNvPr id="9" name="Rectangle: Top Corners One Rounded and One Snipped 8">
              <a:extLst>
                <a:ext uri="{FF2B5EF4-FFF2-40B4-BE49-F238E27FC236}">
                  <a16:creationId xmlns:a16="http://schemas.microsoft.com/office/drawing/2014/main" id="{ECD3149F-1561-48B1-9972-E2817F756FEA}"/>
                </a:ext>
              </a:extLst>
            </p:cNvPr>
            <p:cNvSpPr/>
            <p:nvPr/>
          </p:nvSpPr>
          <p:spPr>
            <a:xfrm>
              <a:off x="1184564" y="276976"/>
              <a:ext cx="3584864" cy="372630"/>
            </a:xfrm>
            <a:prstGeom prst="snipRoundRect">
              <a:avLst/>
            </a:prstGeom>
            <a:solidFill>
              <a:schemeClr val="tx1">
                <a:lumMod val="25000"/>
                <a:lumOff val="7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bg1">
                      <a:lumMod val="65000"/>
                    </a:schemeClr>
                  </a:solidFill>
                </a:rPr>
                <a:t>Model &amp; Platform Management</a:t>
              </a:r>
            </a:p>
          </p:txBody>
        </p:sp>
        <p:sp>
          <p:nvSpPr>
            <p:cNvPr id="10" name="Rectangle: Top Corners One Rounded and One Snipped 9">
              <a:extLst>
                <a:ext uri="{FF2B5EF4-FFF2-40B4-BE49-F238E27FC236}">
                  <a16:creationId xmlns:a16="http://schemas.microsoft.com/office/drawing/2014/main" id="{F848F326-FDFC-436E-B09B-4845467CF8CA}"/>
                </a:ext>
              </a:extLst>
            </p:cNvPr>
            <p:cNvSpPr/>
            <p:nvPr/>
          </p:nvSpPr>
          <p:spPr>
            <a:xfrm>
              <a:off x="4769425" y="284858"/>
              <a:ext cx="2722419" cy="372630"/>
            </a:xfrm>
            <a:prstGeom prst="snip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Platform Editor</a:t>
              </a:r>
              <a:endParaRPr lang="en-US" dirty="0"/>
            </a:p>
          </p:txBody>
        </p:sp>
        <p:sp>
          <p:nvSpPr>
            <p:cNvPr id="11" name="Rectangle: Top Corners One Rounded and One Snipped 10">
              <a:extLst>
                <a:ext uri="{FF2B5EF4-FFF2-40B4-BE49-F238E27FC236}">
                  <a16:creationId xmlns:a16="http://schemas.microsoft.com/office/drawing/2014/main" id="{6FC5AA3A-373C-45F9-8132-309F9B538E65}"/>
                </a:ext>
              </a:extLst>
            </p:cNvPr>
            <p:cNvSpPr/>
            <p:nvPr/>
          </p:nvSpPr>
          <p:spPr>
            <a:xfrm>
              <a:off x="10183089" y="284858"/>
              <a:ext cx="1880757" cy="372630"/>
            </a:xfrm>
            <a:prstGeom prst="snipRoundRect">
              <a:avLst/>
            </a:prstGeom>
            <a:solidFill>
              <a:schemeClr val="tx1">
                <a:lumMod val="25000"/>
                <a:lumOff val="7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bg1">
                      <a:lumMod val="65000"/>
                    </a:schemeClr>
                  </a:solidFill>
                </a:rPr>
                <a:t>Run &amp; Debug</a:t>
              </a:r>
            </a:p>
          </p:txBody>
        </p:sp>
        <p:sp>
          <p:nvSpPr>
            <p:cNvPr id="12" name="Rectangle: Top Corners One Rounded and One Snipped 11">
              <a:extLst>
                <a:ext uri="{FF2B5EF4-FFF2-40B4-BE49-F238E27FC236}">
                  <a16:creationId xmlns:a16="http://schemas.microsoft.com/office/drawing/2014/main" id="{8289D9B8-114B-4C54-817D-CB2D2253DDC9}"/>
                </a:ext>
              </a:extLst>
            </p:cNvPr>
            <p:cNvSpPr/>
            <p:nvPr/>
          </p:nvSpPr>
          <p:spPr>
            <a:xfrm>
              <a:off x="7488381" y="281394"/>
              <a:ext cx="2722419" cy="372630"/>
            </a:xfrm>
            <a:prstGeom prst="snipRoundRect">
              <a:avLst/>
            </a:prstGeom>
            <a:solidFill>
              <a:schemeClr val="tx1">
                <a:lumMod val="25000"/>
                <a:lumOff val="7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bg1">
                      <a:lumMod val="65000"/>
                    </a:schemeClr>
                  </a:solidFill>
                </a:rPr>
                <a:t>Memory Map Editor</a:t>
              </a:r>
            </a:p>
          </p:txBody>
        </p:sp>
      </p:grpSp>
    </p:spTree>
    <p:extLst>
      <p:ext uri="{BB962C8B-B14F-4D97-AF65-F5344CB8AC3E}">
        <p14:creationId xmlns:p14="http://schemas.microsoft.com/office/powerpoint/2010/main" val="259443397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CC452C2-157E-42AD-BCB2-50D478E1FB6E}"/>
              </a:ext>
            </a:extLst>
          </p:cNvPr>
          <p:cNvSpPr>
            <a:spLocks noGrp="1"/>
          </p:cNvSpPr>
          <p:nvPr>
            <p:ph idx="1"/>
          </p:nvPr>
        </p:nvSpPr>
        <p:spPr>
          <a:xfrm>
            <a:off x="446313" y="1517690"/>
            <a:ext cx="11310257" cy="4840224"/>
          </a:xfrm>
        </p:spPr>
        <p:txBody>
          <a:bodyPr vert="horz" lIns="0" tIns="45720" rIns="91440" bIns="45720" rtlCol="0" anchor="t">
            <a:noAutofit/>
          </a:bodyPr>
          <a:lstStyle/>
          <a:p>
            <a:r>
              <a:rPr lang="en-US">
                <a:latin typeface="Arial"/>
                <a:cs typeface="Arial"/>
              </a:rPr>
              <a:t>Go to the selected interconnect in the Design Editor, expand the ports, and select the 'default_port' from the 'master' port list </a:t>
            </a:r>
          </a:p>
          <a:p>
            <a:r>
              <a:rPr lang="en-US">
                <a:latin typeface="Arial"/>
                <a:cs typeface="Arial"/>
              </a:rPr>
              <a:t>Right click and select 'Expose as Hierarchical Port'  </a:t>
            </a:r>
          </a:p>
          <a:p>
            <a:endParaRPr lang="en-US">
              <a:latin typeface="Arial"/>
              <a:cs typeface="Arial"/>
            </a:endParaRPr>
          </a:p>
          <a:p>
            <a:pPr>
              <a:buFont typeface="Arial" panose="02070309020205020404" pitchFamily="49" charset="0"/>
              <a:buChar char="•"/>
            </a:pPr>
            <a:endParaRPr lang="en-US">
              <a:latin typeface="Arial"/>
              <a:cs typeface="Arial"/>
            </a:endParaRPr>
          </a:p>
        </p:txBody>
      </p:sp>
      <p:sp>
        <p:nvSpPr>
          <p:cNvPr id="3" name="Title 2">
            <a:extLst>
              <a:ext uri="{FF2B5EF4-FFF2-40B4-BE49-F238E27FC236}">
                <a16:creationId xmlns:a16="http://schemas.microsoft.com/office/drawing/2014/main" id="{D0E9E700-B5CE-423E-9E92-3ED66AD9CE77}"/>
              </a:ext>
            </a:extLst>
          </p:cNvPr>
          <p:cNvSpPr>
            <a:spLocks noGrp="1"/>
          </p:cNvSpPr>
          <p:nvPr>
            <p:ph type="title"/>
          </p:nvPr>
        </p:nvSpPr>
        <p:spPr>
          <a:xfrm>
            <a:off x="446313" y="785534"/>
            <a:ext cx="11310257" cy="666871"/>
          </a:xfrm>
        </p:spPr>
        <p:txBody>
          <a:bodyPr/>
          <a:lstStyle/>
          <a:p>
            <a:r>
              <a:rPr lang="en-US" sz="2400">
                <a:latin typeface="Arial"/>
                <a:cs typeface="Arial"/>
              </a:rPr>
              <a:t>Hierarchical Memory Map: Internal Master Addresses External Peripherals</a:t>
            </a:r>
            <a:endParaRPr lang="en-US" sz="2400">
              <a:cs typeface="Arial"/>
            </a:endParaRPr>
          </a:p>
        </p:txBody>
      </p:sp>
      <p:pic>
        <p:nvPicPr>
          <p:cNvPr id="4" name="Picture 4" descr="Table&#10;&#10;Description automatically generated">
            <a:extLst>
              <a:ext uri="{FF2B5EF4-FFF2-40B4-BE49-F238E27FC236}">
                <a16:creationId xmlns:a16="http://schemas.microsoft.com/office/drawing/2014/main" id="{64E21B66-C354-4F2E-A569-0C2E1909E0C4}"/>
              </a:ext>
            </a:extLst>
          </p:cNvPr>
          <p:cNvPicPr>
            <a:picLocks noChangeAspect="1"/>
          </p:cNvPicPr>
          <p:nvPr/>
        </p:nvPicPr>
        <p:blipFill>
          <a:blip r:embed="rId2"/>
          <a:stretch>
            <a:fillRect/>
          </a:stretch>
        </p:blipFill>
        <p:spPr>
          <a:xfrm>
            <a:off x="1478579" y="2873754"/>
            <a:ext cx="8828739" cy="3484160"/>
          </a:xfrm>
          <a:prstGeom prst="rect">
            <a:avLst/>
          </a:prstGeom>
        </p:spPr>
      </p:pic>
      <p:grpSp>
        <p:nvGrpSpPr>
          <p:cNvPr id="5" name="Group 4">
            <a:extLst>
              <a:ext uri="{FF2B5EF4-FFF2-40B4-BE49-F238E27FC236}">
                <a16:creationId xmlns:a16="http://schemas.microsoft.com/office/drawing/2014/main" id="{6846AA6C-6958-4C61-AFDE-83B9A3224E4B}"/>
              </a:ext>
            </a:extLst>
          </p:cNvPr>
          <p:cNvGrpSpPr/>
          <p:nvPr/>
        </p:nvGrpSpPr>
        <p:grpSpPr>
          <a:xfrm>
            <a:off x="1184564" y="276976"/>
            <a:ext cx="10879282" cy="380512"/>
            <a:chOff x="1184564" y="276976"/>
            <a:chExt cx="10879282" cy="380512"/>
          </a:xfrm>
        </p:grpSpPr>
        <p:sp>
          <p:nvSpPr>
            <p:cNvPr id="6" name="Rectangle: Top Corners One Rounded and One Snipped 5">
              <a:extLst>
                <a:ext uri="{FF2B5EF4-FFF2-40B4-BE49-F238E27FC236}">
                  <a16:creationId xmlns:a16="http://schemas.microsoft.com/office/drawing/2014/main" id="{5513BF9F-AFD3-4769-BB9B-729EF477B4A7}"/>
                </a:ext>
              </a:extLst>
            </p:cNvPr>
            <p:cNvSpPr/>
            <p:nvPr/>
          </p:nvSpPr>
          <p:spPr>
            <a:xfrm>
              <a:off x="1184564" y="276976"/>
              <a:ext cx="3584864" cy="372630"/>
            </a:xfrm>
            <a:prstGeom prst="snipRoundRect">
              <a:avLst/>
            </a:prstGeom>
            <a:solidFill>
              <a:schemeClr val="tx1">
                <a:lumMod val="25000"/>
                <a:lumOff val="7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bg1">
                      <a:lumMod val="65000"/>
                    </a:schemeClr>
                  </a:solidFill>
                </a:rPr>
                <a:t>Model &amp; Platform Management</a:t>
              </a:r>
            </a:p>
          </p:txBody>
        </p:sp>
        <p:sp>
          <p:nvSpPr>
            <p:cNvPr id="7" name="Rectangle: Top Corners One Rounded and One Snipped 6">
              <a:extLst>
                <a:ext uri="{FF2B5EF4-FFF2-40B4-BE49-F238E27FC236}">
                  <a16:creationId xmlns:a16="http://schemas.microsoft.com/office/drawing/2014/main" id="{9BC3DB1A-6B53-4923-A6FF-5A8EBFCBF41F}"/>
                </a:ext>
              </a:extLst>
            </p:cNvPr>
            <p:cNvSpPr/>
            <p:nvPr/>
          </p:nvSpPr>
          <p:spPr>
            <a:xfrm>
              <a:off x="4769425" y="284858"/>
              <a:ext cx="2722419" cy="372630"/>
            </a:xfrm>
            <a:prstGeom prst="snip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Platform Editor</a:t>
              </a:r>
              <a:endParaRPr lang="en-US" dirty="0"/>
            </a:p>
          </p:txBody>
        </p:sp>
        <p:sp>
          <p:nvSpPr>
            <p:cNvPr id="8" name="Rectangle: Top Corners One Rounded and One Snipped 7">
              <a:extLst>
                <a:ext uri="{FF2B5EF4-FFF2-40B4-BE49-F238E27FC236}">
                  <a16:creationId xmlns:a16="http://schemas.microsoft.com/office/drawing/2014/main" id="{985AC8A4-3D34-476C-B04E-B4472A6D89F3}"/>
                </a:ext>
              </a:extLst>
            </p:cNvPr>
            <p:cNvSpPr/>
            <p:nvPr/>
          </p:nvSpPr>
          <p:spPr>
            <a:xfrm>
              <a:off x="10183089" y="284858"/>
              <a:ext cx="1880757" cy="372630"/>
            </a:xfrm>
            <a:prstGeom prst="snipRoundRect">
              <a:avLst/>
            </a:prstGeom>
            <a:solidFill>
              <a:schemeClr val="tx1">
                <a:lumMod val="25000"/>
                <a:lumOff val="7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bg1">
                      <a:lumMod val="65000"/>
                    </a:schemeClr>
                  </a:solidFill>
                </a:rPr>
                <a:t>Run &amp; Debug</a:t>
              </a:r>
            </a:p>
          </p:txBody>
        </p:sp>
        <p:sp>
          <p:nvSpPr>
            <p:cNvPr id="9" name="Rectangle: Top Corners One Rounded and One Snipped 8">
              <a:extLst>
                <a:ext uri="{FF2B5EF4-FFF2-40B4-BE49-F238E27FC236}">
                  <a16:creationId xmlns:a16="http://schemas.microsoft.com/office/drawing/2014/main" id="{F82E5708-D4EB-4C09-A658-6DFCFF6AF9CD}"/>
                </a:ext>
              </a:extLst>
            </p:cNvPr>
            <p:cNvSpPr/>
            <p:nvPr/>
          </p:nvSpPr>
          <p:spPr>
            <a:xfrm>
              <a:off x="7488381" y="281394"/>
              <a:ext cx="2722419" cy="372630"/>
            </a:xfrm>
            <a:prstGeom prst="snipRoundRect">
              <a:avLst/>
            </a:prstGeom>
            <a:solidFill>
              <a:schemeClr val="tx1">
                <a:lumMod val="25000"/>
                <a:lumOff val="7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bg1">
                      <a:lumMod val="65000"/>
                    </a:schemeClr>
                  </a:solidFill>
                </a:rPr>
                <a:t>Memory Map Editor</a:t>
              </a:r>
            </a:p>
          </p:txBody>
        </p:sp>
      </p:grpSp>
    </p:spTree>
    <p:extLst>
      <p:ext uri="{BB962C8B-B14F-4D97-AF65-F5344CB8AC3E}">
        <p14:creationId xmlns:p14="http://schemas.microsoft.com/office/powerpoint/2010/main" val="264320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CC452C2-157E-42AD-BCB2-50D478E1FB6E}"/>
              </a:ext>
            </a:extLst>
          </p:cNvPr>
          <p:cNvSpPr>
            <a:spLocks noGrp="1"/>
          </p:cNvSpPr>
          <p:nvPr>
            <p:ph idx="1"/>
          </p:nvPr>
        </p:nvSpPr>
        <p:spPr>
          <a:xfrm>
            <a:off x="446313" y="1559734"/>
            <a:ext cx="11310257" cy="4840224"/>
          </a:xfrm>
        </p:spPr>
        <p:txBody>
          <a:bodyPr vert="horz" lIns="0" tIns="45720" rIns="91440" bIns="45720" rtlCol="0" anchor="t">
            <a:noAutofit/>
          </a:bodyPr>
          <a:lstStyle/>
          <a:p>
            <a:r>
              <a:rPr lang="en-US">
                <a:latin typeface="Arial"/>
                <a:cs typeface="Arial"/>
              </a:rPr>
              <a:t>The default port is propagated to the subsystem boundary </a:t>
            </a:r>
          </a:p>
          <a:p>
            <a:r>
              <a:rPr lang="en-US">
                <a:latin typeface="Arial"/>
                <a:cs typeface="Arial"/>
              </a:rPr>
              <a:t>Effectively, the internal master is now exposed at the subsystem boundary, and can participate in any routing inside the parent of the subsystem </a:t>
            </a:r>
          </a:p>
          <a:p>
            <a:pPr>
              <a:buFont typeface="Arial" panose="020B0604020202020204" pitchFamily="34" charset="0"/>
              <a:buChar char="•"/>
            </a:pPr>
            <a:endParaRPr lang="en-US">
              <a:latin typeface="Arial"/>
              <a:cs typeface="Arial"/>
            </a:endParaRPr>
          </a:p>
          <a:p>
            <a:pPr>
              <a:buFont typeface="Arial" panose="02070309020205020404" pitchFamily="49" charset="0"/>
              <a:buChar char="•"/>
            </a:pPr>
            <a:endParaRPr lang="en-US">
              <a:latin typeface="Arial"/>
              <a:cs typeface="Arial"/>
            </a:endParaRPr>
          </a:p>
        </p:txBody>
      </p:sp>
      <p:sp>
        <p:nvSpPr>
          <p:cNvPr id="3" name="Title 2">
            <a:extLst>
              <a:ext uri="{FF2B5EF4-FFF2-40B4-BE49-F238E27FC236}">
                <a16:creationId xmlns:a16="http://schemas.microsoft.com/office/drawing/2014/main" id="{D0E9E700-B5CE-423E-9E92-3ED66AD9CE77}"/>
              </a:ext>
            </a:extLst>
          </p:cNvPr>
          <p:cNvSpPr>
            <a:spLocks noGrp="1"/>
          </p:cNvSpPr>
          <p:nvPr>
            <p:ph type="title"/>
          </p:nvPr>
        </p:nvSpPr>
        <p:spPr>
          <a:xfrm>
            <a:off x="446313" y="827578"/>
            <a:ext cx="11310257" cy="666871"/>
          </a:xfrm>
        </p:spPr>
        <p:txBody>
          <a:bodyPr/>
          <a:lstStyle/>
          <a:p>
            <a:r>
              <a:rPr lang="en-US" sz="2400">
                <a:latin typeface="Arial"/>
                <a:cs typeface="Arial"/>
              </a:rPr>
              <a:t>Hierarchical Memory Map: Internal Master Addresses External Peripherals</a:t>
            </a:r>
            <a:endParaRPr lang="en-US" sz="2400"/>
          </a:p>
        </p:txBody>
      </p:sp>
      <p:pic>
        <p:nvPicPr>
          <p:cNvPr id="5" name="Picture 5" descr="Table&#10;&#10;Description automatically generated">
            <a:extLst>
              <a:ext uri="{FF2B5EF4-FFF2-40B4-BE49-F238E27FC236}">
                <a16:creationId xmlns:a16="http://schemas.microsoft.com/office/drawing/2014/main" id="{3905469D-EB8B-429A-9240-2AB9BDB7E781}"/>
              </a:ext>
            </a:extLst>
          </p:cNvPr>
          <p:cNvPicPr>
            <a:picLocks noChangeAspect="1"/>
          </p:cNvPicPr>
          <p:nvPr/>
        </p:nvPicPr>
        <p:blipFill>
          <a:blip r:embed="rId2"/>
          <a:stretch>
            <a:fillRect/>
          </a:stretch>
        </p:blipFill>
        <p:spPr>
          <a:xfrm>
            <a:off x="576943" y="3036369"/>
            <a:ext cx="10635342" cy="3179740"/>
          </a:xfrm>
          <a:prstGeom prst="rect">
            <a:avLst/>
          </a:prstGeom>
        </p:spPr>
      </p:pic>
      <p:grpSp>
        <p:nvGrpSpPr>
          <p:cNvPr id="6" name="Group 5">
            <a:extLst>
              <a:ext uri="{FF2B5EF4-FFF2-40B4-BE49-F238E27FC236}">
                <a16:creationId xmlns:a16="http://schemas.microsoft.com/office/drawing/2014/main" id="{4F317B49-46A4-4CAA-87FE-017899D3A89A}"/>
              </a:ext>
            </a:extLst>
          </p:cNvPr>
          <p:cNvGrpSpPr/>
          <p:nvPr/>
        </p:nvGrpSpPr>
        <p:grpSpPr>
          <a:xfrm>
            <a:off x="1184564" y="276976"/>
            <a:ext cx="10879282" cy="380512"/>
            <a:chOff x="1184564" y="276976"/>
            <a:chExt cx="10879282" cy="380512"/>
          </a:xfrm>
        </p:grpSpPr>
        <p:sp>
          <p:nvSpPr>
            <p:cNvPr id="7" name="Rectangle: Top Corners One Rounded and One Snipped 6">
              <a:extLst>
                <a:ext uri="{FF2B5EF4-FFF2-40B4-BE49-F238E27FC236}">
                  <a16:creationId xmlns:a16="http://schemas.microsoft.com/office/drawing/2014/main" id="{679AB051-82B5-4382-9DA0-A33C2683AFCD}"/>
                </a:ext>
              </a:extLst>
            </p:cNvPr>
            <p:cNvSpPr/>
            <p:nvPr/>
          </p:nvSpPr>
          <p:spPr>
            <a:xfrm>
              <a:off x="1184564" y="276976"/>
              <a:ext cx="3584864" cy="372630"/>
            </a:xfrm>
            <a:prstGeom prst="snipRoundRect">
              <a:avLst/>
            </a:prstGeom>
            <a:solidFill>
              <a:schemeClr val="tx1">
                <a:lumMod val="25000"/>
                <a:lumOff val="7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bg1">
                      <a:lumMod val="65000"/>
                    </a:schemeClr>
                  </a:solidFill>
                </a:rPr>
                <a:t>Model &amp; Platform Management</a:t>
              </a:r>
            </a:p>
          </p:txBody>
        </p:sp>
        <p:sp>
          <p:nvSpPr>
            <p:cNvPr id="8" name="Rectangle: Top Corners One Rounded and One Snipped 7">
              <a:extLst>
                <a:ext uri="{FF2B5EF4-FFF2-40B4-BE49-F238E27FC236}">
                  <a16:creationId xmlns:a16="http://schemas.microsoft.com/office/drawing/2014/main" id="{0D503BCE-DA92-4B42-9747-B39E88FDAE96}"/>
                </a:ext>
              </a:extLst>
            </p:cNvPr>
            <p:cNvSpPr/>
            <p:nvPr/>
          </p:nvSpPr>
          <p:spPr>
            <a:xfrm>
              <a:off x="4769425" y="284858"/>
              <a:ext cx="2722419" cy="372630"/>
            </a:xfrm>
            <a:prstGeom prst="snip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Platform Editor</a:t>
              </a:r>
              <a:endParaRPr lang="en-US" dirty="0"/>
            </a:p>
          </p:txBody>
        </p:sp>
        <p:sp>
          <p:nvSpPr>
            <p:cNvPr id="9" name="Rectangle: Top Corners One Rounded and One Snipped 8">
              <a:extLst>
                <a:ext uri="{FF2B5EF4-FFF2-40B4-BE49-F238E27FC236}">
                  <a16:creationId xmlns:a16="http://schemas.microsoft.com/office/drawing/2014/main" id="{6B9A9328-414E-4FB2-B711-A61A8435A690}"/>
                </a:ext>
              </a:extLst>
            </p:cNvPr>
            <p:cNvSpPr/>
            <p:nvPr/>
          </p:nvSpPr>
          <p:spPr>
            <a:xfrm>
              <a:off x="10183089" y="284858"/>
              <a:ext cx="1880757" cy="372630"/>
            </a:xfrm>
            <a:prstGeom prst="snipRoundRect">
              <a:avLst/>
            </a:prstGeom>
            <a:solidFill>
              <a:schemeClr val="tx1">
                <a:lumMod val="25000"/>
                <a:lumOff val="7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bg1">
                      <a:lumMod val="65000"/>
                    </a:schemeClr>
                  </a:solidFill>
                </a:rPr>
                <a:t>Run &amp; Debug</a:t>
              </a:r>
            </a:p>
          </p:txBody>
        </p:sp>
        <p:sp>
          <p:nvSpPr>
            <p:cNvPr id="10" name="Rectangle: Top Corners One Rounded and One Snipped 9">
              <a:extLst>
                <a:ext uri="{FF2B5EF4-FFF2-40B4-BE49-F238E27FC236}">
                  <a16:creationId xmlns:a16="http://schemas.microsoft.com/office/drawing/2014/main" id="{C87C0515-4D71-40A5-A597-45B1802FDB5A}"/>
                </a:ext>
              </a:extLst>
            </p:cNvPr>
            <p:cNvSpPr/>
            <p:nvPr/>
          </p:nvSpPr>
          <p:spPr>
            <a:xfrm>
              <a:off x="7488381" y="281394"/>
              <a:ext cx="2722419" cy="372630"/>
            </a:xfrm>
            <a:prstGeom prst="snipRoundRect">
              <a:avLst/>
            </a:prstGeom>
            <a:solidFill>
              <a:schemeClr val="tx1">
                <a:lumMod val="25000"/>
                <a:lumOff val="7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bg1">
                      <a:lumMod val="65000"/>
                    </a:schemeClr>
                  </a:solidFill>
                </a:rPr>
                <a:t>Memory Map Editor</a:t>
              </a:r>
            </a:p>
          </p:txBody>
        </p:sp>
      </p:grpSp>
    </p:spTree>
    <p:extLst>
      <p:ext uri="{BB962C8B-B14F-4D97-AF65-F5344CB8AC3E}">
        <p14:creationId xmlns:p14="http://schemas.microsoft.com/office/powerpoint/2010/main" val="145088295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CC452C2-157E-42AD-BCB2-50D478E1FB6E}"/>
              </a:ext>
            </a:extLst>
          </p:cNvPr>
          <p:cNvSpPr>
            <a:spLocks noGrp="1"/>
          </p:cNvSpPr>
          <p:nvPr>
            <p:ph idx="1"/>
          </p:nvPr>
        </p:nvSpPr>
        <p:spPr>
          <a:xfrm>
            <a:off x="446313" y="1559730"/>
            <a:ext cx="11310257" cy="4840224"/>
          </a:xfrm>
        </p:spPr>
        <p:txBody>
          <a:bodyPr vert="horz" lIns="0" tIns="45720" rIns="91440" bIns="45720" rtlCol="0" anchor="t">
            <a:noAutofit/>
          </a:bodyPr>
          <a:lstStyle/>
          <a:p>
            <a:r>
              <a:rPr lang="en-US">
                <a:latin typeface="Arial"/>
                <a:cs typeface="Arial"/>
              </a:rPr>
              <a:t>External master outside the subsystem addresses peripherals inside the subsystem</a:t>
            </a:r>
          </a:p>
          <a:p>
            <a:pPr marL="737870" lvl="1" indent="-280670">
              <a:buFont typeface="Courier New" panose="020B0604020202020204" pitchFamily="34" charset="0"/>
              <a:buChar char="o"/>
            </a:pPr>
            <a:r>
              <a:rPr lang="en-US">
                <a:latin typeface="Arial"/>
                <a:cs typeface="Arial"/>
              </a:rPr>
              <a:t>In a35_subsystem below, we want two external masters to address peripherals inside the subsystem</a:t>
            </a:r>
            <a:endParaRPr lang="en-US"/>
          </a:p>
          <a:p>
            <a:pPr marL="737870" lvl="1" indent="-280670">
              <a:buFont typeface="Courier New" panose="020B0604020202020204" pitchFamily="34" charset="0"/>
              <a:buChar char="o"/>
            </a:pPr>
            <a:endParaRPr lang="en-US">
              <a:latin typeface="Arial"/>
              <a:cs typeface="Arial"/>
            </a:endParaRPr>
          </a:p>
          <a:p>
            <a:pPr>
              <a:buFont typeface="Arial" panose="020B0604020202020204" pitchFamily="34" charset="0"/>
              <a:buChar char="•"/>
            </a:pPr>
            <a:endParaRPr lang="en-US">
              <a:latin typeface="Arial"/>
              <a:cs typeface="Arial"/>
            </a:endParaRPr>
          </a:p>
          <a:p>
            <a:pPr>
              <a:buFont typeface="Arial" panose="02070309020205020404" pitchFamily="49" charset="0"/>
              <a:buChar char="•"/>
            </a:pPr>
            <a:endParaRPr lang="en-US">
              <a:latin typeface="Arial"/>
              <a:cs typeface="Arial"/>
            </a:endParaRPr>
          </a:p>
        </p:txBody>
      </p:sp>
      <p:sp>
        <p:nvSpPr>
          <p:cNvPr id="3" name="Title 2">
            <a:extLst>
              <a:ext uri="{FF2B5EF4-FFF2-40B4-BE49-F238E27FC236}">
                <a16:creationId xmlns:a16="http://schemas.microsoft.com/office/drawing/2014/main" id="{D0E9E700-B5CE-423E-9E92-3ED66AD9CE77}"/>
              </a:ext>
            </a:extLst>
          </p:cNvPr>
          <p:cNvSpPr>
            <a:spLocks noGrp="1"/>
          </p:cNvSpPr>
          <p:nvPr>
            <p:ph type="title"/>
          </p:nvPr>
        </p:nvSpPr>
        <p:spPr>
          <a:xfrm>
            <a:off x="446313" y="827574"/>
            <a:ext cx="11310257" cy="666871"/>
          </a:xfrm>
        </p:spPr>
        <p:txBody>
          <a:bodyPr/>
          <a:lstStyle/>
          <a:p>
            <a:r>
              <a:rPr lang="en-US" sz="2400">
                <a:latin typeface="Arial"/>
                <a:cs typeface="Arial"/>
              </a:rPr>
              <a:t>Hierarchical Memory Map: External Master Addresses Internal Peripherals </a:t>
            </a:r>
            <a:r>
              <a:rPr lang="en-US">
                <a:latin typeface="Arial"/>
                <a:cs typeface="Arial"/>
              </a:rPr>
              <a:t> </a:t>
            </a:r>
            <a:endParaRPr lang="en-US">
              <a:cs typeface="Arial"/>
            </a:endParaRPr>
          </a:p>
        </p:txBody>
      </p:sp>
      <p:pic>
        <p:nvPicPr>
          <p:cNvPr id="5" name="Picture 5" descr="Graphical user interface&#10;&#10;Description automatically generated">
            <a:extLst>
              <a:ext uri="{FF2B5EF4-FFF2-40B4-BE49-F238E27FC236}">
                <a16:creationId xmlns:a16="http://schemas.microsoft.com/office/drawing/2014/main" id="{2D5E9194-BB8E-44E1-9295-3DC9103B5A92}"/>
              </a:ext>
            </a:extLst>
          </p:cNvPr>
          <p:cNvPicPr>
            <a:picLocks noChangeAspect="1"/>
          </p:cNvPicPr>
          <p:nvPr/>
        </p:nvPicPr>
        <p:blipFill>
          <a:blip r:embed="rId2"/>
          <a:stretch>
            <a:fillRect/>
          </a:stretch>
        </p:blipFill>
        <p:spPr>
          <a:xfrm>
            <a:off x="1330309" y="2985691"/>
            <a:ext cx="9968311" cy="3431397"/>
          </a:xfrm>
          <a:prstGeom prst="rect">
            <a:avLst/>
          </a:prstGeom>
        </p:spPr>
      </p:pic>
      <p:grpSp>
        <p:nvGrpSpPr>
          <p:cNvPr id="6" name="Group 5">
            <a:extLst>
              <a:ext uri="{FF2B5EF4-FFF2-40B4-BE49-F238E27FC236}">
                <a16:creationId xmlns:a16="http://schemas.microsoft.com/office/drawing/2014/main" id="{C2EA399E-B047-43A5-8A10-A2714BD53194}"/>
              </a:ext>
            </a:extLst>
          </p:cNvPr>
          <p:cNvGrpSpPr/>
          <p:nvPr/>
        </p:nvGrpSpPr>
        <p:grpSpPr>
          <a:xfrm>
            <a:off x="1184564" y="276976"/>
            <a:ext cx="10879282" cy="380512"/>
            <a:chOff x="1184564" y="276976"/>
            <a:chExt cx="10879282" cy="380512"/>
          </a:xfrm>
        </p:grpSpPr>
        <p:sp>
          <p:nvSpPr>
            <p:cNvPr id="7" name="Rectangle: Top Corners One Rounded and One Snipped 6">
              <a:extLst>
                <a:ext uri="{FF2B5EF4-FFF2-40B4-BE49-F238E27FC236}">
                  <a16:creationId xmlns:a16="http://schemas.microsoft.com/office/drawing/2014/main" id="{38C9925B-626C-418C-8B3A-ADB025306CB8}"/>
                </a:ext>
              </a:extLst>
            </p:cNvPr>
            <p:cNvSpPr/>
            <p:nvPr/>
          </p:nvSpPr>
          <p:spPr>
            <a:xfrm>
              <a:off x="1184564" y="276976"/>
              <a:ext cx="3584864" cy="372630"/>
            </a:xfrm>
            <a:prstGeom prst="snipRoundRect">
              <a:avLst/>
            </a:prstGeom>
            <a:solidFill>
              <a:schemeClr val="tx1">
                <a:lumMod val="25000"/>
                <a:lumOff val="7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bg1">
                      <a:lumMod val="65000"/>
                    </a:schemeClr>
                  </a:solidFill>
                </a:rPr>
                <a:t>Model &amp; Platform Management</a:t>
              </a:r>
            </a:p>
          </p:txBody>
        </p:sp>
        <p:sp>
          <p:nvSpPr>
            <p:cNvPr id="8" name="Rectangle: Top Corners One Rounded and One Snipped 7">
              <a:extLst>
                <a:ext uri="{FF2B5EF4-FFF2-40B4-BE49-F238E27FC236}">
                  <a16:creationId xmlns:a16="http://schemas.microsoft.com/office/drawing/2014/main" id="{62664134-749C-4B41-9EBF-C754B121FB79}"/>
                </a:ext>
              </a:extLst>
            </p:cNvPr>
            <p:cNvSpPr/>
            <p:nvPr/>
          </p:nvSpPr>
          <p:spPr>
            <a:xfrm>
              <a:off x="4769425" y="284858"/>
              <a:ext cx="2722419" cy="372630"/>
            </a:xfrm>
            <a:prstGeom prst="snip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Platform Editor</a:t>
              </a:r>
              <a:endParaRPr lang="en-US" dirty="0"/>
            </a:p>
          </p:txBody>
        </p:sp>
        <p:sp>
          <p:nvSpPr>
            <p:cNvPr id="9" name="Rectangle: Top Corners One Rounded and One Snipped 8">
              <a:extLst>
                <a:ext uri="{FF2B5EF4-FFF2-40B4-BE49-F238E27FC236}">
                  <a16:creationId xmlns:a16="http://schemas.microsoft.com/office/drawing/2014/main" id="{DFFE4454-C6E7-42FD-9D29-D872A23B57D9}"/>
                </a:ext>
              </a:extLst>
            </p:cNvPr>
            <p:cNvSpPr/>
            <p:nvPr/>
          </p:nvSpPr>
          <p:spPr>
            <a:xfrm>
              <a:off x="10183089" y="284858"/>
              <a:ext cx="1880757" cy="372630"/>
            </a:xfrm>
            <a:prstGeom prst="snipRoundRect">
              <a:avLst/>
            </a:prstGeom>
            <a:solidFill>
              <a:schemeClr val="tx1">
                <a:lumMod val="25000"/>
                <a:lumOff val="7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bg1">
                      <a:lumMod val="65000"/>
                    </a:schemeClr>
                  </a:solidFill>
                </a:rPr>
                <a:t>Run &amp; Debug</a:t>
              </a:r>
            </a:p>
          </p:txBody>
        </p:sp>
        <p:sp>
          <p:nvSpPr>
            <p:cNvPr id="10" name="Rectangle: Top Corners One Rounded and One Snipped 9">
              <a:extLst>
                <a:ext uri="{FF2B5EF4-FFF2-40B4-BE49-F238E27FC236}">
                  <a16:creationId xmlns:a16="http://schemas.microsoft.com/office/drawing/2014/main" id="{6139B0A1-FAC4-43AA-8453-ED4CF3DF7833}"/>
                </a:ext>
              </a:extLst>
            </p:cNvPr>
            <p:cNvSpPr/>
            <p:nvPr/>
          </p:nvSpPr>
          <p:spPr>
            <a:xfrm>
              <a:off x="7488381" y="281394"/>
              <a:ext cx="2722419" cy="372630"/>
            </a:xfrm>
            <a:prstGeom prst="snipRoundRect">
              <a:avLst/>
            </a:prstGeom>
            <a:solidFill>
              <a:schemeClr val="tx1">
                <a:lumMod val="25000"/>
                <a:lumOff val="7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bg1">
                      <a:lumMod val="65000"/>
                    </a:schemeClr>
                  </a:solidFill>
                </a:rPr>
                <a:t>Memory Map Editor</a:t>
              </a:r>
            </a:p>
          </p:txBody>
        </p:sp>
      </p:grpSp>
    </p:spTree>
    <p:extLst>
      <p:ext uri="{BB962C8B-B14F-4D97-AF65-F5344CB8AC3E}">
        <p14:creationId xmlns:p14="http://schemas.microsoft.com/office/powerpoint/2010/main" val="14679019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CC452C2-157E-42AD-BCB2-50D478E1FB6E}"/>
              </a:ext>
            </a:extLst>
          </p:cNvPr>
          <p:cNvSpPr>
            <a:spLocks noGrp="1"/>
          </p:cNvSpPr>
          <p:nvPr>
            <p:ph idx="1"/>
          </p:nvPr>
        </p:nvSpPr>
        <p:spPr>
          <a:xfrm>
            <a:off x="446313" y="1538712"/>
            <a:ext cx="11310257" cy="4840224"/>
          </a:xfrm>
        </p:spPr>
        <p:txBody>
          <a:bodyPr vert="horz" lIns="0" tIns="45720" rIns="91440" bIns="45720" rtlCol="0" anchor="t">
            <a:noAutofit/>
          </a:bodyPr>
          <a:lstStyle/>
          <a:p>
            <a:r>
              <a:rPr lang="en-US" sz="1600" dirty="0">
                <a:latin typeface="Arial"/>
                <a:cs typeface="Arial"/>
              </a:rPr>
              <a:t>Construct subsystem memory map as usual, and select the interconnect that will route to the internal peripherals of interest</a:t>
            </a:r>
          </a:p>
          <a:p>
            <a:r>
              <a:rPr lang="en-US" sz="1600" dirty="0">
                <a:latin typeface="Arial"/>
                <a:cs typeface="Arial"/>
              </a:rPr>
              <a:t>Click on the Maters tab at the bottom, and click on the 'Add initiator' button on the top right </a:t>
            </a:r>
            <a:endParaRPr lang="en-US" sz="1600" dirty="0">
              <a:cs typeface="Arial"/>
            </a:endParaRPr>
          </a:p>
          <a:p>
            <a:endParaRPr lang="en-US" sz="2000" dirty="0">
              <a:latin typeface="Arial"/>
              <a:cs typeface="Arial"/>
            </a:endParaRPr>
          </a:p>
          <a:p>
            <a:endParaRPr lang="en-US" sz="2000" dirty="0">
              <a:latin typeface="Arial"/>
              <a:cs typeface="Arial"/>
            </a:endParaRPr>
          </a:p>
          <a:p>
            <a:pPr>
              <a:buFont typeface="Arial" panose="020B0604020202020204" pitchFamily="34" charset="0"/>
              <a:buChar char="•"/>
            </a:pPr>
            <a:endParaRPr lang="en-US" sz="1600" dirty="0">
              <a:latin typeface="Arial"/>
              <a:cs typeface="Arial"/>
            </a:endParaRPr>
          </a:p>
          <a:p>
            <a:r>
              <a:rPr lang="en-US" sz="1600" dirty="0">
                <a:latin typeface="Arial"/>
                <a:cs typeface="Arial"/>
              </a:rPr>
              <a:t>A new port entry appears in the memory map. You can rename the port instance to 'external_master_port_1'. Reconfigure the memory map</a:t>
            </a:r>
            <a:endParaRPr lang="en-US" sz="2000" dirty="0">
              <a:latin typeface="Arial"/>
              <a:cs typeface="Arial"/>
            </a:endParaRPr>
          </a:p>
          <a:p>
            <a:endParaRPr lang="en-US" sz="2000" dirty="0">
              <a:latin typeface="Arial"/>
              <a:cs typeface="Arial"/>
            </a:endParaRPr>
          </a:p>
          <a:p>
            <a:pPr marL="737870" lvl="1" indent="-280670">
              <a:buFont typeface="Courier New" panose="020B0604020202020204" pitchFamily="34" charset="0"/>
              <a:buChar char="o"/>
            </a:pPr>
            <a:endParaRPr lang="en-US" sz="1800" dirty="0">
              <a:latin typeface="Arial"/>
              <a:cs typeface="Arial"/>
            </a:endParaRPr>
          </a:p>
          <a:p>
            <a:endParaRPr lang="en-US" sz="2000" dirty="0">
              <a:latin typeface="Arial"/>
              <a:cs typeface="Arial"/>
            </a:endParaRPr>
          </a:p>
          <a:p>
            <a:pPr>
              <a:buFont typeface="Arial" panose="02070309020205020404" pitchFamily="49" charset="0"/>
              <a:buChar char="•"/>
            </a:pPr>
            <a:endParaRPr lang="en-US" sz="2000" dirty="0">
              <a:latin typeface="Arial"/>
              <a:cs typeface="Arial"/>
            </a:endParaRPr>
          </a:p>
        </p:txBody>
      </p:sp>
      <p:sp>
        <p:nvSpPr>
          <p:cNvPr id="3" name="Title 2">
            <a:extLst>
              <a:ext uri="{FF2B5EF4-FFF2-40B4-BE49-F238E27FC236}">
                <a16:creationId xmlns:a16="http://schemas.microsoft.com/office/drawing/2014/main" id="{D0E9E700-B5CE-423E-9E92-3ED66AD9CE77}"/>
              </a:ext>
            </a:extLst>
          </p:cNvPr>
          <p:cNvSpPr>
            <a:spLocks noGrp="1"/>
          </p:cNvSpPr>
          <p:nvPr>
            <p:ph type="title"/>
          </p:nvPr>
        </p:nvSpPr>
        <p:spPr>
          <a:xfrm>
            <a:off x="446313" y="806556"/>
            <a:ext cx="11310257" cy="666871"/>
          </a:xfrm>
        </p:spPr>
        <p:txBody>
          <a:bodyPr/>
          <a:lstStyle/>
          <a:p>
            <a:r>
              <a:rPr lang="en-US" sz="2400">
                <a:latin typeface="Arial"/>
                <a:cs typeface="Arial"/>
              </a:rPr>
              <a:t>Hierarchical Memory Map: External Master Addresses Internal Peripherals </a:t>
            </a:r>
            <a:r>
              <a:rPr lang="en-US">
                <a:latin typeface="Arial"/>
                <a:cs typeface="Arial"/>
              </a:rPr>
              <a:t> </a:t>
            </a:r>
            <a:endParaRPr lang="en-US">
              <a:cs typeface="Arial"/>
            </a:endParaRPr>
          </a:p>
        </p:txBody>
      </p:sp>
      <p:pic>
        <p:nvPicPr>
          <p:cNvPr id="6" name="Picture 6" descr="A picture containing graphical user interface, application&#10;&#10;Description automatically generated">
            <a:extLst>
              <a:ext uri="{FF2B5EF4-FFF2-40B4-BE49-F238E27FC236}">
                <a16:creationId xmlns:a16="http://schemas.microsoft.com/office/drawing/2014/main" id="{426C2357-3770-4A2D-88D5-F16F66EF828D}"/>
              </a:ext>
            </a:extLst>
          </p:cNvPr>
          <p:cNvPicPr>
            <a:picLocks noChangeAspect="1"/>
          </p:cNvPicPr>
          <p:nvPr/>
        </p:nvPicPr>
        <p:blipFill>
          <a:blip r:embed="rId2"/>
          <a:stretch>
            <a:fillRect/>
          </a:stretch>
        </p:blipFill>
        <p:spPr>
          <a:xfrm>
            <a:off x="941053" y="2550273"/>
            <a:ext cx="10201958" cy="1495501"/>
          </a:xfrm>
          <a:prstGeom prst="rect">
            <a:avLst/>
          </a:prstGeom>
        </p:spPr>
      </p:pic>
      <p:pic>
        <p:nvPicPr>
          <p:cNvPr id="8" name="Picture 8" descr="A picture containing graphical user interface, application&#10;&#10;Description automatically generated">
            <a:extLst>
              <a:ext uri="{FF2B5EF4-FFF2-40B4-BE49-F238E27FC236}">
                <a16:creationId xmlns:a16="http://schemas.microsoft.com/office/drawing/2014/main" id="{1E776891-F428-47D2-8FB1-0C71AC69B238}"/>
              </a:ext>
            </a:extLst>
          </p:cNvPr>
          <p:cNvPicPr>
            <a:picLocks noChangeAspect="1"/>
          </p:cNvPicPr>
          <p:nvPr/>
        </p:nvPicPr>
        <p:blipFill>
          <a:blip r:embed="rId3"/>
          <a:stretch>
            <a:fillRect/>
          </a:stretch>
        </p:blipFill>
        <p:spPr>
          <a:xfrm>
            <a:off x="941053" y="4778364"/>
            <a:ext cx="10178892" cy="1495501"/>
          </a:xfrm>
          <a:prstGeom prst="rect">
            <a:avLst/>
          </a:prstGeom>
        </p:spPr>
      </p:pic>
      <p:grpSp>
        <p:nvGrpSpPr>
          <p:cNvPr id="7" name="Group 6">
            <a:extLst>
              <a:ext uri="{FF2B5EF4-FFF2-40B4-BE49-F238E27FC236}">
                <a16:creationId xmlns:a16="http://schemas.microsoft.com/office/drawing/2014/main" id="{6F42B7FD-F7DD-4902-A19E-B7626F2F05B6}"/>
              </a:ext>
            </a:extLst>
          </p:cNvPr>
          <p:cNvGrpSpPr/>
          <p:nvPr/>
        </p:nvGrpSpPr>
        <p:grpSpPr>
          <a:xfrm>
            <a:off x="1184564" y="276976"/>
            <a:ext cx="10879282" cy="380512"/>
            <a:chOff x="1184564" y="276976"/>
            <a:chExt cx="10879282" cy="380512"/>
          </a:xfrm>
        </p:grpSpPr>
        <p:sp>
          <p:nvSpPr>
            <p:cNvPr id="9" name="Rectangle: Top Corners One Rounded and One Snipped 8">
              <a:extLst>
                <a:ext uri="{FF2B5EF4-FFF2-40B4-BE49-F238E27FC236}">
                  <a16:creationId xmlns:a16="http://schemas.microsoft.com/office/drawing/2014/main" id="{CA3D7DDA-7996-43AA-95F6-520883FFA585}"/>
                </a:ext>
              </a:extLst>
            </p:cNvPr>
            <p:cNvSpPr/>
            <p:nvPr/>
          </p:nvSpPr>
          <p:spPr>
            <a:xfrm>
              <a:off x="1184564" y="276976"/>
              <a:ext cx="3584864" cy="372630"/>
            </a:xfrm>
            <a:prstGeom prst="snipRoundRect">
              <a:avLst/>
            </a:prstGeom>
            <a:solidFill>
              <a:schemeClr val="tx1">
                <a:lumMod val="25000"/>
                <a:lumOff val="7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bg1">
                      <a:lumMod val="65000"/>
                    </a:schemeClr>
                  </a:solidFill>
                </a:rPr>
                <a:t>Model &amp; Platform Management</a:t>
              </a:r>
            </a:p>
          </p:txBody>
        </p:sp>
        <p:sp>
          <p:nvSpPr>
            <p:cNvPr id="10" name="Rectangle: Top Corners One Rounded and One Snipped 9">
              <a:extLst>
                <a:ext uri="{FF2B5EF4-FFF2-40B4-BE49-F238E27FC236}">
                  <a16:creationId xmlns:a16="http://schemas.microsoft.com/office/drawing/2014/main" id="{8CA99702-F6EE-4EA6-9AC5-02DB4450EBB3}"/>
                </a:ext>
              </a:extLst>
            </p:cNvPr>
            <p:cNvSpPr/>
            <p:nvPr/>
          </p:nvSpPr>
          <p:spPr>
            <a:xfrm>
              <a:off x="4769425" y="284858"/>
              <a:ext cx="2722419" cy="372630"/>
            </a:xfrm>
            <a:prstGeom prst="snip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Platform Editor</a:t>
              </a:r>
              <a:endParaRPr lang="en-US" dirty="0"/>
            </a:p>
          </p:txBody>
        </p:sp>
        <p:sp>
          <p:nvSpPr>
            <p:cNvPr id="11" name="Rectangle: Top Corners One Rounded and One Snipped 10">
              <a:extLst>
                <a:ext uri="{FF2B5EF4-FFF2-40B4-BE49-F238E27FC236}">
                  <a16:creationId xmlns:a16="http://schemas.microsoft.com/office/drawing/2014/main" id="{7D82AC21-0BEF-4FDB-A0CA-D302AC7903CE}"/>
                </a:ext>
              </a:extLst>
            </p:cNvPr>
            <p:cNvSpPr/>
            <p:nvPr/>
          </p:nvSpPr>
          <p:spPr>
            <a:xfrm>
              <a:off x="10183089" y="284858"/>
              <a:ext cx="1880757" cy="372630"/>
            </a:xfrm>
            <a:prstGeom prst="snipRoundRect">
              <a:avLst/>
            </a:prstGeom>
            <a:solidFill>
              <a:schemeClr val="tx1">
                <a:lumMod val="25000"/>
                <a:lumOff val="7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bg1">
                      <a:lumMod val="65000"/>
                    </a:schemeClr>
                  </a:solidFill>
                </a:rPr>
                <a:t>Run &amp; Debug</a:t>
              </a:r>
            </a:p>
          </p:txBody>
        </p:sp>
        <p:sp>
          <p:nvSpPr>
            <p:cNvPr id="12" name="Rectangle: Top Corners One Rounded and One Snipped 11">
              <a:extLst>
                <a:ext uri="{FF2B5EF4-FFF2-40B4-BE49-F238E27FC236}">
                  <a16:creationId xmlns:a16="http://schemas.microsoft.com/office/drawing/2014/main" id="{8D5AC230-A2CF-4B68-BF8F-FA52ABDAA54D}"/>
                </a:ext>
              </a:extLst>
            </p:cNvPr>
            <p:cNvSpPr/>
            <p:nvPr/>
          </p:nvSpPr>
          <p:spPr>
            <a:xfrm>
              <a:off x="7488381" y="281394"/>
              <a:ext cx="2722419" cy="372630"/>
            </a:xfrm>
            <a:prstGeom prst="snipRoundRect">
              <a:avLst/>
            </a:prstGeom>
            <a:solidFill>
              <a:schemeClr val="tx1">
                <a:lumMod val="25000"/>
                <a:lumOff val="7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bg1">
                      <a:lumMod val="65000"/>
                    </a:schemeClr>
                  </a:solidFill>
                </a:rPr>
                <a:t>Memory Map Editor</a:t>
              </a:r>
            </a:p>
          </p:txBody>
        </p:sp>
      </p:grpSp>
    </p:spTree>
    <p:extLst>
      <p:ext uri="{BB962C8B-B14F-4D97-AF65-F5344CB8AC3E}">
        <p14:creationId xmlns:p14="http://schemas.microsoft.com/office/powerpoint/2010/main" val="402927804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CC452C2-157E-42AD-BCB2-50D478E1FB6E}"/>
              </a:ext>
            </a:extLst>
          </p:cNvPr>
          <p:cNvSpPr>
            <a:spLocks noGrp="1"/>
          </p:cNvSpPr>
          <p:nvPr>
            <p:ph idx="1"/>
          </p:nvPr>
        </p:nvSpPr>
        <p:spPr>
          <a:xfrm>
            <a:off x="446313" y="1538714"/>
            <a:ext cx="11310257" cy="4840224"/>
          </a:xfrm>
        </p:spPr>
        <p:txBody>
          <a:bodyPr vert="horz" lIns="0" tIns="45720" rIns="91440" bIns="45720" rtlCol="0" anchor="t">
            <a:noAutofit/>
          </a:bodyPr>
          <a:lstStyle/>
          <a:p>
            <a:r>
              <a:rPr lang="en-US">
                <a:latin typeface="Arial"/>
                <a:cs typeface="Arial"/>
              </a:rPr>
              <a:t>Go to the selected interconnect in the Design Editor, expand the ports, and select 'external_master_port_1' from the 'slave' port list </a:t>
            </a:r>
          </a:p>
          <a:p>
            <a:r>
              <a:rPr lang="en-US">
                <a:latin typeface="Arial"/>
                <a:cs typeface="Arial"/>
              </a:rPr>
              <a:t>Right click and select 'Expose as Hierarchical Port'  </a:t>
            </a:r>
          </a:p>
          <a:p>
            <a:endParaRPr lang="en-US">
              <a:latin typeface="Arial"/>
              <a:cs typeface="Arial"/>
            </a:endParaRPr>
          </a:p>
          <a:p>
            <a:pPr>
              <a:buFont typeface="Arial" panose="02070309020205020404" pitchFamily="49" charset="0"/>
              <a:buChar char="•"/>
            </a:pPr>
            <a:endParaRPr lang="en-US">
              <a:latin typeface="Arial"/>
              <a:cs typeface="Arial"/>
            </a:endParaRPr>
          </a:p>
        </p:txBody>
      </p:sp>
      <p:sp>
        <p:nvSpPr>
          <p:cNvPr id="3" name="Title 2">
            <a:extLst>
              <a:ext uri="{FF2B5EF4-FFF2-40B4-BE49-F238E27FC236}">
                <a16:creationId xmlns:a16="http://schemas.microsoft.com/office/drawing/2014/main" id="{D0E9E700-B5CE-423E-9E92-3ED66AD9CE77}"/>
              </a:ext>
            </a:extLst>
          </p:cNvPr>
          <p:cNvSpPr>
            <a:spLocks noGrp="1"/>
          </p:cNvSpPr>
          <p:nvPr>
            <p:ph type="title"/>
          </p:nvPr>
        </p:nvSpPr>
        <p:spPr>
          <a:xfrm>
            <a:off x="446313" y="806558"/>
            <a:ext cx="11310257" cy="666871"/>
          </a:xfrm>
        </p:spPr>
        <p:txBody>
          <a:bodyPr/>
          <a:lstStyle/>
          <a:p>
            <a:r>
              <a:rPr lang="en-US" sz="2400">
                <a:latin typeface="Arial"/>
                <a:cs typeface="Arial"/>
              </a:rPr>
              <a:t>Hierarchical Memory Map: External Master Addresses Internal Peripherals</a:t>
            </a:r>
            <a:endParaRPr lang="en-US" sz="2400">
              <a:cs typeface="Arial"/>
            </a:endParaRPr>
          </a:p>
        </p:txBody>
      </p:sp>
      <p:pic>
        <p:nvPicPr>
          <p:cNvPr id="6" name="Picture 6" descr="Table&#10;&#10;Description automatically generated">
            <a:extLst>
              <a:ext uri="{FF2B5EF4-FFF2-40B4-BE49-F238E27FC236}">
                <a16:creationId xmlns:a16="http://schemas.microsoft.com/office/drawing/2014/main" id="{8B8ECFC2-A932-4631-8A80-8EA68D58EF6B}"/>
              </a:ext>
            </a:extLst>
          </p:cNvPr>
          <p:cNvPicPr>
            <a:picLocks noChangeAspect="1"/>
          </p:cNvPicPr>
          <p:nvPr/>
        </p:nvPicPr>
        <p:blipFill>
          <a:blip r:embed="rId2"/>
          <a:stretch>
            <a:fillRect/>
          </a:stretch>
        </p:blipFill>
        <p:spPr>
          <a:xfrm>
            <a:off x="1627603" y="2919378"/>
            <a:ext cx="8540386" cy="3459560"/>
          </a:xfrm>
          <a:prstGeom prst="rect">
            <a:avLst/>
          </a:prstGeom>
        </p:spPr>
      </p:pic>
      <p:grpSp>
        <p:nvGrpSpPr>
          <p:cNvPr id="5" name="Group 4">
            <a:extLst>
              <a:ext uri="{FF2B5EF4-FFF2-40B4-BE49-F238E27FC236}">
                <a16:creationId xmlns:a16="http://schemas.microsoft.com/office/drawing/2014/main" id="{3522DF50-238D-42F0-8425-5974237E00F2}"/>
              </a:ext>
            </a:extLst>
          </p:cNvPr>
          <p:cNvGrpSpPr/>
          <p:nvPr/>
        </p:nvGrpSpPr>
        <p:grpSpPr>
          <a:xfrm>
            <a:off x="1184564" y="276976"/>
            <a:ext cx="10879282" cy="380512"/>
            <a:chOff x="1184564" y="276976"/>
            <a:chExt cx="10879282" cy="380512"/>
          </a:xfrm>
        </p:grpSpPr>
        <p:sp>
          <p:nvSpPr>
            <p:cNvPr id="7" name="Rectangle: Top Corners One Rounded and One Snipped 6">
              <a:extLst>
                <a:ext uri="{FF2B5EF4-FFF2-40B4-BE49-F238E27FC236}">
                  <a16:creationId xmlns:a16="http://schemas.microsoft.com/office/drawing/2014/main" id="{50DB76A1-F8CB-45D3-9A7E-86549AB0D592}"/>
                </a:ext>
              </a:extLst>
            </p:cNvPr>
            <p:cNvSpPr/>
            <p:nvPr/>
          </p:nvSpPr>
          <p:spPr>
            <a:xfrm>
              <a:off x="1184564" y="276976"/>
              <a:ext cx="3584864" cy="372630"/>
            </a:xfrm>
            <a:prstGeom prst="snipRoundRect">
              <a:avLst/>
            </a:prstGeom>
            <a:solidFill>
              <a:schemeClr val="tx1">
                <a:lumMod val="25000"/>
                <a:lumOff val="7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bg1">
                      <a:lumMod val="65000"/>
                    </a:schemeClr>
                  </a:solidFill>
                </a:rPr>
                <a:t>Model &amp; Platform Management</a:t>
              </a:r>
            </a:p>
          </p:txBody>
        </p:sp>
        <p:sp>
          <p:nvSpPr>
            <p:cNvPr id="8" name="Rectangle: Top Corners One Rounded and One Snipped 7">
              <a:extLst>
                <a:ext uri="{FF2B5EF4-FFF2-40B4-BE49-F238E27FC236}">
                  <a16:creationId xmlns:a16="http://schemas.microsoft.com/office/drawing/2014/main" id="{0424433F-BB96-4170-AC2D-5382ECF0F95A}"/>
                </a:ext>
              </a:extLst>
            </p:cNvPr>
            <p:cNvSpPr/>
            <p:nvPr/>
          </p:nvSpPr>
          <p:spPr>
            <a:xfrm>
              <a:off x="4769425" y="284858"/>
              <a:ext cx="2722419" cy="372630"/>
            </a:xfrm>
            <a:prstGeom prst="snip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Platform Editor</a:t>
              </a:r>
              <a:endParaRPr lang="en-US" dirty="0"/>
            </a:p>
          </p:txBody>
        </p:sp>
        <p:sp>
          <p:nvSpPr>
            <p:cNvPr id="9" name="Rectangle: Top Corners One Rounded and One Snipped 8">
              <a:extLst>
                <a:ext uri="{FF2B5EF4-FFF2-40B4-BE49-F238E27FC236}">
                  <a16:creationId xmlns:a16="http://schemas.microsoft.com/office/drawing/2014/main" id="{7401E4C1-48C5-4CA1-AFCF-1819FABEAE8B}"/>
                </a:ext>
              </a:extLst>
            </p:cNvPr>
            <p:cNvSpPr/>
            <p:nvPr/>
          </p:nvSpPr>
          <p:spPr>
            <a:xfrm>
              <a:off x="10183089" y="284858"/>
              <a:ext cx="1880757" cy="372630"/>
            </a:xfrm>
            <a:prstGeom prst="snipRoundRect">
              <a:avLst/>
            </a:prstGeom>
            <a:solidFill>
              <a:schemeClr val="tx1">
                <a:lumMod val="25000"/>
                <a:lumOff val="7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bg1">
                      <a:lumMod val="65000"/>
                    </a:schemeClr>
                  </a:solidFill>
                </a:rPr>
                <a:t>Run &amp; Debug</a:t>
              </a:r>
            </a:p>
          </p:txBody>
        </p:sp>
        <p:sp>
          <p:nvSpPr>
            <p:cNvPr id="10" name="Rectangle: Top Corners One Rounded and One Snipped 9">
              <a:extLst>
                <a:ext uri="{FF2B5EF4-FFF2-40B4-BE49-F238E27FC236}">
                  <a16:creationId xmlns:a16="http://schemas.microsoft.com/office/drawing/2014/main" id="{BFA1A4F6-ECDA-4483-9026-A57EA7740D24}"/>
                </a:ext>
              </a:extLst>
            </p:cNvPr>
            <p:cNvSpPr/>
            <p:nvPr/>
          </p:nvSpPr>
          <p:spPr>
            <a:xfrm>
              <a:off x="7488381" y="281394"/>
              <a:ext cx="2722419" cy="372630"/>
            </a:xfrm>
            <a:prstGeom prst="snipRoundRect">
              <a:avLst/>
            </a:prstGeom>
            <a:solidFill>
              <a:schemeClr val="tx1">
                <a:lumMod val="25000"/>
                <a:lumOff val="7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bg1">
                      <a:lumMod val="65000"/>
                    </a:schemeClr>
                  </a:solidFill>
                </a:rPr>
                <a:t>Memory Map Editor</a:t>
              </a:r>
            </a:p>
          </p:txBody>
        </p:sp>
      </p:grpSp>
    </p:spTree>
    <p:extLst>
      <p:ext uri="{BB962C8B-B14F-4D97-AF65-F5344CB8AC3E}">
        <p14:creationId xmlns:p14="http://schemas.microsoft.com/office/powerpoint/2010/main" val="313193286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CC452C2-157E-42AD-BCB2-50D478E1FB6E}"/>
              </a:ext>
            </a:extLst>
          </p:cNvPr>
          <p:cNvSpPr>
            <a:spLocks noGrp="1"/>
          </p:cNvSpPr>
          <p:nvPr>
            <p:ph idx="1"/>
          </p:nvPr>
        </p:nvSpPr>
        <p:spPr>
          <a:xfrm>
            <a:off x="446313" y="1549220"/>
            <a:ext cx="11310257" cy="4840224"/>
          </a:xfrm>
        </p:spPr>
        <p:txBody>
          <a:bodyPr vert="horz" lIns="0" tIns="45720" rIns="91440" bIns="45720" rtlCol="0" anchor="t">
            <a:noAutofit/>
          </a:bodyPr>
          <a:lstStyle/>
          <a:p>
            <a:r>
              <a:rPr lang="en-US" dirty="0">
                <a:latin typeface="Arial"/>
                <a:cs typeface="Arial"/>
              </a:rPr>
              <a:t>The port for the external master is propagated to the subsystem boundary </a:t>
            </a:r>
          </a:p>
          <a:p>
            <a:r>
              <a:rPr lang="en-US" dirty="0">
                <a:latin typeface="Arial"/>
                <a:cs typeface="Arial"/>
              </a:rPr>
              <a:t>Effectively, an external master can now address inside the subsystem, using this subsystem interface port </a:t>
            </a:r>
          </a:p>
          <a:p>
            <a:pPr>
              <a:buFont typeface="Arial" panose="020B0604020202020204" pitchFamily="34" charset="0"/>
              <a:buChar char="•"/>
            </a:pPr>
            <a:endParaRPr lang="en-US" dirty="0">
              <a:latin typeface="Arial"/>
              <a:cs typeface="Arial"/>
            </a:endParaRPr>
          </a:p>
          <a:p>
            <a:pPr>
              <a:buFont typeface="Arial" panose="020B0604020202020204" pitchFamily="34" charset="0"/>
              <a:buChar char="•"/>
            </a:pPr>
            <a:endParaRPr lang="en-US" dirty="0">
              <a:latin typeface="Arial"/>
              <a:cs typeface="Arial"/>
            </a:endParaRPr>
          </a:p>
          <a:p>
            <a:pPr>
              <a:buFont typeface="Arial" panose="020B0604020202020204" pitchFamily="34" charset="0"/>
              <a:buChar char="•"/>
            </a:pPr>
            <a:endParaRPr lang="en-US" dirty="0">
              <a:latin typeface="Arial"/>
              <a:cs typeface="Arial"/>
            </a:endParaRPr>
          </a:p>
          <a:p>
            <a:pPr marL="57150" indent="0">
              <a:buNone/>
            </a:pPr>
            <a:endParaRPr lang="en-US" dirty="0">
              <a:latin typeface="Arial"/>
              <a:cs typeface="Arial"/>
            </a:endParaRPr>
          </a:p>
          <a:p>
            <a:r>
              <a:rPr lang="en-US" dirty="0">
                <a:latin typeface="Arial"/>
                <a:cs typeface="Arial"/>
              </a:rPr>
              <a:t>For additional external masters, you can similarly add additional entries to the memory map in the Masters tab, and expose as subsystem ports </a:t>
            </a:r>
          </a:p>
          <a:p>
            <a:pPr>
              <a:buFont typeface="Arial" panose="020B0604020202020204" pitchFamily="34" charset="0"/>
              <a:buChar char="•"/>
            </a:pPr>
            <a:endParaRPr lang="en-US" dirty="0">
              <a:latin typeface="Arial"/>
              <a:cs typeface="Arial"/>
            </a:endParaRPr>
          </a:p>
          <a:p>
            <a:pPr>
              <a:buFont typeface="Arial" panose="02070309020205020404" pitchFamily="49" charset="0"/>
              <a:buChar char="•"/>
            </a:pPr>
            <a:endParaRPr lang="en-US" dirty="0">
              <a:latin typeface="Arial"/>
              <a:cs typeface="Arial"/>
            </a:endParaRPr>
          </a:p>
        </p:txBody>
      </p:sp>
      <p:sp>
        <p:nvSpPr>
          <p:cNvPr id="3" name="Title 2">
            <a:extLst>
              <a:ext uri="{FF2B5EF4-FFF2-40B4-BE49-F238E27FC236}">
                <a16:creationId xmlns:a16="http://schemas.microsoft.com/office/drawing/2014/main" id="{D0E9E700-B5CE-423E-9E92-3ED66AD9CE77}"/>
              </a:ext>
            </a:extLst>
          </p:cNvPr>
          <p:cNvSpPr>
            <a:spLocks noGrp="1"/>
          </p:cNvSpPr>
          <p:nvPr>
            <p:ph type="title"/>
          </p:nvPr>
        </p:nvSpPr>
        <p:spPr>
          <a:xfrm>
            <a:off x="446313" y="817064"/>
            <a:ext cx="11310257" cy="666871"/>
          </a:xfrm>
        </p:spPr>
        <p:txBody>
          <a:bodyPr/>
          <a:lstStyle/>
          <a:p>
            <a:r>
              <a:rPr lang="en-US" sz="2400">
                <a:latin typeface="Arial"/>
                <a:cs typeface="Arial"/>
              </a:rPr>
              <a:t>Hierarchical Memory Map: External Master Addresses Internal Peripherals</a:t>
            </a:r>
            <a:endParaRPr lang="en-US" sz="2400"/>
          </a:p>
        </p:txBody>
      </p:sp>
      <p:pic>
        <p:nvPicPr>
          <p:cNvPr id="6" name="Picture 6" descr="Table&#10;&#10;Description automatically generated">
            <a:extLst>
              <a:ext uri="{FF2B5EF4-FFF2-40B4-BE49-F238E27FC236}">
                <a16:creationId xmlns:a16="http://schemas.microsoft.com/office/drawing/2014/main" id="{88C59DE3-9AAE-4835-933C-D3D59A55D703}"/>
              </a:ext>
            </a:extLst>
          </p:cNvPr>
          <p:cNvPicPr>
            <a:picLocks noChangeAspect="1"/>
          </p:cNvPicPr>
          <p:nvPr/>
        </p:nvPicPr>
        <p:blipFill>
          <a:blip r:embed="rId2"/>
          <a:stretch>
            <a:fillRect/>
          </a:stretch>
        </p:blipFill>
        <p:spPr>
          <a:xfrm>
            <a:off x="740230" y="2855121"/>
            <a:ext cx="9223578" cy="2474000"/>
          </a:xfrm>
          <a:prstGeom prst="rect">
            <a:avLst/>
          </a:prstGeom>
        </p:spPr>
      </p:pic>
      <p:grpSp>
        <p:nvGrpSpPr>
          <p:cNvPr id="5" name="Group 4">
            <a:extLst>
              <a:ext uri="{FF2B5EF4-FFF2-40B4-BE49-F238E27FC236}">
                <a16:creationId xmlns:a16="http://schemas.microsoft.com/office/drawing/2014/main" id="{834FABD5-D917-401E-8929-C9CB9062CE48}"/>
              </a:ext>
            </a:extLst>
          </p:cNvPr>
          <p:cNvGrpSpPr/>
          <p:nvPr/>
        </p:nvGrpSpPr>
        <p:grpSpPr>
          <a:xfrm>
            <a:off x="1184564" y="276976"/>
            <a:ext cx="10879282" cy="380512"/>
            <a:chOff x="1184564" y="276976"/>
            <a:chExt cx="10879282" cy="380512"/>
          </a:xfrm>
        </p:grpSpPr>
        <p:sp>
          <p:nvSpPr>
            <p:cNvPr id="7" name="Rectangle: Top Corners One Rounded and One Snipped 6">
              <a:extLst>
                <a:ext uri="{FF2B5EF4-FFF2-40B4-BE49-F238E27FC236}">
                  <a16:creationId xmlns:a16="http://schemas.microsoft.com/office/drawing/2014/main" id="{44462466-8310-4608-A712-ED25362B89CC}"/>
                </a:ext>
              </a:extLst>
            </p:cNvPr>
            <p:cNvSpPr/>
            <p:nvPr/>
          </p:nvSpPr>
          <p:spPr>
            <a:xfrm>
              <a:off x="1184564" y="276976"/>
              <a:ext cx="3584864" cy="372630"/>
            </a:xfrm>
            <a:prstGeom prst="snipRoundRect">
              <a:avLst/>
            </a:prstGeom>
            <a:solidFill>
              <a:schemeClr val="tx1">
                <a:lumMod val="25000"/>
                <a:lumOff val="7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bg1">
                      <a:lumMod val="65000"/>
                    </a:schemeClr>
                  </a:solidFill>
                </a:rPr>
                <a:t>Model &amp; Platform Management</a:t>
              </a:r>
            </a:p>
          </p:txBody>
        </p:sp>
        <p:sp>
          <p:nvSpPr>
            <p:cNvPr id="8" name="Rectangle: Top Corners One Rounded and One Snipped 7">
              <a:extLst>
                <a:ext uri="{FF2B5EF4-FFF2-40B4-BE49-F238E27FC236}">
                  <a16:creationId xmlns:a16="http://schemas.microsoft.com/office/drawing/2014/main" id="{8B6CA198-5654-446E-9CF7-F6FD6FBD742E}"/>
                </a:ext>
              </a:extLst>
            </p:cNvPr>
            <p:cNvSpPr/>
            <p:nvPr/>
          </p:nvSpPr>
          <p:spPr>
            <a:xfrm>
              <a:off x="4769425" y="284858"/>
              <a:ext cx="2722419" cy="372630"/>
            </a:xfrm>
            <a:prstGeom prst="snip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Platform Editor</a:t>
              </a:r>
              <a:endParaRPr lang="en-US" dirty="0"/>
            </a:p>
          </p:txBody>
        </p:sp>
        <p:sp>
          <p:nvSpPr>
            <p:cNvPr id="9" name="Rectangle: Top Corners One Rounded and One Snipped 8">
              <a:extLst>
                <a:ext uri="{FF2B5EF4-FFF2-40B4-BE49-F238E27FC236}">
                  <a16:creationId xmlns:a16="http://schemas.microsoft.com/office/drawing/2014/main" id="{1EF57E4C-EC4C-4E60-AF73-AF562EB8B58C}"/>
                </a:ext>
              </a:extLst>
            </p:cNvPr>
            <p:cNvSpPr/>
            <p:nvPr/>
          </p:nvSpPr>
          <p:spPr>
            <a:xfrm>
              <a:off x="10183089" y="284858"/>
              <a:ext cx="1880757" cy="372630"/>
            </a:xfrm>
            <a:prstGeom prst="snipRoundRect">
              <a:avLst/>
            </a:prstGeom>
            <a:solidFill>
              <a:schemeClr val="tx1">
                <a:lumMod val="25000"/>
                <a:lumOff val="7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bg1">
                      <a:lumMod val="65000"/>
                    </a:schemeClr>
                  </a:solidFill>
                </a:rPr>
                <a:t>Run &amp; Debug</a:t>
              </a:r>
            </a:p>
          </p:txBody>
        </p:sp>
        <p:sp>
          <p:nvSpPr>
            <p:cNvPr id="10" name="Rectangle: Top Corners One Rounded and One Snipped 9">
              <a:extLst>
                <a:ext uri="{FF2B5EF4-FFF2-40B4-BE49-F238E27FC236}">
                  <a16:creationId xmlns:a16="http://schemas.microsoft.com/office/drawing/2014/main" id="{7F5A9544-334E-41AD-8396-CF9D701A521B}"/>
                </a:ext>
              </a:extLst>
            </p:cNvPr>
            <p:cNvSpPr/>
            <p:nvPr/>
          </p:nvSpPr>
          <p:spPr>
            <a:xfrm>
              <a:off x="7488381" y="281394"/>
              <a:ext cx="2722419" cy="372630"/>
            </a:xfrm>
            <a:prstGeom prst="snipRoundRect">
              <a:avLst/>
            </a:prstGeom>
            <a:solidFill>
              <a:schemeClr val="tx1">
                <a:lumMod val="25000"/>
                <a:lumOff val="7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bg1">
                      <a:lumMod val="65000"/>
                    </a:schemeClr>
                  </a:solidFill>
                </a:rPr>
                <a:t>Memory Map Editor</a:t>
              </a:r>
            </a:p>
          </p:txBody>
        </p:sp>
      </p:grpSp>
    </p:spTree>
    <p:extLst>
      <p:ext uri="{BB962C8B-B14F-4D97-AF65-F5344CB8AC3E}">
        <p14:creationId xmlns:p14="http://schemas.microsoft.com/office/powerpoint/2010/main" val="342037237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CC452C2-157E-42AD-BCB2-50D478E1FB6E}"/>
              </a:ext>
            </a:extLst>
          </p:cNvPr>
          <p:cNvSpPr>
            <a:spLocks noGrp="1"/>
          </p:cNvSpPr>
          <p:nvPr>
            <p:ph idx="1"/>
          </p:nvPr>
        </p:nvSpPr>
        <p:spPr>
          <a:xfrm>
            <a:off x="446313" y="1559734"/>
            <a:ext cx="4918557" cy="4840224"/>
          </a:xfrm>
        </p:spPr>
        <p:txBody>
          <a:bodyPr vert="horz" lIns="0" tIns="45720" rIns="91440" bIns="45720" rtlCol="0" anchor="t">
            <a:noAutofit/>
          </a:bodyPr>
          <a:lstStyle/>
          <a:p>
            <a:r>
              <a:rPr lang="en-US">
                <a:latin typeface="Arial"/>
                <a:cs typeface="Arial"/>
              </a:rPr>
              <a:t>To instantiate and reuse your subsystem in other platforms, save it to a VLNV catalog</a:t>
            </a:r>
            <a:endParaRPr lang="en-US"/>
          </a:p>
          <a:p>
            <a:pPr marL="57150" indent="0">
              <a:buNone/>
            </a:pPr>
            <a:endParaRPr lang="en-US">
              <a:cs typeface="Arial"/>
            </a:endParaRPr>
          </a:p>
          <a:p>
            <a:endParaRPr lang="en-US">
              <a:latin typeface="Arial"/>
              <a:cs typeface="Arial"/>
            </a:endParaRPr>
          </a:p>
          <a:p>
            <a:endParaRPr lang="en-US">
              <a:latin typeface="Arial"/>
              <a:cs typeface="Arial"/>
            </a:endParaRPr>
          </a:p>
          <a:p>
            <a:r>
              <a:rPr lang="en-US">
                <a:latin typeface="Arial"/>
                <a:cs typeface="Arial"/>
              </a:rPr>
              <a:t>Create a new catalog, or select existing catalog, fill in VLNV location details inside catalog</a:t>
            </a:r>
            <a:endParaRPr lang="en-US">
              <a:cs typeface="Arial"/>
            </a:endParaRPr>
          </a:p>
          <a:p>
            <a:endParaRPr lang="en-US">
              <a:cs typeface="Arial" panose="020B0604020202020204" pitchFamily="34" charset="0"/>
            </a:endParaRPr>
          </a:p>
          <a:p>
            <a:pPr>
              <a:buFont typeface="Arial" panose="020B0604020202020204" pitchFamily="34" charset="0"/>
              <a:buChar char="•"/>
            </a:pPr>
            <a:endParaRPr lang="en-US">
              <a:cs typeface="Arial" panose="020B0604020202020204" pitchFamily="34" charset="0"/>
            </a:endParaRPr>
          </a:p>
          <a:p>
            <a:pPr>
              <a:buFont typeface="Arial" panose="02070309020205020404" pitchFamily="49" charset="0"/>
              <a:buChar char="•"/>
            </a:pPr>
            <a:endParaRPr lang="en-US">
              <a:cs typeface="Arial" panose="020B0604020202020204" pitchFamily="34" charset="0"/>
            </a:endParaRPr>
          </a:p>
        </p:txBody>
      </p:sp>
      <p:sp>
        <p:nvSpPr>
          <p:cNvPr id="3" name="Title 2">
            <a:extLst>
              <a:ext uri="{FF2B5EF4-FFF2-40B4-BE49-F238E27FC236}">
                <a16:creationId xmlns:a16="http://schemas.microsoft.com/office/drawing/2014/main" id="{D0E9E700-B5CE-423E-9E92-3ED66AD9CE77}"/>
              </a:ext>
            </a:extLst>
          </p:cNvPr>
          <p:cNvSpPr>
            <a:spLocks noGrp="1"/>
          </p:cNvSpPr>
          <p:nvPr>
            <p:ph type="title"/>
          </p:nvPr>
        </p:nvSpPr>
        <p:spPr>
          <a:xfrm>
            <a:off x="446313" y="827578"/>
            <a:ext cx="11310257" cy="666871"/>
          </a:xfrm>
        </p:spPr>
        <p:txBody>
          <a:bodyPr/>
          <a:lstStyle/>
          <a:p>
            <a:r>
              <a:rPr lang="en-US">
                <a:latin typeface="Arial"/>
                <a:cs typeface="Arial"/>
              </a:rPr>
              <a:t>Save Subsystem to Catalog </a:t>
            </a:r>
            <a:endParaRPr lang="en-US">
              <a:cs typeface="Arial"/>
            </a:endParaRPr>
          </a:p>
        </p:txBody>
      </p:sp>
      <p:pic>
        <p:nvPicPr>
          <p:cNvPr id="8" name="Picture 8" descr="Graphical user interface, application&#10;&#10;Description automatically generated">
            <a:extLst>
              <a:ext uri="{FF2B5EF4-FFF2-40B4-BE49-F238E27FC236}">
                <a16:creationId xmlns:a16="http://schemas.microsoft.com/office/drawing/2014/main" id="{CEC9CCFC-EE19-4A15-A3D5-678557E5A8F1}"/>
              </a:ext>
            </a:extLst>
          </p:cNvPr>
          <p:cNvPicPr>
            <a:picLocks noChangeAspect="1"/>
          </p:cNvPicPr>
          <p:nvPr/>
        </p:nvPicPr>
        <p:blipFill>
          <a:blip r:embed="rId2"/>
          <a:stretch>
            <a:fillRect/>
          </a:stretch>
        </p:blipFill>
        <p:spPr>
          <a:xfrm>
            <a:off x="5452281" y="1119024"/>
            <a:ext cx="6098274" cy="2235277"/>
          </a:xfrm>
          <a:prstGeom prst="rect">
            <a:avLst/>
          </a:prstGeom>
        </p:spPr>
      </p:pic>
      <p:pic>
        <p:nvPicPr>
          <p:cNvPr id="9" name="Picture 9" descr="Graphical user interface, text, application, email&#10;&#10;Description automatically generated">
            <a:extLst>
              <a:ext uri="{FF2B5EF4-FFF2-40B4-BE49-F238E27FC236}">
                <a16:creationId xmlns:a16="http://schemas.microsoft.com/office/drawing/2014/main" id="{72EFADCE-1C33-4441-8154-43ADA3E48ACD}"/>
              </a:ext>
            </a:extLst>
          </p:cNvPr>
          <p:cNvPicPr>
            <a:picLocks noChangeAspect="1"/>
          </p:cNvPicPr>
          <p:nvPr/>
        </p:nvPicPr>
        <p:blipFill>
          <a:blip r:embed="rId3"/>
          <a:stretch>
            <a:fillRect/>
          </a:stretch>
        </p:blipFill>
        <p:spPr>
          <a:xfrm>
            <a:off x="5452281" y="3506730"/>
            <a:ext cx="4697418" cy="2893228"/>
          </a:xfrm>
          <a:prstGeom prst="rect">
            <a:avLst/>
          </a:prstGeom>
        </p:spPr>
      </p:pic>
      <p:grpSp>
        <p:nvGrpSpPr>
          <p:cNvPr id="6" name="Group 5">
            <a:extLst>
              <a:ext uri="{FF2B5EF4-FFF2-40B4-BE49-F238E27FC236}">
                <a16:creationId xmlns:a16="http://schemas.microsoft.com/office/drawing/2014/main" id="{45040E29-937C-481B-AB16-079560D6AB59}"/>
              </a:ext>
            </a:extLst>
          </p:cNvPr>
          <p:cNvGrpSpPr/>
          <p:nvPr/>
        </p:nvGrpSpPr>
        <p:grpSpPr>
          <a:xfrm>
            <a:off x="1184564" y="276976"/>
            <a:ext cx="10879282" cy="380512"/>
            <a:chOff x="1184564" y="276976"/>
            <a:chExt cx="10879282" cy="380512"/>
          </a:xfrm>
        </p:grpSpPr>
        <p:sp>
          <p:nvSpPr>
            <p:cNvPr id="7" name="Rectangle: Top Corners One Rounded and One Snipped 6">
              <a:extLst>
                <a:ext uri="{FF2B5EF4-FFF2-40B4-BE49-F238E27FC236}">
                  <a16:creationId xmlns:a16="http://schemas.microsoft.com/office/drawing/2014/main" id="{B9572D30-3BD7-4503-90D4-40C970684AF5}"/>
                </a:ext>
              </a:extLst>
            </p:cNvPr>
            <p:cNvSpPr/>
            <p:nvPr/>
          </p:nvSpPr>
          <p:spPr>
            <a:xfrm>
              <a:off x="1184564" y="276976"/>
              <a:ext cx="3584864" cy="372630"/>
            </a:xfrm>
            <a:prstGeom prst="snipRoundRect">
              <a:avLst/>
            </a:prstGeom>
            <a:solidFill>
              <a:schemeClr val="tx1">
                <a:lumMod val="25000"/>
                <a:lumOff val="7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bg1">
                      <a:lumMod val="65000"/>
                    </a:schemeClr>
                  </a:solidFill>
                </a:rPr>
                <a:t>Model &amp; Platform Management</a:t>
              </a:r>
            </a:p>
          </p:txBody>
        </p:sp>
        <p:sp>
          <p:nvSpPr>
            <p:cNvPr id="10" name="Rectangle: Top Corners One Rounded and One Snipped 9">
              <a:extLst>
                <a:ext uri="{FF2B5EF4-FFF2-40B4-BE49-F238E27FC236}">
                  <a16:creationId xmlns:a16="http://schemas.microsoft.com/office/drawing/2014/main" id="{B550FF1C-34AA-4DFA-840B-66406F4A03F0}"/>
                </a:ext>
              </a:extLst>
            </p:cNvPr>
            <p:cNvSpPr/>
            <p:nvPr/>
          </p:nvSpPr>
          <p:spPr>
            <a:xfrm>
              <a:off x="4769425" y="284858"/>
              <a:ext cx="2722419" cy="372630"/>
            </a:xfrm>
            <a:prstGeom prst="snip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Platform Editor</a:t>
              </a:r>
              <a:endParaRPr lang="en-US" dirty="0"/>
            </a:p>
          </p:txBody>
        </p:sp>
        <p:sp>
          <p:nvSpPr>
            <p:cNvPr id="11" name="Rectangle: Top Corners One Rounded and One Snipped 10">
              <a:extLst>
                <a:ext uri="{FF2B5EF4-FFF2-40B4-BE49-F238E27FC236}">
                  <a16:creationId xmlns:a16="http://schemas.microsoft.com/office/drawing/2014/main" id="{861AC0F7-E7ED-4D04-8C5E-C98518598B4E}"/>
                </a:ext>
              </a:extLst>
            </p:cNvPr>
            <p:cNvSpPr/>
            <p:nvPr/>
          </p:nvSpPr>
          <p:spPr>
            <a:xfrm>
              <a:off x="10183089" y="284858"/>
              <a:ext cx="1880757" cy="372630"/>
            </a:xfrm>
            <a:prstGeom prst="snipRoundRect">
              <a:avLst/>
            </a:prstGeom>
            <a:solidFill>
              <a:schemeClr val="tx1">
                <a:lumMod val="25000"/>
                <a:lumOff val="7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bg1">
                      <a:lumMod val="65000"/>
                    </a:schemeClr>
                  </a:solidFill>
                </a:rPr>
                <a:t>Run &amp; Debug</a:t>
              </a:r>
            </a:p>
          </p:txBody>
        </p:sp>
        <p:sp>
          <p:nvSpPr>
            <p:cNvPr id="12" name="Rectangle: Top Corners One Rounded and One Snipped 11">
              <a:extLst>
                <a:ext uri="{FF2B5EF4-FFF2-40B4-BE49-F238E27FC236}">
                  <a16:creationId xmlns:a16="http://schemas.microsoft.com/office/drawing/2014/main" id="{06D9D911-82CF-4AF4-A04A-969146D92A1E}"/>
                </a:ext>
              </a:extLst>
            </p:cNvPr>
            <p:cNvSpPr/>
            <p:nvPr/>
          </p:nvSpPr>
          <p:spPr>
            <a:xfrm>
              <a:off x="7488381" y="281394"/>
              <a:ext cx="2722419" cy="372630"/>
            </a:xfrm>
            <a:prstGeom prst="snipRoundRect">
              <a:avLst/>
            </a:prstGeom>
            <a:solidFill>
              <a:schemeClr val="tx1">
                <a:lumMod val="25000"/>
                <a:lumOff val="7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bg1">
                      <a:lumMod val="65000"/>
                    </a:schemeClr>
                  </a:solidFill>
                </a:rPr>
                <a:t>Memory Map Editor</a:t>
              </a:r>
            </a:p>
          </p:txBody>
        </p:sp>
      </p:grpSp>
    </p:spTree>
    <p:extLst>
      <p:ext uri="{BB962C8B-B14F-4D97-AF65-F5344CB8AC3E}">
        <p14:creationId xmlns:p14="http://schemas.microsoft.com/office/powerpoint/2010/main" val="188118953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CC452C2-157E-42AD-BCB2-50D478E1FB6E}"/>
              </a:ext>
            </a:extLst>
          </p:cNvPr>
          <p:cNvSpPr>
            <a:spLocks noGrp="1"/>
          </p:cNvSpPr>
          <p:nvPr>
            <p:ph idx="1"/>
          </p:nvPr>
        </p:nvSpPr>
        <p:spPr>
          <a:xfrm>
            <a:off x="446313" y="1549218"/>
            <a:ext cx="11310257" cy="4840224"/>
          </a:xfrm>
        </p:spPr>
        <p:txBody>
          <a:bodyPr vert="horz" lIns="0" tIns="45720" rIns="91440" bIns="45720" rtlCol="0" anchor="t">
            <a:noAutofit/>
          </a:bodyPr>
          <a:lstStyle/>
          <a:p>
            <a:r>
              <a:rPr lang="en-US" sz="1800">
                <a:latin typeface="Arial"/>
                <a:cs typeface="Arial"/>
              </a:rPr>
              <a:t>In top level platform, browse to saved subsystem in catalog, and double click the subsystem to instantiate it</a:t>
            </a:r>
            <a:endParaRPr lang="en-US" sz="1800">
              <a:cs typeface="Arial"/>
            </a:endParaRPr>
          </a:p>
          <a:p>
            <a:endParaRPr lang="en-US">
              <a:latin typeface="Arial"/>
              <a:cs typeface="Arial"/>
            </a:endParaRPr>
          </a:p>
          <a:p>
            <a:endParaRPr lang="en-US">
              <a:latin typeface="Arial"/>
              <a:cs typeface="Arial"/>
            </a:endParaRPr>
          </a:p>
          <a:p>
            <a:endParaRPr lang="en-US">
              <a:latin typeface="Arial"/>
              <a:cs typeface="Arial"/>
            </a:endParaRPr>
          </a:p>
          <a:p>
            <a:endParaRPr lang="en-US">
              <a:latin typeface="Arial"/>
              <a:cs typeface="Arial"/>
            </a:endParaRPr>
          </a:p>
          <a:p>
            <a:endParaRPr lang="en-US">
              <a:latin typeface="Arial"/>
              <a:cs typeface="Arial"/>
            </a:endParaRPr>
          </a:p>
          <a:p>
            <a:r>
              <a:rPr lang="en-US" sz="1800">
                <a:latin typeface="Arial"/>
                <a:cs typeface="Arial"/>
              </a:rPr>
              <a:t>The subsystem is copied out into the platform on instantiation</a:t>
            </a:r>
          </a:p>
          <a:p>
            <a:pPr marL="737870" lvl="1" indent="-280670"/>
            <a:r>
              <a:rPr lang="en-US" sz="1600">
                <a:latin typeface="Arial"/>
                <a:cs typeface="Arial"/>
              </a:rPr>
              <a:t>Any changes done to the original subsystem subsequently are not reflected in the platform, and vice versa </a:t>
            </a:r>
          </a:p>
          <a:p>
            <a:r>
              <a:rPr lang="en-US" sz="1800">
                <a:latin typeface="Arial"/>
                <a:cs typeface="Arial"/>
              </a:rPr>
              <a:t>Child subsystem port inside the platform behave like any other child model port, and can be bound or added to platform memory map as usual</a:t>
            </a:r>
            <a:endParaRPr lang="en-US" sz="1800">
              <a:cs typeface="Arial"/>
            </a:endParaRPr>
          </a:p>
          <a:p>
            <a:endParaRPr lang="en-US">
              <a:cs typeface="Arial"/>
            </a:endParaRPr>
          </a:p>
          <a:p>
            <a:pPr>
              <a:buFont typeface="Arial" panose="02070309020205020404" pitchFamily="49" charset="0"/>
              <a:buChar char="•"/>
            </a:pPr>
            <a:endParaRPr lang="en-US">
              <a:latin typeface="Arial"/>
              <a:cs typeface="Arial"/>
            </a:endParaRPr>
          </a:p>
        </p:txBody>
      </p:sp>
      <p:sp>
        <p:nvSpPr>
          <p:cNvPr id="3" name="Title 2">
            <a:extLst>
              <a:ext uri="{FF2B5EF4-FFF2-40B4-BE49-F238E27FC236}">
                <a16:creationId xmlns:a16="http://schemas.microsoft.com/office/drawing/2014/main" id="{D0E9E700-B5CE-423E-9E92-3ED66AD9CE77}"/>
              </a:ext>
            </a:extLst>
          </p:cNvPr>
          <p:cNvSpPr>
            <a:spLocks noGrp="1"/>
          </p:cNvSpPr>
          <p:nvPr>
            <p:ph type="title"/>
          </p:nvPr>
        </p:nvSpPr>
        <p:spPr>
          <a:xfrm>
            <a:off x="446313" y="817062"/>
            <a:ext cx="11310257" cy="666871"/>
          </a:xfrm>
        </p:spPr>
        <p:txBody>
          <a:bodyPr/>
          <a:lstStyle/>
          <a:p>
            <a:r>
              <a:rPr lang="en-US">
                <a:latin typeface="Arial"/>
                <a:cs typeface="Arial"/>
              </a:rPr>
              <a:t>Instantiate Subsystem in a Platform </a:t>
            </a:r>
            <a:endParaRPr lang="en-US">
              <a:cs typeface="Arial"/>
            </a:endParaRPr>
          </a:p>
        </p:txBody>
      </p:sp>
      <p:pic>
        <p:nvPicPr>
          <p:cNvPr id="4" name="Picture 4" descr="Graphical user interface, table&#10;&#10;Description automatically generated">
            <a:extLst>
              <a:ext uri="{FF2B5EF4-FFF2-40B4-BE49-F238E27FC236}">
                <a16:creationId xmlns:a16="http://schemas.microsoft.com/office/drawing/2014/main" id="{480363CF-2194-4A21-86D1-20C1BD01E44C}"/>
              </a:ext>
            </a:extLst>
          </p:cNvPr>
          <p:cNvPicPr>
            <a:picLocks noChangeAspect="1"/>
          </p:cNvPicPr>
          <p:nvPr/>
        </p:nvPicPr>
        <p:blipFill>
          <a:blip r:embed="rId2"/>
          <a:stretch>
            <a:fillRect/>
          </a:stretch>
        </p:blipFill>
        <p:spPr>
          <a:xfrm>
            <a:off x="904003" y="2094672"/>
            <a:ext cx="10306333" cy="2645131"/>
          </a:xfrm>
          <a:prstGeom prst="rect">
            <a:avLst/>
          </a:prstGeom>
        </p:spPr>
      </p:pic>
      <p:grpSp>
        <p:nvGrpSpPr>
          <p:cNvPr id="5" name="Group 4">
            <a:extLst>
              <a:ext uri="{FF2B5EF4-FFF2-40B4-BE49-F238E27FC236}">
                <a16:creationId xmlns:a16="http://schemas.microsoft.com/office/drawing/2014/main" id="{409BAAF2-D581-4519-A540-C1DD64192818}"/>
              </a:ext>
            </a:extLst>
          </p:cNvPr>
          <p:cNvGrpSpPr/>
          <p:nvPr/>
        </p:nvGrpSpPr>
        <p:grpSpPr>
          <a:xfrm>
            <a:off x="1184564" y="276976"/>
            <a:ext cx="10879282" cy="380512"/>
            <a:chOff x="1184564" y="276976"/>
            <a:chExt cx="10879282" cy="380512"/>
          </a:xfrm>
        </p:grpSpPr>
        <p:sp>
          <p:nvSpPr>
            <p:cNvPr id="6" name="Rectangle: Top Corners One Rounded and One Snipped 5">
              <a:extLst>
                <a:ext uri="{FF2B5EF4-FFF2-40B4-BE49-F238E27FC236}">
                  <a16:creationId xmlns:a16="http://schemas.microsoft.com/office/drawing/2014/main" id="{0285DCF8-CC91-4C2C-A70B-B28605ED5C6C}"/>
                </a:ext>
              </a:extLst>
            </p:cNvPr>
            <p:cNvSpPr/>
            <p:nvPr/>
          </p:nvSpPr>
          <p:spPr>
            <a:xfrm>
              <a:off x="1184564" y="276976"/>
              <a:ext cx="3584864" cy="372630"/>
            </a:xfrm>
            <a:prstGeom prst="snipRoundRect">
              <a:avLst/>
            </a:prstGeom>
            <a:solidFill>
              <a:schemeClr val="tx1">
                <a:lumMod val="25000"/>
                <a:lumOff val="7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bg1">
                      <a:lumMod val="65000"/>
                    </a:schemeClr>
                  </a:solidFill>
                </a:rPr>
                <a:t>Model &amp; Platform Management</a:t>
              </a:r>
            </a:p>
          </p:txBody>
        </p:sp>
        <p:sp>
          <p:nvSpPr>
            <p:cNvPr id="7" name="Rectangle: Top Corners One Rounded and One Snipped 6">
              <a:extLst>
                <a:ext uri="{FF2B5EF4-FFF2-40B4-BE49-F238E27FC236}">
                  <a16:creationId xmlns:a16="http://schemas.microsoft.com/office/drawing/2014/main" id="{CB31EE1A-31EA-4C7D-A637-6C16BFADE99E}"/>
                </a:ext>
              </a:extLst>
            </p:cNvPr>
            <p:cNvSpPr/>
            <p:nvPr/>
          </p:nvSpPr>
          <p:spPr>
            <a:xfrm>
              <a:off x="4769425" y="284858"/>
              <a:ext cx="2722419" cy="372630"/>
            </a:xfrm>
            <a:prstGeom prst="snip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Platform Editor</a:t>
              </a:r>
              <a:endParaRPr lang="en-US" dirty="0"/>
            </a:p>
          </p:txBody>
        </p:sp>
        <p:sp>
          <p:nvSpPr>
            <p:cNvPr id="8" name="Rectangle: Top Corners One Rounded and One Snipped 7">
              <a:extLst>
                <a:ext uri="{FF2B5EF4-FFF2-40B4-BE49-F238E27FC236}">
                  <a16:creationId xmlns:a16="http://schemas.microsoft.com/office/drawing/2014/main" id="{9EE20762-1533-445F-A050-B19CE21F8785}"/>
                </a:ext>
              </a:extLst>
            </p:cNvPr>
            <p:cNvSpPr/>
            <p:nvPr/>
          </p:nvSpPr>
          <p:spPr>
            <a:xfrm>
              <a:off x="10183089" y="284858"/>
              <a:ext cx="1880757" cy="372630"/>
            </a:xfrm>
            <a:prstGeom prst="snipRoundRect">
              <a:avLst/>
            </a:prstGeom>
            <a:solidFill>
              <a:schemeClr val="tx1">
                <a:lumMod val="25000"/>
                <a:lumOff val="7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bg1">
                      <a:lumMod val="65000"/>
                    </a:schemeClr>
                  </a:solidFill>
                </a:rPr>
                <a:t>Run &amp; Debug</a:t>
              </a:r>
            </a:p>
          </p:txBody>
        </p:sp>
        <p:sp>
          <p:nvSpPr>
            <p:cNvPr id="9" name="Rectangle: Top Corners One Rounded and One Snipped 8">
              <a:extLst>
                <a:ext uri="{FF2B5EF4-FFF2-40B4-BE49-F238E27FC236}">
                  <a16:creationId xmlns:a16="http://schemas.microsoft.com/office/drawing/2014/main" id="{14B774A2-DB13-491B-B0A3-6AAF9D0A2B49}"/>
                </a:ext>
              </a:extLst>
            </p:cNvPr>
            <p:cNvSpPr/>
            <p:nvPr/>
          </p:nvSpPr>
          <p:spPr>
            <a:xfrm>
              <a:off x="7488381" y="281394"/>
              <a:ext cx="2722419" cy="372630"/>
            </a:xfrm>
            <a:prstGeom prst="snipRoundRect">
              <a:avLst/>
            </a:prstGeom>
            <a:solidFill>
              <a:schemeClr val="tx1">
                <a:lumMod val="25000"/>
                <a:lumOff val="7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bg1">
                      <a:lumMod val="65000"/>
                    </a:schemeClr>
                  </a:solidFill>
                </a:rPr>
                <a:t>Memory Map Editor</a:t>
              </a:r>
            </a:p>
          </p:txBody>
        </p:sp>
      </p:grpSp>
    </p:spTree>
    <p:extLst>
      <p:ext uri="{BB962C8B-B14F-4D97-AF65-F5344CB8AC3E}">
        <p14:creationId xmlns:p14="http://schemas.microsoft.com/office/powerpoint/2010/main" val="272129480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5CA487C-C9D5-4BE1-A928-15077693EF7D}"/>
              </a:ext>
            </a:extLst>
          </p:cNvPr>
          <p:cNvSpPr>
            <a:spLocks noGrp="1"/>
          </p:cNvSpPr>
          <p:nvPr>
            <p:ph type="title"/>
          </p:nvPr>
        </p:nvSpPr>
        <p:spPr/>
        <p:txBody>
          <a:bodyPr/>
          <a:lstStyle/>
          <a:p>
            <a:r>
              <a:rPr lang="en-US" dirty="0"/>
              <a:t>Checking for Errors</a:t>
            </a:r>
          </a:p>
        </p:txBody>
      </p:sp>
      <p:sp>
        <p:nvSpPr>
          <p:cNvPr id="3" name="Title 4">
            <a:extLst>
              <a:ext uri="{FF2B5EF4-FFF2-40B4-BE49-F238E27FC236}">
                <a16:creationId xmlns:a16="http://schemas.microsoft.com/office/drawing/2014/main" id="{1216FADB-90AE-48B7-82D7-12C59701E829}"/>
              </a:ext>
            </a:extLst>
          </p:cNvPr>
          <p:cNvSpPr txBox="1">
            <a:spLocks/>
          </p:cNvSpPr>
          <p:nvPr/>
        </p:nvSpPr>
        <p:spPr>
          <a:xfrm>
            <a:off x="446312" y="5685818"/>
            <a:ext cx="11194701" cy="712527"/>
          </a:xfrm>
          <a:prstGeom prst="rect">
            <a:avLst/>
          </a:prstGeom>
        </p:spPr>
        <p:txBody>
          <a:bodyPr vert="horz" lIns="45720" tIns="45720" rIns="91440" bIns="45720" rtlCol="0" anchor="t">
            <a:noAutofit/>
          </a:bodyPr>
          <a:lstStyle>
            <a:lvl1pPr marL="0" indent="0" algn="l" defTabSz="914400" rtl="0" eaLnBrk="1" latinLnBrk="0" hangingPunct="1">
              <a:lnSpc>
                <a:spcPct val="90000"/>
              </a:lnSpc>
              <a:spcBef>
                <a:spcPct val="0"/>
              </a:spcBef>
              <a:buFont typeface="Arial" panose="020B0604020202020204" pitchFamily="34" charset="0"/>
              <a:buNone/>
              <a:defRPr sz="3600" kern="1200">
                <a:solidFill>
                  <a:schemeClr val="tx1"/>
                </a:solidFill>
                <a:latin typeface="Arial" panose="020B0604020202020204" pitchFamily="34" charset="0"/>
                <a:ea typeface="+mj-ea"/>
                <a:cs typeface="+mj-cs"/>
              </a:defRPr>
            </a:lvl1pPr>
          </a:lstStyle>
          <a:p>
            <a:r>
              <a:rPr lang="en-US" sz="2800" dirty="0">
                <a:solidFill>
                  <a:schemeClr val="bg1">
                    <a:lumMod val="65000"/>
                  </a:schemeClr>
                </a:solidFill>
              </a:rPr>
              <a:t>Platform Editor</a:t>
            </a:r>
          </a:p>
        </p:txBody>
      </p:sp>
    </p:spTree>
    <p:extLst>
      <p:ext uri="{BB962C8B-B14F-4D97-AF65-F5344CB8AC3E}">
        <p14:creationId xmlns:p14="http://schemas.microsoft.com/office/powerpoint/2010/main" val="4450527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CD2059D-F9EE-4712-8C7C-0E06A88F44AB}"/>
              </a:ext>
            </a:extLst>
          </p:cNvPr>
          <p:cNvSpPr>
            <a:spLocks noGrp="1"/>
          </p:cNvSpPr>
          <p:nvPr>
            <p:ph idx="1"/>
          </p:nvPr>
        </p:nvSpPr>
        <p:spPr/>
        <p:txBody>
          <a:bodyPr vert="horz" lIns="0" tIns="45720" rIns="91440" bIns="45720" rtlCol="0" anchor="t">
            <a:noAutofit/>
          </a:bodyPr>
          <a:lstStyle/>
          <a:p>
            <a:r>
              <a:rPr lang="en-US" dirty="0"/>
              <a:t>Helium requires the following tools</a:t>
            </a:r>
          </a:p>
          <a:p>
            <a:pPr marL="737870" lvl="1" indent="-280670"/>
            <a:r>
              <a:rPr lang="en-US" i="1" dirty="0"/>
              <a:t>XCELIUM</a:t>
            </a:r>
            <a:endParaRPr lang="en-US" i="1" dirty="0">
              <a:cs typeface="Arial" panose="020B0604020202020204" pitchFamily="34" charset="0"/>
            </a:endParaRPr>
          </a:p>
          <a:p>
            <a:pPr marL="737870" lvl="1" indent="-280670"/>
            <a:r>
              <a:rPr lang="en-US" i="1" dirty="0"/>
              <a:t>ARM Fast Models</a:t>
            </a:r>
            <a:endParaRPr lang="en-US" i="1" dirty="0">
              <a:cs typeface="Arial" panose="020B0604020202020204" pitchFamily="34" charset="0"/>
            </a:endParaRPr>
          </a:p>
          <a:p>
            <a:pPr marL="737870" lvl="1" indent="-280670"/>
            <a:r>
              <a:rPr lang="en-US" i="1" dirty="0">
                <a:latin typeface="Arial"/>
                <a:cs typeface="Arial"/>
              </a:rPr>
              <a:t>MMP (for DDR Smart Memory)</a:t>
            </a:r>
          </a:p>
          <a:p>
            <a:pPr marL="737870" lvl="1" indent="-280670"/>
            <a:r>
              <a:rPr lang="en-US" i="1" dirty="0"/>
              <a:t>VXE (for Palladium Z1)</a:t>
            </a:r>
            <a:endParaRPr lang="en-US" i="1" dirty="0">
              <a:cs typeface="Arial" panose="020B0604020202020204" pitchFamily="34" charset="0"/>
            </a:endParaRPr>
          </a:p>
          <a:p>
            <a:pPr marL="737870" lvl="1" indent="-280670"/>
            <a:r>
              <a:rPr lang="en-US" i="1" dirty="0"/>
              <a:t>WXE (for Palladium Z2)</a:t>
            </a:r>
            <a:endParaRPr lang="en-US" i="1" dirty="0">
              <a:cs typeface="Arial" panose="020B0604020202020204" pitchFamily="34" charset="0"/>
            </a:endParaRPr>
          </a:p>
          <a:p>
            <a:pPr marL="737870" lvl="1" indent="-280670"/>
            <a:r>
              <a:rPr lang="en-US" i="1" dirty="0"/>
              <a:t>PTM (for Protium)</a:t>
            </a:r>
            <a:endParaRPr lang="en-US" i="1" dirty="0">
              <a:cs typeface="Arial" panose="020B0604020202020204" pitchFamily="34" charset="0"/>
            </a:endParaRPr>
          </a:p>
          <a:p>
            <a:pPr marL="737870" lvl="1" indent="-280670"/>
            <a:r>
              <a:rPr lang="en-US" i="1" dirty="0"/>
              <a:t>IXCOM (for Palladium or Protium)</a:t>
            </a:r>
            <a:endParaRPr lang="en-US" i="1" dirty="0">
              <a:cs typeface="Arial" panose="020B0604020202020204" pitchFamily="34" charset="0"/>
            </a:endParaRPr>
          </a:p>
          <a:p>
            <a:pPr marL="737870" lvl="1" indent="-280670"/>
            <a:r>
              <a:rPr lang="en-US" i="1" dirty="0"/>
              <a:t>HDLICE (for Palladium or Protium)</a:t>
            </a:r>
            <a:endParaRPr lang="en-US" i="1" dirty="0">
              <a:cs typeface="Arial" panose="020B0604020202020204" pitchFamily="34" charset="0"/>
            </a:endParaRPr>
          </a:p>
          <a:p>
            <a:pPr marL="737870" lvl="1" indent="-280670"/>
            <a:r>
              <a:rPr lang="en-US" i="1" dirty="0"/>
              <a:t>PDAPP (for Palladium or Protium)</a:t>
            </a:r>
            <a:endParaRPr lang="en-US" i="1" dirty="0">
              <a:cs typeface="Arial" panose="020B0604020202020204" pitchFamily="34" charset="0"/>
            </a:endParaRPr>
          </a:p>
          <a:p>
            <a:r>
              <a:rPr lang="en-US" dirty="0"/>
              <a:t>Refer to the </a:t>
            </a:r>
            <a:r>
              <a:rPr lang="en-US" b="1" dirty="0"/>
              <a:t>Helium Release Information</a:t>
            </a:r>
            <a:r>
              <a:rPr lang="en-US" dirty="0"/>
              <a:t> document for the versions of these tools that are compatible with your version of Helium</a:t>
            </a:r>
          </a:p>
          <a:p>
            <a:pPr marL="737870" lvl="1" indent="-280670"/>
            <a:endParaRPr lang="en-US" dirty="0">
              <a:cs typeface="Arial" panose="020B0604020202020204" pitchFamily="34" charset="0"/>
            </a:endParaRPr>
          </a:p>
        </p:txBody>
      </p:sp>
      <p:sp>
        <p:nvSpPr>
          <p:cNvPr id="2" name="Title 1">
            <a:extLst>
              <a:ext uri="{FF2B5EF4-FFF2-40B4-BE49-F238E27FC236}">
                <a16:creationId xmlns:a16="http://schemas.microsoft.com/office/drawing/2014/main" id="{528BD115-1739-4687-A984-33B3BD3E629F}"/>
              </a:ext>
            </a:extLst>
          </p:cNvPr>
          <p:cNvSpPr>
            <a:spLocks noGrp="1"/>
          </p:cNvSpPr>
          <p:nvPr>
            <p:ph type="title"/>
          </p:nvPr>
        </p:nvSpPr>
        <p:spPr/>
        <p:txBody>
          <a:bodyPr/>
          <a:lstStyle/>
          <a:p>
            <a:r>
              <a:rPr lang="en-US" dirty="0"/>
              <a:t>Helium Tool Matrix</a:t>
            </a:r>
          </a:p>
        </p:txBody>
      </p:sp>
    </p:spTree>
    <p:extLst>
      <p:ext uri="{BB962C8B-B14F-4D97-AF65-F5344CB8AC3E}">
        <p14:creationId xmlns:p14="http://schemas.microsoft.com/office/powerpoint/2010/main" val="67402819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3930A7-E5A6-4A5C-BD59-BCE2CCF8C325}"/>
              </a:ext>
            </a:extLst>
          </p:cNvPr>
          <p:cNvSpPr>
            <a:spLocks noGrp="1"/>
          </p:cNvSpPr>
          <p:nvPr>
            <p:ph type="title"/>
          </p:nvPr>
        </p:nvSpPr>
        <p:spPr>
          <a:xfrm>
            <a:off x="446313" y="859110"/>
            <a:ext cx="11310257" cy="666871"/>
          </a:xfrm>
        </p:spPr>
        <p:txBody>
          <a:bodyPr/>
          <a:lstStyle/>
          <a:p>
            <a:r>
              <a:rPr lang="en-US" dirty="0"/>
              <a:t>Platform checks in Helium Platform Assembly</a:t>
            </a:r>
            <a:br>
              <a:rPr lang="en-US" dirty="0"/>
            </a:br>
            <a:endParaRPr lang="en-US" dirty="0"/>
          </a:p>
        </p:txBody>
      </p:sp>
      <p:pic>
        <p:nvPicPr>
          <p:cNvPr id="4" name="Picture 3">
            <a:extLst>
              <a:ext uri="{FF2B5EF4-FFF2-40B4-BE49-F238E27FC236}">
                <a16:creationId xmlns:a16="http://schemas.microsoft.com/office/drawing/2014/main" id="{FA5D4DDE-A689-4840-8A72-90F7F6D96C97}"/>
              </a:ext>
            </a:extLst>
          </p:cNvPr>
          <p:cNvPicPr>
            <a:picLocks noChangeAspect="1"/>
          </p:cNvPicPr>
          <p:nvPr/>
        </p:nvPicPr>
        <p:blipFill>
          <a:blip r:embed="rId2"/>
          <a:stretch>
            <a:fillRect/>
          </a:stretch>
        </p:blipFill>
        <p:spPr>
          <a:xfrm>
            <a:off x="5241134" y="2020625"/>
            <a:ext cx="6105750" cy="469054"/>
          </a:xfrm>
          <a:prstGeom prst="rect">
            <a:avLst/>
          </a:prstGeom>
        </p:spPr>
      </p:pic>
      <p:sp>
        <p:nvSpPr>
          <p:cNvPr id="6" name="Content Placeholder 3">
            <a:extLst>
              <a:ext uri="{FF2B5EF4-FFF2-40B4-BE49-F238E27FC236}">
                <a16:creationId xmlns:a16="http://schemas.microsoft.com/office/drawing/2014/main" id="{0DA0838E-7433-4B0C-B378-B8BBF1C7D279}"/>
              </a:ext>
            </a:extLst>
          </p:cNvPr>
          <p:cNvSpPr txBox="1">
            <a:spLocks/>
          </p:cNvSpPr>
          <p:nvPr/>
        </p:nvSpPr>
        <p:spPr>
          <a:xfrm>
            <a:off x="579175" y="1734184"/>
            <a:ext cx="4271190" cy="4688363"/>
          </a:xfrm>
          <a:prstGeom prst="rect">
            <a:avLst/>
          </a:prstGeom>
        </p:spPr>
        <p:txBody>
          <a:bodyPr vert="horz" lIns="0" tIns="45720" rIns="91440" bIns="45720" rtlCol="0" anchor="t">
            <a:noAutofit/>
          </a:bodyPr>
          <a:lstStyle>
            <a:lvl1pPr marL="346075" indent="-288925" algn="l" defTabSz="914400" rtl="0" eaLnBrk="1" latinLnBrk="0" hangingPunct="1">
              <a:lnSpc>
                <a:spcPct val="90000"/>
              </a:lnSpc>
              <a:spcBef>
                <a:spcPts val="1600"/>
              </a:spcBef>
              <a:spcAft>
                <a:spcPts val="300"/>
              </a:spcAft>
              <a:buClr>
                <a:schemeClr val="tx2"/>
              </a:buClr>
              <a:buSzPct val="100000"/>
              <a:buFont typeface="Arial" panose="020B0604020202020204" pitchFamily="34" charset="0"/>
              <a:buChar char="•"/>
              <a:tabLst/>
              <a:defRPr sz="2400" kern="1200">
                <a:solidFill>
                  <a:schemeClr val="tx1"/>
                </a:solidFill>
                <a:latin typeface="Arial" panose="020B0604020202020204" pitchFamily="34" charset="0"/>
                <a:ea typeface="+mn-ea"/>
                <a:cs typeface="+mn-cs"/>
              </a:defRPr>
            </a:lvl1pPr>
            <a:lvl2pPr marL="738188" indent="-280988" algn="l" defTabSz="914400" rtl="0" eaLnBrk="1" latinLnBrk="0" hangingPunct="1">
              <a:lnSpc>
                <a:spcPct val="90000"/>
              </a:lnSpc>
              <a:spcBef>
                <a:spcPts val="400"/>
              </a:spcBef>
              <a:spcAft>
                <a:spcPts val="300"/>
              </a:spcAft>
              <a:buClr>
                <a:schemeClr val="tx2"/>
              </a:buClr>
              <a:buSzPct val="60000"/>
              <a:buFont typeface="Courier New" panose="02070309020205020404" pitchFamily="49" charset="0"/>
              <a:buChar char="o"/>
              <a:tabLst/>
              <a:defRPr sz="2000" kern="1200">
                <a:solidFill>
                  <a:schemeClr val="tx1"/>
                </a:solidFill>
                <a:latin typeface="Arial" panose="020B0604020202020204" pitchFamily="34" charset="0"/>
                <a:ea typeface="+mn-ea"/>
                <a:cs typeface="+mn-cs"/>
              </a:defRPr>
            </a:lvl2pPr>
            <a:lvl3pPr marL="1200150" indent="-285750" algn="l" defTabSz="914400" rtl="0" eaLnBrk="1" latinLnBrk="0" hangingPunct="1">
              <a:lnSpc>
                <a:spcPct val="90000"/>
              </a:lnSpc>
              <a:spcBef>
                <a:spcPts val="400"/>
              </a:spcBef>
              <a:spcAft>
                <a:spcPts val="300"/>
              </a:spcAft>
              <a:buClr>
                <a:schemeClr val="tx2"/>
              </a:buClr>
              <a:buSzPct val="100000"/>
              <a:buFont typeface="Rubik Light" panose="00000400000000000000" pitchFamily="2" charset="-79"/>
              <a:buChar char="–"/>
              <a:tabLst/>
              <a:defRPr sz="1600" kern="1200">
                <a:solidFill>
                  <a:schemeClr val="tx1"/>
                </a:solidFill>
                <a:latin typeface="Arial" panose="020B0604020202020204" pitchFamily="34" charset="0"/>
                <a:ea typeface="+mn-ea"/>
                <a:cs typeface="+mn-cs"/>
              </a:defRPr>
            </a:lvl3pPr>
            <a:lvl4pPr marL="1652588" indent="-280988" algn="l" defTabSz="914400" rtl="0" eaLnBrk="1" latinLnBrk="0" hangingPunct="1">
              <a:lnSpc>
                <a:spcPct val="90000"/>
              </a:lnSpc>
              <a:spcBef>
                <a:spcPts val="500"/>
              </a:spcBef>
              <a:spcAft>
                <a:spcPts val="1200"/>
              </a:spcAft>
              <a:buClr>
                <a:schemeClr val="accent2"/>
              </a:buClr>
              <a:buSzPct val="115000"/>
              <a:buFont typeface=".Lucida Grande UI Regular"/>
              <a:buChar char="▹"/>
              <a:tabLst/>
              <a:defRPr sz="1500" kern="1200">
                <a:solidFill>
                  <a:schemeClr val="tx2"/>
                </a:solidFill>
                <a:latin typeface="+mn-lt"/>
                <a:ea typeface="+mn-ea"/>
                <a:cs typeface="+mn-cs"/>
              </a:defRPr>
            </a:lvl4pPr>
            <a:lvl5pPr marL="2170113" indent="-341313" algn="l" defTabSz="914400" rtl="0" eaLnBrk="1" latinLnBrk="0" hangingPunct="1">
              <a:lnSpc>
                <a:spcPct val="90000"/>
              </a:lnSpc>
              <a:spcBef>
                <a:spcPts val="500"/>
              </a:spcBef>
              <a:spcAft>
                <a:spcPts val="1200"/>
              </a:spcAft>
              <a:buClr>
                <a:schemeClr val="accent2"/>
              </a:buClr>
              <a:buSzPct val="115000"/>
              <a:buFont typeface=".Lucida Grande UI Regular"/>
              <a:buChar char="▹"/>
              <a:tabLst/>
              <a:defRPr sz="15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a:t>Use Platform Checks to validate the platform for problems before elaboration/simulation</a:t>
            </a:r>
          </a:p>
          <a:p>
            <a:r>
              <a:rPr lang="en-US" sz="1400">
                <a:latin typeface="Arial"/>
                <a:cs typeface="Arial"/>
              </a:rPr>
              <a:t>Problem description helps in identifying the root cause of problem</a:t>
            </a:r>
          </a:p>
          <a:p>
            <a:r>
              <a:rPr lang="en-US" sz="1400">
                <a:latin typeface="Arial"/>
                <a:cs typeface="Arial"/>
              </a:rPr>
              <a:t>Navigation through problems view helps to quickly identify instances having problem</a:t>
            </a:r>
          </a:p>
          <a:p>
            <a:r>
              <a:rPr lang="en-US" sz="1400">
                <a:cs typeface="Arial"/>
              </a:rPr>
              <a:t>Examples of Platform Checks are Catalog Definition Check,</a:t>
            </a:r>
            <a:r>
              <a:rPr lang="en-US" sz="1400"/>
              <a:t> Interface Update Check, Port Unbound Check, Catalog ARM Fast Models Version Check etc.</a:t>
            </a:r>
          </a:p>
          <a:p>
            <a:endParaRPr lang="en-US" sz="1400">
              <a:cs typeface="Arial"/>
            </a:endParaRPr>
          </a:p>
          <a:p>
            <a:endParaRPr lang="en-US" sz="1400">
              <a:cs typeface="Arial"/>
            </a:endParaRPr>
          </a:p>
          <a:p>
            <a:pPr marL="57150" indent="0">
              <a:buFont typeface="Arial" panose="020B0604020202020204" pitchFamily="34" charset="0"/>
              <a:buNone/>
            </a:pPr>
            <a:endParaRPr lang="en-US" sz="1400"/>
          </a:p>
          <a:p>
            <a:pPr marL="57150" indent="0">
              <a:buFont typeface="Arial" panose="020B0604020202020204" pitchFamily="34" charset="0"/>
              <a:buNone/>
            </a:pPr>
            <a:endParaRPr lang="en-US" sz="1400"/>
          </a:p>
          <a:p>
            <a:pPr marL="57150" indent="0">
              <a:buFont typeface="Arial" panose="020B0604020202020204" pitchFamily="34" charset="0"/>
              <a:buNone/>
            </a:pPr>
            <a:endParaRPr lang="en-US" sz="1400"/>
          </a:p>
        </p:txBody>
      </p:sp>
      <p:sp>
        <p:nvSpPr>
          <p:cNvPr id="7" name="Callout: Line 6">
            <a:extLst>
              <a:ext uri="{FF2B5EF4-FFF2-40B4-BE49-F238E27FC236}">
                <a16:creationId xmlns:a16="http://schemas.microsoft.com/office/drawing/2014/main" id="{73ED2307-00F4-452A-921B-2340A8C0B876}"/>
              </a:ext>
            </a:extLst>
          </p:cNvPr>
          <p:cNvSpPr/>
          <p:nvPr/>
        </p:nvSpPr>
        <p:spPr>
          <a:xfrm>
            <a:off x="6494585" y="1585377"/>
            <a:ext cx="4165600" cy="273472"/>
          </a:xfrm>
          <a:prstGeom prst="borderCallout1">
            <a:avLst>
              <a:gd name="adj1" fmla="val 100705"/>
              <a:gd name="adj2" fmla="val 44696"/>
              <a:gd name="adj3" fmla="val 203134"/>
              <a:gd name="adj4" fmla="val 98077"/>
            </a:avLst>
          </a:prstGeom>
          <a:solidFill>
            <a:schemeClr val="tx2">
              <a:lumMod val="20000"/>
              <a:lumOff val="80000"/>
            </a:schemeClr>
          </a:solidFill>
          <a:ln>
            <a:tailEnd type="ova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chemeClr val="tx1"/>
                </a:solidFill>
              </a:rPr>
              <a:t>“Check For Problems” Action runs platform checks on the platform</a:t>
            </a:r>
          </a:p>
        </p:txBody>
      </p:sp>
      <p:pic>
        <p:nvPicPr>
          <p:cNvPr id="8" name="Picture 7">
            <a:extLst>
              <a:ext uri="{FF2B5EF4-FFF2-40B4-BE49-F238E27FC236}">
                <a16:creationId xmlns:a16="http://schemas.microsoft.com/office/drawing/2014/main" id="{63185D61-E33E-492F-A1A4-9CB7C7958996}"/>
              </a:ext>
            </a:extLst>
          </p:cNvPr>
          <p:cNvPicPr>
            <a:picLocks noChangeAspect="1"/>
          </p:cNvPicPr>
          <p:nvPr/>
        </p:nvPicPr>
        <p:blipFill>
          <a:blip r:embed="rId3"/>
          <a:stretch>
            <a:fillRect/>
          </a:stretch>
        </p:blipFill>
        <p:spPr>
          <a:xfrm>
            <a:off x="733798" y="4665786"/>
            <a:ext cx="11504941" cy="1615132"/>
          </a:xfrm>
          <a:prstGeom prst="rect">
            <a:avLst/>
          </a:prstGeom>
        </p:spPr>
      </p:pic>
      <p:sp>
        <p:nvSpPr>
          <p:cNvPr id="10" name="Callout: Line 9">
            <a:extLst>
              <a:ext uri="{FF2B5EF4-FFF2-40B4-BE49-F238E27FC236}">
                <a16:creationId xmlns:a16="http://schemas.microsoft.com/office/drawing/2014/main" id="{A1E7FAA9-5BC9-4DEA-BDE8-849CCD11445D}"/>
              </a:ext>
            </a:extLst>
          </p:cNvPr>
          <p:cNvSpPr/>
          <p:nvPr/>
        </p:nvSpPr>
        <p:spPr>
          <a:xfrm>
            <a:off x="5437741" y="3634891"/>
            <a:ext cx="2369828" cy="273472"/>
          </a:xfrm>
          <a:prstGeom prst="borderCallout1">
            <a:avLst>
              <a:gd name="adj1" fmla="val 100704"/>
              <a:gd name="adj2" fmla="val 49970"/>
              <a:gd name="adj3" fmla="val 400375"/>
              <a:gd name="adj4" fmla="val -178819"/>
            </a:avLst>
          </a:prstGeom>
          <a:solidFill>
            <a:schemeClr val="tx2">
              <a:lumMod val="20000"/>
              <a:lumOff val="80000"/>
            </a:schemeClr>
          </a:solidFill>
          <a:ln>
            <a:tailEnd type="ova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chemeClr val="tx1"/>
                </a:solidFill>
              </a:rPr>
              <a:t>Instance with problem is highlighted in Design Editor</a:t>
            </a:r>
          </a:p>
        </p:txBody>
      </p:sp>
      <p:sp>
        <p:nvSpPr>
          <p:cNvPr id="11" name="Callout: Line 10">
            <a:extLst>
              <a:ext uri="{FF2B5EF4-FFF2-40B4-BE49-F238E27FC236}">
                <a16:creationId xmlns:a16="http://schemas.microsoft.com/office/drawing/2014/main" id="{C92BB7FF-F60D-4089-90F3-17DFB84EC89C}"/>
              </a:ext>
            </a:extLst>
          </p:cNvPr>
          <p:cNvSpPr/>
          <p:nvPr/>
        </p:nvSpPr>
        <p:spPr>
          <a:xfrm>
            <a:off x="8056309" y="3265536"/>
            <a:ext cx="3700261" cy="273472"/>
          </a:xfrm>
          <a:prstGeom prst="borderCallout1">
            <a:avLst>
              <a:gd name="adj1" fmla="val 100704"/>
              <a:gd name="adj2" fmla="val 49481"/>
              <a:gd name="adj3" fmla="val 794756"/>
              <a:gd name="adj4" fmla="val 70844"/>
            </a:avLst>
          </a:prstGeom>
          <a:solidFill>
            <a:schemeClr val="tx2">
              <a:lumMod val="20000"/>
              <a:lumOff val="80000"/>
            </a:schemeClr>
          </a:solidFill>
          <a:ln>
            <a:tailEnd type="ova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chemeClr val="tx1"/>
                </a:solidFill>
              </a:rPr>
              <a:t>Error/Warning details are present in instance tooltip</a:t>
            </a:r>
          </a:p>
        </p:txBody>
      </p:sp>
      <p:sp>
        <p:nvSpPr>
          <p:cNvPr id="12" name="Callout: Line 11">
            <a:extLst>
              <a:ext uri="{FF2B5EF4-FFF2-40B4-BE49-F238E27FC236}">
                <a16:creationId xmlns:a16="http://schemas.microsoft.com/office/drawing/2014/main" id="{3BC4AABB-1FF8-4081-816B-631FB197DF66}"/>
              </a:ext>
            </a:extLst>
          </p:cNvPr>
          <p:cNvSpPr/>
          <p:nvPr/>
        </p:nvSpPr>
        <p:spPr>
          <a:xfrm>
            <a:off x="4513074" y="4277717"/>
            <a:ext cx="7561870" cy="273472"/>
          </a:xfrm>
          <a:prstGeom prst="borderCallout1">
            <a:avLst>
              <a:gd name="adj1" fmla="val 100704"/>
              <a:gd name="adj2" fmla="val 50220"/>
              <a:gd name="adj3" fmla="val 677584"/>
              <a:gd name="adj4" fmla="val -8571"/>
            </a:avLst>
          </a:prstGeom>
          <a:solidFill>
            <a:schemeClr val="tx2">
              <a:lumMod val="20000"/>
              <a:lumOff val="80000"/>
            </a:schemeClr>
          </a:solidFill>
          <a:ln>
            <a:tailEnd type="ova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chemeClr val="tx1"/>
                </a:solidFill>
              </a:rPr>
              <a:t>Problems with details can be viewed in Problems View. Double-clicking a problem highlights instance for which problem is reported.</a:t>
            </a:r>
          </a:p>
        </p:txBody>
      </p:sp>
      <p:grpSp>
        <p:nvGrpSpPr>
          <p:cNvPr id="13" name="Group 12">
            <a:extLst>
              <a:ext uri="{FF2B5EF4-FFF2-40B4-BE49-F238E27FC236}">
                <a16:creationId xmlns:a16="http://schemas.microsoft.com/office/drawing/2014/main" id="{E2DD79C0-40EA-4A17-93B1-1167630700B8}"/>
              </a:ext>
            </a:extLst>
          </p:cNvPr>
          <p:cNvGrpSpPr/>
          <p:nvPr/>
        </p:nvGrpSpPr>
        <p:grpSpPr>
          <a:xfrm>
            <a:off x="1184564" y="276976"/>
            <a:ext cx="10879282" cy="380512"/>
            <a:chOff x="1184564" y="276976"/>
            <a:chExt cx="10879282" cy="380512"/>
          </a:xfrm>
        </p:grpSpPr>
        <p:sp>
          <p:nvSpPr>
            <p:cNvPr id="14" name="Rectangle: Top Corners One Rounded and One Snipped 13">
              <a:extLst>
                <a:ext uri="{FF2B5EF4-FFF2-40B4-BE49-F238E27FC236}">
                  <a16:creationId xmlns:a16="http://schemas.microsoft.com/office/drawing/2014/main" id="{B8816D5D-1261-491D-9700-DDE43A4B1572}"/>
                </a:ext>
              </a:extLst>
            </p:cNvPr>
            <p:cNvSpPr/>
            <p:nvPr/>
          </p:nvSpPr>
          <p:spPr>
            <a:xfrm>
              <a:off x="1184564" y="276976"/>
              <a:ext cx="3584864" cy="372630"/>
            </a:xfrm>
            <a:prstGeom prst="snipRoundRect">
              <a:avLst/>
            </a:prstGeom>
            <a:solidFill>
              <a:schemeClr val="tx1">
                <a:lumMod val="25000"/>
                <a:lumOff val="7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bg1">
                      <a:lumMod val="65000"/>
                    </a:schemeClr>
                  </a:solidFill>
                </a:rPr>
                <a:t>Model &amp; Platform Management</a:t>
              </a:r>
            </a:p>
          </p:txBody>
        </p:sp>
        <p:sp>
          <p:nvSpPr>
            <p:cNvPr id="15" name="Rectangle: Top Corners One Rounded and One Snipped 14">
              <a:extLst>
                <a:ext uri="{FF2B5EF4-FFF2-40B4-BE49-F238E27FC236}">
                  <a16:creationId xmlns:a16="http://schemas.microsoft.com/office/drawing/2014/main" id="{49499774-CA43-4B0F-93F4-03226D1EBB95}"/>
                </a:ext>
              </a:extLst>
            </p:cNvPr>
            <p:cNvSpPr/>
            <p:nvPr/>
          </p:nvSpPr>
          <p:spPr>
            <a:xfrm>
              <a:off x="4769425" y="284858"/>
              <a:ext cx="2722419" cy="372630"/>
            </a:xfrm>
            <a:prstGeom prst="snip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Platform Editor</a:t>
              </a:r>
              <a:endParaRPr lang="en-US" dirty="0"/>
            </a:p>
          </p:txBody>
        </p:sp>
        <p:sp>
          <p:nvSpPr>
            <p:cNvPr id="16" name="Rectangle: Top Corners One Rounded and One Snipped 15">
              <a:extLst>
                <a:ext uri="{FF2B5EF4-FFF2-40B4-BE49-F238E27FC236}">
                  <a16:creationId xmlns:a16="http://schemas.microsoft.com/office/drawing/2014/main" id="{0A2B4A89-D8EF-4417-B8D8-1C80E3AB191A}"/>
                </a:ext>
              </a:extLst>
            </p:cNvPr>
            <p:cNvSpPr/>
            <p:nvPr/>
          </p:nvSpPr>
          <p:spPr>
            <a:xfrm>
              <a:off x="10183089" y="284858"/>
              <a:ext cx="1880757" cy="372630"/>
            </a:xfrm>
            <a:prstGeom prst="snipRoundRect">
              <a:avLst/>
            </a:prstGeom>
            <a:solidFill>
              <a:schemeClr val="tx1">
                <a:lumMod val="25000"/>
                <a:lumOff val="7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bg1">
                      <a:lumMod val="65000"/>
                    </a:schemeClr>
                  </a:solidFill>
                </a:rPr>
                <a:t>Run &amp; Debug</a:t>
              </a:r>
            </a:p>
          </p:txBody>
        </p:sp>
        <p:sp>
          <p:nvSpPr>
            <p:cNvPr id="17" name="Rectangle: Top Corners One Rounded and One Snipped 16">
              <a:extLst>
                <a:ext uri="{FF2B5EF4-FFF2-40B4-BE49-F238E27FC236}">
                  <a16:creationId xmlns:a16="http://schemas.microsoft.com/office/drawing/2014/main" id="{3BBEC015-4616-4266-9B46-BEF1DE4803E1}"/>
                </a:ext>
              </a:extLst>
            </p:cNvPr>
            <p:cNvSpPr/>
            <p:nvPr/>
          </p:nvSpPr>
          <p:spPr>
            <a:xfrm>
              <a:off x="7488381" y="281394"/>
              <a:ext cx="2722419" cy="372630"/>
            </a:xfrm>
            <a:prstGeom prst="snipRoundRect">
              <a:avLst/>
            </a:prstGeom>
            <a:solidFill>
              <a:schemeClr val="tx1">
                <a:lumMod val="25000"/>
                <a:lumOff val="7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bg1">
                      <a:lumMod val="65000"/>
                    </a:schemeClr>
                  </a:solidFill>
                </a:rPr>
                <a:t>Memory Map Editor</a:t>
              </a:r>
            </a:p>
          </p:txBody>
        </p:sp>
      </p:grpSp>
    </p:spTree>
    <p:extLst>
      <p:ext uri="{BB962C8B-B14F-4D97-AF65-F5344CB8AC3E}">
        <p14:creationId xmlns:p14="http://schemas.microsoft.com/office/powerpoint/2010/main" val="202163700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01BA780C-9077-447F-A60B-FE0E6712FB1A}"/>
              </a:ext>
            </a:extLst>
          </p:cNvPr>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6198917" y="2672169"/>
            <a:ext cx="5649912" cy="2930604"/>
          </a:xfrm>
        </p:spPr>
      </p:pic>
      <p:sp>
        <p:nvSpPr>
          <p:cNvPr id="3" name="Title 2">
            <a:extLst>
              <a:ext uri="{FF2B5EF4-FFF2-40B4-BE49-F238E27FC236}">
                <a16:creationId xmlns:a16="http://schemas.microsoft.com/office/drawing/2014/main" id="{D67E3377-F538-46AB-8B11-02184138102A}"/>
              </a:ext>
            </a:extLst>
          </p:cNvPr>
          <p:cNvSpPr>
            <a:spLocks noGrp="1"/>
          </p:cNvSpPr>
          <p:nvPr>
            <p:ph type="title"/>
          </p:nvPr>
        </p:nvSpPr>
        <p:spPr>
          <a:xfrm>
            <a:off x="446313" y="859108"/>
            <a:ext cx="11310257" cy="666871"/>
          </a:xfrm>
        </p:spPr>
        <p:txBody>
          <a:bodyPr/>
          <a:lstStyle/>
          <a:p>
            <a:r>
              <a:rPr lang="en-US"/>
              <a:t>Platform Reports</a:t>
            </a:r>
          </a:p>
        </p:txBody>
      </p:sp>
      <p:sp>
        <p:nvSpPr>
          <p:cNvPr id="11" name="Content Placeholder 10">
            <a:extLst>
              <a:ext uri="{FF2B5EF4-FFF2-40B4-BE49-F238E27FC236}">
                <a16:creationId xmlns:a16="http://schemas.microsoft.com/office/drawing/2014/main" id="{9D6260B3-7CFA-48A3-99AB-C1C1AC13B846}"/>
              </a:ext>
            </a:extLst>
          </p:cNvPr>
          <p:cNvSpPr>
            <a:spLocks noGrp="1"/>
          </p:cNvSpPr>
          <p:nvPr>
            <p:ph idx="4294967295"/>
          </p:nvPr>
        </p:nvSpPr>
        <p:spPr>
          <a:xfrm>
            <a:off x="441156" y="1525979"/>
            <a:ext cx="5661025" cy="4687888"/>
          </a:xfrm>
        </p:spPr>
        <p:txBody>
          <a:bodyPr/>
          <a:lstStyle/>
          <a:p>
            <a:r>
              <a:rPr lang="en-US" dirty="0"/>
              <a:t>Helium is designed to help create platforms that are correct by construction.</a:t>
            </a:r>
          </a:p>
          <a:p>
            <a:r>
              <a:rPr lang="en-US" dirty="0"/>
              <a:t>Debugging problems in the assembly should be done within Helium.</a:t>
            </a:r>
          </a:p>
          <a:p>
            <a:r>
              <a:rPr lang="en-US" dirty="0"/>
              <a:t>Sometimes a report in textual format can be useful to summarize key information about the platform such as its instances, parameters, ports and connections. </a:t>
            </a:r>
          </a:p>
          <a:p>
            <a:r>
              <a:rPr lang="en-US" dirty="0"/>
              <a:t>The report can serve as a “manifest” of platform contents.</a:t>
            </a:r>
          </a:p>
        </p:txBody>
      </p:sp>
      <p:pic>
        <p:nvPicPr>
          <p:cNvPr id="6" name="Picture 5">
            <a:extLst>
              <a:ext uri="{FF2B5EF4-FFF2-40B4-BE49-F238E27FC236}">
                <a16:creationId xmlns:a16="http://schemas.microsoft.com/office/drawing/2014/main" id="{BF6A67B1-B752-4AE5-85B0-B071DEB01D28}"/>
              </a:ext>
            </a:extLst>
          </p:cNvPr>
          <p:cNvPicPr/>
          <p:nvPr/>
        </p:nvPicPr>
        <p:blipFill>
          <a:blip r:embed="rId3">
            <a:extLst>
              <a:ext uri="{28A0092B-C50C-407E-A947-70E740481C1C}">
                <a14:useLocalDpi xmlns:a14="http://schemas.microsoft.com/office/drawing/2010/main" val="0"/>
              </a:ext>
            </a:extLst>
          </a:blip>
          <a:stretch>
            <a:fillRect/>
          </a:stretch>
        </p:blipFill>
        <p:spPr>
          <a:xfrm>
            <a:off x="6251335" y="1724838"/>
            <a:ext cx="2686050" cy="685800"/>
          </a:xfrm>
          <a:prstGeom prst="rect">
            <a:avLst/>
          </a:prstGeom>
        </p:spPr>
      </p:pic>
      <p:sp>
        <p:nvSpPr>
          <p:cNvPr id="8" name="Callout: Line 7">
            <a:extLst>
              <a:ext uri="{FF2B5EF4-FFF2-40B4-BE49-F238E27FC236}">
                <a16:creationId xmlns:a16="http://schemas.microsoft.com/office/drawing/2014/main" id="{5CB1A828-AFD0-4145-8AF6-93CB9E7C5997}"/>
              </a:ext>
            </a:extLst>
          </p:cNvPr>
          <p:cNvSpPr/>
          <p:nvPr/>
        </p:nvSpPr>
        <p:spPr>
          <a:xfrm>
            <a:off x="7939055" y="5782422"/>
            <a:ext cx="1996660" cy="456460"/>
          </a:xfrm>
          <a:prstGeom prst="borderCallout1">
            <a:avLst>
              <a:gd name="adj1" fmla="val 2186"/>
              <a:gd name="adj2" fmla="val 52189"/>
              <a:gd name="adj3" fmla="val -184541"/>
              <a:gd name="adj4" fmla="val 37948"/>
            </a:avLst>
          </a:prstGeom>
          <a:solidFill>
            <a:schemeClr val="tx2">
              <a:lumMod val="20000"/>
              <a:lumOff val="80000"/>
            </a:schemeClr>
          </a:solidFill>
          <a:ln>
            <a:tailEnd type="ova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000">
                <a:solidFill>
                  <a:schemeClr val="tx1"/>
                </a:solidFill>
              </a:rPr>
              <a:t>Content sections of the report are configurable</a:t>
            </a:r>
          </a:p>
        </p:txBody>
      </p:sp>
      <p:sp>
        <p:nvSpPr>
          <p:cNvPr id="9" name="Callout: Line 8">
            <a:extLst>
              <a:ext uri="{FF2B5EF4-FFF2-40B4-BE49-F238E27FC236}">
                <a16:creationId xmlns:a16="http://schemas.microsoft.com/office/drawing/2014/main" id="{55968DD1-3AA4-4281-A854-CD57FECE96CE}"/>
              </a:ext>
            </a:extLst>
          </p:cNvPr>
          <p:cNvSpPr/>
          <p:nvPr/>
        </p:nvSpPr>
        <p:spPr>
          <a:xfrm>
            <a:off x="9806115" y="1543204"/>
            <a:ext cx="1996660" cy="665916"/>
          </a:xfrm>
          <a:prstGeom prst="borderCallout1">
            <a:avLst>
              <a:gd name="adj1" fmla="val 51895"/>
              <a:gd name="adj2" fmla="val -964"/>
              <a:gd name="adj3" fmla="val 400411"/>
              <a:gd name="adj4" fmla="val -111871"/>
            </a:avLst>
          </a:prstGeom>
          <a:solidFill>
            <a:schemeClr val="tx2">
              <a:lumMod val="20000"/>
              <a:lumOff val="80000"/>
            </a:schemeClr>
          </a:solidFill>
          <a:ln>
            <a:tailEnd type="ova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000">
                <a:solidFill>
                  <a:schemeClr val="tx1"/>
                </a:solidFill>
              </a:rPr>
              <a:t>Choose between text and comma separated values</a:t>
            </a:r>
          </a:p>
        </p:txBody>
      </p:sp>
      <p:grpSp>
        <p:nvGrpSpPr>
          <p:cNvPr id="10" name="Group 9">
            <a:extLst>
              <a:ext uri="{FF2B5EF4-FFF2-40B4-BE49-F238E27FC236}">
                <a16:creationId xmlns:a16="http://schemas.microsoft.com/office/drawing/2014/main" id="{CCAE5FF0-A767-4464-B019-26F4361A263F}"/>
              </a:ext>
            </a:extLst>
          </p:cNvPr>
          <p:cNvGrpSpPr/>
          <p:nvPr/>
        </p:nvGrpSpPr>
        <p:grpSpPr>
          <a:xfrm>
            <a:off x="1184564" y="276976"/>
            <a:ext cx="10879282" cy="380512"/>
            <a:chOff x="1184564" y="276976"/>
            <a:chExt cx="10879282" cy="380512"/>
          </a:xfrm>
        </p:grpSpPr>
        <p:sp>
          <p:nvSpPr>
            <p:cNvPr id="12" name="Rectangle: Top Corners One Rounded and One Snipped 11">
              <a:extLst>
                <a:ext uri="{FF2B5EF4-FFF2-40B4-BE49-F238E27FC236}">
                  <a16:creationId xmlns:a16="http://schemas.microsoft.com/office/drawing/2014/main" id="{E39BDC73-619E-4E97-B2E1-F679631B8C69}"/>
                </a:ext>
              </a:extLst>
            </p:cNvPr>
            <p:cNvSpPr/>
            <p:nvPr/>
          </p:nvSpPr>
          <p:spPr>
            <a:xfrm>
              <a:off x="1184564" y="276976"/>
              <a:ext cx="3584864" cy="372630"/>
            </a:xfrm>
            <a:prstGeom prst="snipRoundRect">
              <a:avLst/>
            </a:prstGeom>
            <a:solidFill>
              <a:schemeClr val="tx1">
                <a:lumMod val="25000"/>
                <a:lumOff val="7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bg1">
                      <a:lumMod val="65000"/>
                    </a:schemeClr>
                  </a:solidFill>
                </a:rPr>
                <a:t>Model &amp; Platform Management</a:t>
              </a:r>
            </a:p>
          </p:txBody>
        </p:sp>
        <p:sp>
          <p:nvSpPr>
            <p:cNvPr id="13" name="Rectangle: Top Corners One Rounded and One Snipped 12">
              <a:extLst>
                <a:ext uri="{FF2B5EF4-FFF2-40B4-BE49-F238E27FC236}">
                  <a16:creationId xmlns:a16="http://schemas.microsoft.com/office/drawing/2014/main" id="{1ECD7E46-1D39-4B33-B98C-F9D1EBE52669}"/>
                </a:ext>
              </a:extLst>
            </p:cNvPr>
            <p:cNvSpPr/>
            <p:nvPr/>
          </p:nvSpPr>
          <p:spPr>
            <a:xfrm>
              <a:off x="4769425" y="284858"/>
              <a:ext cx="2722419" cy="372630"/>
            </a:xfrm>
            <a:prstGeom prst="snip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Platform Editor</a:t>
              </a:r>
              <a:endParaRPr lang="en-US" dirty="0"/>
            </a:p>
          </p:txBody>
        </p:sp>
        <p:sp>
          <p:nvSpPr>
            <p:cNvPr id="14" name="Rectangle: Top Corners One Rounded and One Snipped 13">
              <a:extLst>
                <a:ext uri="{FF2B5EF4-FFF2-40B4-BE49-F238E27FC236}">
                  <a16:creationId xmlns:a16="http://schemas.microsoft.com/office/drawing/2014/main" id="{565BDF60-FE49-4F43-A79B-5DCB280E35AD}"/>
                </a:ext>
              </a:extLst>
            </p:cNvPr>
            <p:cNvSpPr/>
            <p:nvPr/>
          </p:nvSpPr>
          <p:spPr>
            <a:xfrm>
              <a:off x="10183089" y="284858"/>
              <a:ext cx="1880757" cy="372630"/>
            </a:xfrm>
            <a:prstGeom prst="snipRoundRect">
              <a:avLst/>
            </a:prstGeom>
            <a:solidFill>
              <a:schemeClr val="tx1">
                <a:lumMod val="25000"/>
                <a:lumOff val="7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bg1">
                      <a:lumMod val="65000"/>
                    </a:schemeClr>
                  </a:solidFill>
                </a:rPr>
                <a:t>Run &amp; Debug</a:t>
              </a:r>
            </a:p>
          </p:txBody>
        </p:sp>
        <p:sp>
          <p:nvSpPr>
            <p:cNvPr id="15" name="Rectangle: Top Corners One Rounded and One Snipped 14">
              <a:extLst>
                <a:ext uri="{FF2B5EF4-FFF2-40B4-BE49-F238E27FC236}">
                  <a16:creationId xmlns:a16="http://schemas.microsoft.com/office/drawing/2014/main" id="{B82AFB08-2D2E-4A1E-A71D-324320BB6901}"/>
                </a:ext>
              </a:extLst>
            </p:cNvPr>
            <p:cNvSpPr/>
            <p:nvPr/>
          </p:nvSpPr>
          <p:spPr>
            <a:xfrm>
              <a:off x="7488381" y="281394"/>
              <a:ext cx="2722419" cy="372630"/>
            </a:xfrm>
            <a:prstGeom prst="snipRoundRect">
              <a:avLst/>
            </a:prstGeom>
            <a:solidFill>
              <a:schemeClr val="tx1">
                <a:lumMod val="25000"/>
                <a:lumOff val="7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bg1">
                      <a:lumMod val="65000"/>
                    </a:schemeClr>
                  </a:solidFill>
                </a:rPr>
                <a:t>Memory Map Editor</a:t>
              </a:r>
            </a:p>
          </p:txBody>
        </p:sp>
      </p:grpSp>
    </p:spTree>
    <p:extLst>
      <p:ext uri="{BB962C8B-B14F-4D97-AF65-F5344CB8AC3E}">
        <p14:creationId xmlns:p14="http://schemas.microsoft.com/office/powerpoint/2010/main" val="95211115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5CA487C-C9D5-4BE1-A928-15077693EF7D}"/>
              </a:ext>
            </a:extLst>
          </p:cNvPr>
          <p:cNvSpPr>
            <a:spLocks noGrp="1"/>
          </p:cNvSpPr>
          <p:nvPr>
            <p:ph type="title"/>
          </p:nvPr>
        </p:nvSpPr>
        <p:spPr/>
        <p:txBody>
          <a:bodyPr/>
          <a:lstStyle/>
          <a:p>
            <a:r>
              <a:rPr lang="en-US" dirty="0"/>
              <a:t>Building and Running Platforms</a:t>
            </a:r>
          </a:p>
        </p:txBody>
      </p:sp>
      <p:sp>
        <p:nvSpPr>
          <p:cNvPr id="3" name="Title 4">
            <a:extLst>
              <a:ext uri="{FF2B5EF4-FFF2-40B4-BE49-F238E27FC236}">
                <a16:creationId xmlns:a16="http://schemas.microsoft.com/office/drawing/2014/main" id="{1216FADB-90AE-48B7-82D7-12C59701E829}"/>
              </a:ext>
            </a:extLst>
          </p:cNvPr>
          <p:cNvSpPr txBox="1">
            <a:spLocks/>
          </p:cNvSpPr>
          <p:nvPr/>
        </p:nvSpPr>
        <p:spPr>
          <a:xfrm>
            <a:off x="446312" y="5685818"/>
            <a:ext cx="11194701" cy="712527"/>
          </a:xfrm>
          <a:prstGeom prst="rect">
            <a:avLst/>
          </a:prstGeom>
        </p:spPr>
        <p:txBody>
          <a:bodyPr vert="horz" lIns="45720" tIns="45720" rIns="91440" bIns="45720" rtlCol="0" anchor="t">
            <a:noAutofit/>
          </a:bodyPr>
          <a:lstStyle>
            <a:lvl1pPr marL="0" indent="0" algn="l" defTabSz="914400" rtl="0" eaLnBrk="1" latinLnBrk="0" hangingPunct="1">
              <a:lnSpc>
                <a:spcPct val="90000"/>
              </a:lnSpc>
              <a:spcBef>
                <a:spcPct val="0"/>
              </a:spcBef>
              <a:buFont typeface="Arial" panose="020B0604020202020204" pitchFamily="34" charset="0"/>
              <a:buNone/>
              <a:defRPr sz="3600" kern="1200">
                <a:solidFill>
                  <a:schemeClr val="tx1"/>
                </a:solidFill>
                <a:latin typeface="Arial" panose="020B0604020202020204" pitchFamily="34" charset="0"/>
                <a:ea typeface="+mj-ea"/>
                <a:cs typeface="+mj-cs"/>
              </a:defRPr>
            </a:lvl1pPr>
          </a:lstStyle>
          <a:p>
            <a:r>
              <a:rPr lang="en-US" sz="2800" dirty="0">
                <a:solidFill>
                  <a:schemeClr val="bg1">
                    <a:lumMod val="65000"/>
                  </a:schemeClr>
                </a:solidFill>
              </a:rPr>
              <a:t>Run &amp; Debug</a:t>
            </a:r>
          </a:p>
        </p:txBody>
      </p:sp>
    </p:spTree>
    <p:extLst>
      <p:ext uri="{BB962C8B-B14F-4D97-AF65-F5344CB8AC3E}">
        <p14:creationId xmlns:p14="http://schemas.microsoft.com/office/powerpoint/2010/main" val="230935313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3930A7-E5A6-4A5C-BD59-BCE2CCF8C325}"/>
              </a:ext>
            </a:extLst>
          </p:cNvPr>
          <p:cNvSpPr>
            <a:spLocks noGrp="1"/>
          </p:cNvSpPr>
          <p:nvPr>
            <p:ph type="title"/>
          </p:nvPr>
        </p:nvSpPr>
        <p:spPr>
          <a:xfrm>
            <a:off x="446313" y="864855"/>
            <a:ext cx="11310257" cy="1325563"/>
          </a:xfrm>
        </p:spPr>
        <p:txBody>
          <a:bodyPr/>
          <a:lstStyle/>
          <a:p>
            <a:r>
              <a:rPr lang="en-US" dirty="0"/>
              <a:t>Build and Run from Platform Assembly</a:t>
            </a:r>
          </a:p>
        </p:txBody>
      </p:sp>
      <p:sp>
        <p:nvSpPr>
          <p:cNvPr id="3" name="Content Placeholder 2">
            <a:extLst>
              <a:ext uri="{FF2B5EF4-FFF2-40B4-BE49-F238E27FC236}">
                <a16:creationId xmlns:a16="http://schemas.microsoft.com/office/drawing/2014/main" id="{2A9547BD-8236-4287-A927-7C66BF2EB43A}"/>
              </a:ext>
            </a:extLst>
          </p:cNvPr>
          <p:cNvSpPr>
            <a:spLocks noGrp="1"/>
          </p:cNvSpPr>
          <p:nvPr>
            <p:ph idx="1"/>
          </p:nvPr>
        </p:nvSpPr>
        <p:spPr>
          <a:xfrm>
            <a:off x="446313" y="2209361"/>
            <a:ext cx="11310257" cy="3754346"/>
          </a:xfrm>
        </p:spPr>
        <p:txBody>
          <a:bodyPr/>
          <a:lstStyle/>
          <a:p>
            <a:r>
              <a:rPr lang="en-US" dirty="0"/>
              <a:t>While assembling a platform, Platform Assembly allows you to elaborate and run without ever leaving the tool</a:t>
            </a:r>
          </a:p>
          <a:p>
            <a:r>
              <a:rPr lang="en-US" dirty="0"/>
              <a:t>Use “Project -&gt; Build Platform” when you want to verify that the platform elaborates successfully without running it</a:t>
            </a:r>
          </a:p>
          <a:p>
            <a:r>
              <a:rPr lang="en-US" dirty="0"/>
              <a:t>Use “Run -&gt;Run Platform” to perform a quick test to see if the platform launches or to launch into </a:t>
            </a:r>
            <a:r>
              <a:rPr lang="en-US" dirty="0" err="1"/>
              <a:t>Simvision</a:t>
            </a:r>
            <a:r>
              <a:rPr lang="en-US" dirty="0"/>
              <a:t> to debug </a:t>
            </a:r>
            <a:r>
              <a:rPr lang="en-US" dirty="0" err="1"/>
              <a:t>SystemC</a:t>
            </a:r>
            <a:r>
              <a:rPr lang="en-US" dirty="0"/>
              <a:t> models</a:t>
            </a:r>
          </a:p>
          <a:p>
            <a:r>
              <a:rPr lang="en-US" dirty="0"/>
              <a:t>Create a Helium “Debug Configuration” to launch into Helium Software Debug to debug embedded software</a:t>
            </a:r>
          </a:p>
          <a:p>
            <a:pPr marL="57150" lvl="0" indent="0">
              <a:buNone/>
            </a:pPr>
            <a:endParaRPr lang="en-US" dirty="0"/>
          </a:p>
        </p:txBody>
      </p:sp>
      <p:sp>
        <p:nvSpPr>
          <p:cNvPr id="4" name="Text Placeholder 3">
            <a:extLst>
              <a:ext uri="{FF2B5EF4-FFF2-40B4-BE49-F238E27FC236}">
                <a16:creationId xmlns:a16="http://schemas.microsoft.com/office/drawing/2014/main" id="{D0AB1F35-C3CF-4BDD-9EE9-FFA5AFDB17E3}"/>
              </a:ext>
            </a:extLst>
          </p:cNvPr>
          <p:cNvSpPr>
            <a:spLocks noGrp="1"/>
          </p:cNvSpPr>
          <p:nvPr>
            <p:ph type="body" sz="quarter" idx="12"/>
          </p:nvPr>
        </p:nvSpPr>
        <p:spPr>
          <a:xfrm>
            <a:off x="446314" y="1295704"/>
            <a:ext cx="11310712" cy="565150"/>
          </a:xfrm>
        </p:spPr>
        <p:txBody>
          <a:bodyPr/>
          <a:lstStyle/>
          <a:p>
            <a:r>
              <a:rPr lang="en-US" dirty="0"/>
              <a:t>Overview</a:t>
            </a:r>
          </a:p>
        </p:txBody>
      </p:sp>
      <p:grpSp>
        <p:nvGrpSpPr>
          <p:cNvPr id="6" name="Group 5">
            <a:extLst>
              <a:ext uri="{FF2B5EF4-FFF2-40B4-BE49-F238E27FC236}">
                <a16:creationId xmlns:a16="http://schemas.microsoft.com/office/drawing/2014/main" id="{145CA3ED-A54A-43A5-A774-3E0FD8E1E048}"/>
              </a:ext>
            </a:extLst>
          </p:cNvPr>
          <p:cNvGrpSpPr/>
          <p:nvPr/>
        </p:nvGrpSpPr>
        <p:grpSpPr>
          <a:xfrm>
            <a:off x="1184564" y="276976"/>
            <a:ext cx="10879282" cy="380512"/>
            <a:chOff x="1184564" y="276976"/>
            <a:chExt cx="10879282" cy="380512"/>
          </a:xfrm>
        </p:grpSpPr>
        <p:sp>
          <p:nvSpPr>
            <p:cNvPr id="7" name="Rectangle: Top Corners One Rounded and One Snipped 6">
              <a:extLst>
                <a:ext uri="{FF2B5EF4-FFF2-40B4-BE49-F238E27FC236}">
                  <a16:creationId xmlns:a16="http://schemas.microsoft.com/office/drawing/2014/main" id="{EFC48EA9-D2BF-45D7-A580-FD30DDCCE72D}"/>
                </a:ext>
              </a:extLst>
            </p:cNvPr>
            <p:cNvSpPr/>
            <p:nvPr/>
          </p:nvSpPr>
          <p:spPr>
            <a:xfrm>
              <a:off x="1184564" y="276976"/>
              <a:ext cx="3584864" cy="372630"/>
            </a:xfrm>
            <a:prstGeom prst="snipRoundRect">
              <a:avLst/>
            </a:prstGeom>
            <a:solidFill>
              <a:schemeClr val="tx1">
                <a:lumMod val="25000"/>
                <a:lumOff val="7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bg1">
                      <a:lumMod val="65000"/>
                    </a:schemeClr>
                  </a:solidFill>
                </a:rPr>
                <a:t>Model &amp; Platform Management</a:t>
              </a:r>
            </a:p>
          </p:txBody>
        </p:sp>
        <p:sp>
          <p:nvSpPr>
            <p:cNvPr id="9" name="Rectangle: Top Corners One Rounded and One Snipped 8">
              <a:extLst>
                <a:ext uri="{FF2B5EF4-FFF2-40B4-BE49-F238E27FC236}">
                  <a16:creationId xmlns:a16="http://schemas.microsoft.com/office/drawing/2014/main" id="{C77F953D-CAAF-4E07-8DE9-C0D8518B803A}"/>
                </a:ext>
              </a:extLst>
            </p:cNvPr>
            <p:cNvSpPr/>
            <p:nvPr/>
          </p:nvSpPr>
          <p:spPr>
            <a:xfrm>
              <a:off x="4769425" y="284858"/>
              <a:ext cx="2722419" cy="372630"/>
            </a:xfrm>
            <a:prstGeom prst="snipRoundRect">
              <a:avLst/>
            </a:prstGeom>
            <a:solidFill>
              <a:schemeClr val="tx1">
                <a:lumMod val="25000"/>
                <a:lumOff val="7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solidFill>
                    <a:schemeClr val="bg1">
                      <a:lumMod val="65000"/>
                    </a:schemeClr>
                  </a:solidFill>
                </a:rPr>
                <a:t>Platform Editor</a:t>
              </a:r>
              <a:endParaRPr lang="en-US" dirty="0">
                <a:solidFill>
                  <a:schemeClr val="bg1">
                    <a:lumMod val="65000"/>
                  </a:schemeClr>
                </a:solidFill>
              </a:endParaRPr>
            </a:p>
          </p:txBody>
        </p:sp>
        <p:sp>
          <p:nvSpPr>
            <p:cNvPr id="10" name="Rectangle: Top Corners One Rounded and One Snipped 9">
              <a:extLst>
                <a:ext uri="{FF2B5EF4-FFF2-40B4-BE49-F238E27FC236}">
                  <a16:creationId xmlns:a16="http://schemas.microsoft.com/office/drawing/2014/main" id="{1B83C43D-4938-4931-8D64-8DE61BAAD068}"/>
                </a:ext>
              </a:extLst>
            </p:cNvPr>
            <p:cNvSpPr/>
            <p:nvPr/>
          </p:nvSpPr>
          <p:spPr>
            <a:xfrm>
              <a:off x="10183089" y="284858"/>
              <a:ext cx="1880757" cy="372630"/>
            </a:xfrm>
            <a:prstGeom prst="snip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Run &amp; Debug</a:t>
              </a:r>
            </a:p>
          </p:txBody>
        </p:sp>
        <p:sp>
          <p:nvSpPr>
            <p:cNvPr id="11" name="Rectangle: Top Corners One Rounded and One Snipped 10">
              <a:extLst>
                <a:ext uri="{FF2B5EF4-FFF2-40B4-BE49-F238E27FC236}">
                  <a16:creationId xmlns:a16="http://schemas.microsoft.com/office/drawing/2014/main" id="{89BC90C5-3C36-4CC7-90A2-F01E6EFF3841}"/>
                </a:ext>
              </a:extLst>
            </p:cNvPr>
            <p:cNvSpPr/>
            <p:nvPr/>
          </p:nvSpPr>
          <p:spPr>
            <a:xfrm>
              <a:off x="7488381" y="281394"/>
              <a:ext cx="2722419" cy="372630"/>
            </a:xfrm>
            <a:prstGeom prst="snipRoundRect">
              <a:avLst/>
            </a:prstGeom>
            <a:solidFill>
              <a:schemeClr val="tx1">
                <a:lumMod val="25000"/>
                <a:lumOff val="7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bg1">
                      <a:lumMod val="65000"/>
                    </a:schemeClr>
                  </a:solidFill>
                </a:rPr>
                <a:t>Memory Map Editor</a:t>
              </a:r>
            </a:p>
          </p:txBody>
        </p:sp>
      </p:grpSp>
    </p:spTree>
    <p:extLst>
      <p:ext uri="{BB962C8B-B14F-4D97-AF65-F5344CB8AC3E}">
        <p14:creationId xmlns:p14="http://schemas.microsoft.com/office/powerpoint/2010/main" val="160025482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810EB9C4-F645-4AAF-9463-4063B186ACB4}"/>
              </a:ext>
            </a:extLst>
          </p:cNvPr>
          <p:cNvPicPr>
            <a:picLocks noChangeAspect="1"/>
          </p:cNvPicPr>
          <p:nvPr/>
        </p:nvPicPr>
        <p:blipFill>
          <a:blip r:embed="rId2"/>
          <a:stretch>
            <a:fillRect/>
          </a:stretch>
        </p:blipFill>
        <p:spPr>
          <a:xfrm>
            <a:off x="6620710" y="3097665"/>
            <a:ext cx="3307698" cy="1571414"/>
          </a:xfrm>
          <a:prstGeom prst="rect">
            <a:avLst/>
          </a:prstGeom>
        </p:spPr>
      </p:pic>
      <p:sp>
        <p:nvSpPr>
          <p:cNvPr id="4" name="Content Placeholder 3">
            <a:extLst>
              <a:ext uri="{FF2B5EF4-FFF2-40B4-BE49-F238E27FC236}">
                <a16:creationId xmlns:a16="http://schemas.microsoft.com/office/drawing/2014/main" id="{B9D1B16D-0791-47AC-9C65-484568A67279}"/>
              </a:ext>
            </a:extLst>
          </p:cNvPr>
          <p:cNvSpPr>
            <a:spLocks noGrp="1"/>
          </p:cNvSpPr>
          <p:nvPr>
            <p:ph idx="1"/>
          </p:nvPr>
        </p:nvSpPr>
        <p:spPr>
          <a:xfrm>
            <a:off x="446313" y="1586383"/>
            <a:ext cx="5649687" cy="5395594"/>
          </a:xfrm>
        </p:spPr>
        <p:txBody>
          <a:bodyPr/>
          <a:lstStyle/>
          <a:p>
            <a:pPr marL="57150" indent="0">
              <a:buNone/>
            </a:pPr>
            <a:endParaRPr lang="en-US" sz="1800"/>
          </a:p>
          <a:p>
            <a:pPr marL="57150" indent="0">
              <a:buNone/>
            </a:pPr>
            <a:endParaRPr lang="en-US" sz="1800"/>
          </a:p>
          <a:p>
            <a:endParaRPr lang="en-US"/>
          </a:p>
        </p:txBody>
      </p:sp>
      <p:sp>
        <p:nvSpPr>
          <p:cNvPr id="3" name="Title 2">
            <a:extLst>
              <a:ext uri="{FF2B5EF4-FFF2-40B4-BE49-F238E27FC236}">
                <a16:creationId xmlns:a16="http://schemas.microsoft.com/office/drawing/2014/main" id="{D936887E-9A46-4E60-A4ED-A3695608944B}"/>
              </a:ext>
            </a:extLst>
          </p:cNvPr>
          <p:cNvSpPr>
            <a:spLocks noGrp="1"/>
          </p:cNvSpPr>
          <p:nvPr>
            <p:ph type="title"/>
          </p:nvPr>
        </p:nvSpPr>
        <p:spPr>
          <a:xfrm>
            <a:off x="446313" y="854227"/>
            <a:ext cx="11310257" cy="666871"/>
          </a:xfrm>
        </p:spPr>
        <p:txBody>
          <a:bodyPr/>
          <a:lstStyle/>
          <a:p>
            <a:r>
              <a:rPr lang="en-US"/>
              <a:t>Elaborate and Run platforms</a:t>
            </a:r>
          </a:p>
        </p:txBody>
      </p:sp>
      <p:pic>
        <p:nvPicPr>
          <p:cNvPr id="11" name="Picture 10">
            <a:extLst>
              <a:ext uri="{FF2B5EF4-FFF2-40B4-BE49-F238E27FC236}">
                <a16:creationId xmlns:a16="http://schemas.microsoft.com/office/drawing/2014/main" id="{96416E80-7CE4-426F-B6C4-92CFD6AD705B}"/>
              </a:ext>
            </a:extLst>
          </p:cNvPr>
          <p:cNvPicPr>
            <a:picLocks noChangeAspect="1"/>
          </p:cNvPicPr>
          <p:nvPr/>
        </p:nvPicPr>
        <p:blipFill>
          <a:blip r:embed="rId3"/>
          <a:stretch>
            <a:fillRect/>
          </a:stretch>
        </p:blipFill>
        <p:spPr>
          <a:xfrm>
            <a:off x="6587421" y="1331758"/>
            <a:ext cx="3484997" cy="1658635"/>
          </a:xfrm>
          <a:prstGeom prst="rect">
            <a:avLst/>
          </a:prstGeom>
        </p:spPr>
      </p:pic>
      <p:pic>
        <p:nvPicPr>
          <p:cNvPr id="12" name="Picture 11">
            <a:extLst>
              <a:ext uri="{FF2B5EF4-FFF2-40B4-BE49-F238E27FC236}">
                <a16:creationId xmlns:a16="http://schemas.microsoft.com/office/drawing/2014/main" id="{EB57FBD0-2622-4C13-A7D9-A5AE4FF54C48}"/>
              </a:ext>
            </a:extLst>
          </p:cNvPr>
          <p:cNvPicPr>
            <a:picLocks noChangeAspect="1"/>
          </p:cNvPicPr>
          <p:nvPr/>
        </p:nvPicPr>
        <p:blipFill>
          <a:blip r:embed="rId4"/>
          <a:stretch>
            <a:fillRect/>
          </a:stretch>
        </p:blipFill>
        <p:spPr>
          <a:xfrm>
            <a:off x="9416026" y="2433237"/>
            <a:ext cx="2141202" cy="1145027"/>
          </a:xfrm>
          <a:prstGeom prst="rect">
            <a:avLst/>
          </a:prstGeom>
        </p:spPr>
      </p:pic>
      <p:sp>
        <p:nvSpPr>
          <p:cNvPr id="6" name="Content Placeholder 3">
            <a:extLst>
              <a:ext uri="{FF2B5EF4-FFF2-40B4-BE49-F238E27FC236}">
                <a16:creationId xmlns:a16="http://schemas.microsoft.com/office/drawing/2014/main" id="{9177A79B-3880-4017-8D19-AB5B9D071388}"/>
              </a:ext>
            </a:extLst>
          </p:cNvPr>
          <p:cNvSpPr txBox="1">
            <a:spLocks/>
          </p:cNvSpPr>
          <p:nvPr/>
        </p:nvSpPr>
        <p:spPr>
          <a:xfrm>
            <a:off x="590324" y="1651668"/>
            <a:ext cx="5649687" cy="3036424"/>
          </a:xfrm>
          <a:prstGeom prst="rect">
            <a:avLst/>
          </a:prstGeom>
        </p:spPr>
        <p:txBody>
          <a:bodyPr vert="horz" lIns="0" tIns="45720" rIns="91440" bIns="45720" rtlCol="0">
            <a:noAutofit/>
          </a:bodyPr>
          <a:lstStyle>
            <a:lvl1pPr marL="346075" indent="-288925" algn="l" defTabSz="914400" rtl="0" eaLnBrk="1" latinLnBrk="0" hangingPunct="1">
              <a:lnSpc>
                <a:spcPct val="90000"/>
              </a:lnSpc>
              <a:spcBef>
                <a:spcPts val="1600"/>
              </a:spcBef>
              <a:spcAft>
                <a:spcPts val="300"/>
              </a:spcAft>
              <a:buClr>
                <a:schemeClr val="tx2"/>
              </a:buClr>
              <a:buSzPct val="100000"/>
              <a:buFont typeface="Arial" panose="020B0604020202020204" pitchFamily="34" charset="0"/>
              <a:buChar char="•"/>
              <a:tabLst/>
              <a:defRPr sz="2000" kern="1200">
                <a:solidFill>
                  <a:schemeClr val="tx1"/>
                </a:solidFill>
                <a:latin typeface="Arial" panose="020B0604020202020204" pitchFamily="34" charset="0"/>
                <a:ea typeface="+mn-ea"/>
                <a:cs typeface="+mn-cs"/>
              </a:defRPr>
            </a:lvl1pPr>
            <a:lvl2pPr marL="738188" indent="-280988" algn="l" defTabSz="914400" rtl="0" eaLnBrk="1" latinLnBrk="0" hangingPunct="1">
              <a:lnSpc>
                <a:spcPct val="90000"/>
              </a:lnSpc>
              <a:spcBef>
                <a:spcPts val="400"/>
              </a:spcBef>
              <a:spcAft>
                <a:spcPts val="300"/>
              </a:spcAft>
              <a:buClr>
                <a:schemeClr val="tx2"/>
              </a:buClr>
              <a:buSzPct val="60000"/>
              <a:buFont typeface="Courier New" panose="02070309020205020404" pitchFamily="49" charset="0"/>
              <a:buChar char="o"/>
              <a:tabLst/>
              <a:defRPr sz="1600" kern="1200">
                <a:solidFill>
                  <a:schemeClr val="tx1"/>
                </a:solidFill>
                <a:latin typeface="Arial" panose="020B0604020202020204" pitchFamily="34" charset="0"/>
                <a:ea typeface="+mn-ea"/>
                <a:cs typeface="+mn-cs"/>
              </a:defRPr>
            </a:lvl2pPr>
            <a:lvl3pPr marL="1200150" indent="-285750" algn="l" defTabSz="914400" rtl="0" eaLnBrk="1" latinLnBrk="0" hangingPunct="1">
              <a:lnSpc>
                <a:spcPct val="90000"/>
              </a:lnSpc>
              <a:spcBef>
                <a:spcPts val="400"/>
              </a:spcBef>
              <a:spcAft>
                <a:spcPts val="300"/>
              </a:spcAft>
              <a:buClr>
                <a:schemeClr val="tx2"/>
              </a:buClr>
              <a:buSzPct val="100000"/>
              <a:buFont typeface="Rubik Light" panose="00000400000000000000" pitchFamily="2" charset="-79"/>
              <a:buChar char="–"/>
              <a:tabLst/>
              <a:defRPr sz="1400" kern="1200">
                <a:solidFill>
                  <a:schemeClr val="tx1"/>
                </a:solidFill>
                <a:latin typeface="Arial" panose="020B0604020202020204" pitchFamily="34" charset="0"/>
                <a:ea typeface="+mn-ea"/>
                <a:cs typeface="+mn-cs"/>
              </a:defRPr>
            </a:lvl3pPr>
            <a:lvl4pPr marL="1652588" indent="-280988" algn="l" defTabSz="914400" rtl="0" eaLnBrk="1" latinLnBrk="0" hangingPunct="1">
              <a:lnSpc>
                <a:spcPct val="90000"/>
              </a:lnSpc>
              <a:spcBef>
                <a:spcPts val="400"/>
              </a:spcBef>
              <a:spcAft>
                <a:spcPts val="300"/>
              </a:spcAft>
              <a:buClr>
                <a:schemeClr val="tx2"/>
              </a:buClr>
              <a:buSzPct val="60000"/>
              <a:buFont typeface="Arial" panose="020B0604020202020204" pitchFamily="34" charset="0"/>
              <a:buChar char="•"/>
              <a:tabLst/>
              <a:defRPr sz="1200" kern="1200">
                <a:solidFill>
                  <a:schemeClr val="tx1"/>
                </a:solidFill>
                <a:latin typeface="+mn-lt"/>
                <a:ea typeface="+mn-ea"/>
                <a:cs typeface="+mn-cs"/>
              </a:defRPr>
            </a:lvl4pPr>
            <a:lvl5pPr marL="2170113" indent="-341313" algn="l" defTabSz="914400" rtl="0" eaLnBrk="1" latinLnBrk="0" hangingPunct="1">
              <a:lnSpc>
                <a:spcPct val="90000"/>
              </a:lnSpc>
              <a:spcBef>
                <a:spcPts val="500"/>
              </a:spcBef>
              <a:spcAft>
                <a:spcPts val="1200"/>
              </a:spcAft>
              <a:buClr>
                <a:schemeClr val="accent2"/>
              </a:buClr>
              <a:buSzPct val="115000"/>
              <a:buFont typeface=".Lucida Grande UI Regular"/>
              <a:buChar char="▹"/>
              <a:tabLst/>
              <a:defRPr sz="15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Elaborate platforms without running</a:t>
            </a:r>
          </a:p>
          <a:p>
            <a:pPr lvl="1"/>
            <a:r>
              <a:rPr lang="en-US" sz="1400" dirty="0"/>
              <a:t>Quickly verify that a platform can run by “building” the platform. This will elaborate the platform without running it.</a:t>
            </a:r>
          </a:p>
          <a:p>
            <a:pPr lvl="1"/>
            <a:r>
              <a:rPr lang="en-US" sz="1400" dirty="0"/>
              <a:t>Customize Elaboration options before building.</a:t>
            </a:r>
          </a:p>
          <a:p>
            <a:r>
              <a:rPr lang="en-US" sz="1800" dirty="0"/>
              <a:t>Customize platform launch and run platforms.</a:t>
            </a:r>
          </a:p>
          <a:p>
            <a:pPr lvl="1"/>
            <a:r>
              <a:rPr lang="en-US" sz="1400" dirty="0"/>
              <a:t>Optionally connect to </a:t>
            </a:r>
            <a:r>
              <a:rPr lang="en-US" sz="1400" dirty="0" err="1"/>
              <a:t>SimVision</a:t>
            </a:r>
            <a:r>
              <a:rPr lang="en-US" sz="1400" dirty="0"/>
              <a:t> upon launch.</a:t>
            </a:r>
          </a:p>
          <a:p>
            <a:pPr lvl="1"/>
            <a:r>
              <a:rPr lang="en-US" sz="1400" dirty="0" err="1"/>
              <a:t>SystemC</a:t>
            </a:r>
            <a:r>
              <a:rPr lang="en-US" sz="1400" dirty="0"/>
              <a:t> models should be built for debug using –g option to g++ for use with </a:t>
            </a:r>
            <a:r>
              <a:rPr lang="en-US" sz="1400" dirty="0" err="1"/>
              <a:t>SimVision</a:t>
            </a:r>
            <a:endParaRPr lang="en-US" sz="1800" dirty="0"/>
          </a:p>
          <a:p>
            <a:pPr marL="57150" indent="0">
              <a:buFont typeface="Arial" panose="020B0604020202020204" pitchFamily="34" charset="0"/>
              <a:buNone/>
            </a:pPr>
            <a:endParaRPr lang="en-US" sz="1800" dirty="0"/>
          </a:p>
          <a:p>
            <a:pPr marL="57150" indent="0">
              <a:buFont typeface="Arial" panose="020B0604020202020204" pitchFamily="34" charset="0"/>
              <a:buNone/>
            </a:pPr>
            <a:endParaRPr lang="en-US" sz="1800" dirty="0"/>
          </a:p>
          <a:p>
            <a:endParaRPr lang="en-US" dirty="0"/>
          </a:p>
        </p:txBody>
      </p:sp>
      <p:sp>
        <p:nvSpPr>
          <p:cNvPr id="9" name="Callout: Line 8">
            <a:extLst>
              <a:ext uri="{FF2B5EF4-FFF2-40B4-BE49-F238E27FC236}">
                <a16:creationId xmlns:a16="http://schemas.microsoft.com/office/drawing/2014/main" id="{668D3419-9209-4E3C-ABC1-BF921828FE01}"/>
              </a:ext>
            </a:extLst>
          </p:cNvPr>
          <p:cNvSpPr/>
          <p:nvPr/>
        </p:nvSpPr>
        <p:spPr>
          <a:xfrm>
            <a:off x="10107320" y="1130586"/>
            <a:ext cx="1747982" cy="375714"/>
          </a:xfrm>
          <a:prstGeom prst="borderCallout1">
            <a:avLst>
              <a:gd name="adj1" fmla="val 60998"/>
              <a:gd name="adj2" fmla="val -1989"/>
              <a:gd name="adj3" fmla="val 267711"/>
              <a:gd name="adj4" fmla="val -118440"/>
            </a:avLst>
          </a:prstGeom>
          <a:solidFill>
            <a:schemeClr val="tx2">
              <a:lumMod val="20000"/>
              <a:lumOff val="80000"/>
            </a:schemeClr>
          </a:solidFill>
          <a:ln>
            <a:tailEnd type="ova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000" dirty="0">
                <a:solidFill>
                  <a:schemeClr val="tx1"/>
                </a:solidFill>
              </a:rPr>
              <a:t>Customize the elaboration options before building</a:t>
            </a:r>
          </a:p>
        </p:txBody>
      </p:sp>
      <p:sp>
        <p:nvSpPr>
          <p:cNvPr id="10" name="Callout: Line 9">
            <a:extLst>
              <a:ext uri="{FF2B5EF4-FFF2-40B4-BE49-F238E27FC236}">
                <a16:creationId xmlns:a16="http://schemas.microsoft.com/office/drawing/2014/main" id="{13EB2AC2-281D-41D4-99F8-9BDEE7BAFB5B}"/>
              </a:ext>
            </a:extLst>
          </p:cNvPr>
          <p:cNvSpPr/>
          <p:nvPr/>
        </p:nvSpPr>
        <p:spPr>
          <a:xfrm>
            <a:off x="10107320" y="1616603"/>
            <a:ext cx="1747982" cy="685251"/>
          </a:xfrm>
          <a:prstGeom prst="borderCallout1">
            <a:avLst>
              <a:gd name="adj1" fmla="val 60998"/>
              <a:gd name="adj2" fmla="val -1989"/>
              <a:gd name="adj3" fmla="val 104878"/>
              <a:gd name="adj4" fmla="val -72732"/>
            </a:avLst>
          </a:prstGeom>
          <a:solidFill>
            <a:schemeClr val="tx2">
              <a:lumMod val="20000"/>
              <a:lumOff val="80000"/>
            </a:schemeClr>
          </a:solidFill>
          <a:ln>
            <a:tailEnd type="ova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000" dirty="0">
                <a:solidFill>
                  <a:schemeClr val="tx1"/>
                </a:solidFill>
              </a:rPr>
              <a:t>Build Platform and check for elaboration errors prior to launching</a:t>
            </a:r>
          </a:p>
        </p:txBody>
      </p:sp>
      <p:cxnSp>
        <p:nvCxnSpPr>
          <p:cNvPr id="5" name="Straight Connector 4">
            <a:extLst>
              <a:ext uri="{FF2B5EF4-FFF2-40B4-BE49-F238E27FC236}">
                <a16:creationId xmlns:a16="http://schemas.microsoft.com/office/drawing/2014/main" id="{DD0A1251-4105-4DD8-9963-1880E505FF8E}"/>
              </a:ext>
            </a:extLst>
          </p:cNvPr>
          <p:cNvCxnSpPr/>
          <p:nvPr/>
        </p:nvCxnSpPr>
        <p:spPr>
          <a:xfrm flipH="1" flipV="1">
            <a:off x="9550627" y="2169062"/>
            <a:ext cx="717259" cy="310393"/>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15" name="Picture 14">
            <a:extLst>
              <a:ext uri="{FF2B5EF4-FFF2-40B4-BE49-F238E27FC236}">
                <a16:creationId xmlns:a16="http://schemas.microsoft.com/office/drawing/2014/main" id="{917AEE94-4361-4F0A-8A63-631028332088}"/>
              </a:ext>
            </a:extLst>
          </p:cNvPr>
          <p:cNvPicPr>
            <a:picLocks noChangeAspect="1"/>
          </p:cNvPicPr>
          <p:nvPr/>
        </p:nvPicPr>
        <p:blipFill>
          <a:blip r:embed="rId5"/>
          <a:stretch>
            <a:fillRect/>
          </a:stretch>
        </p:blipFill>
        <p:spPr>
          <a:xfrm>
            <a:off x="1333043" y="5420779"/>
            <a:ext cx="3095625" cy="847725"/>
          </a:xfrm>
          <a:prstGeom prst="rect">
            <a:avLst/>
          </a:prstGeom>
        </p:spPr>
      </p:pic>
      <p:sp>
        <p:nvSpPr>
          <p:cNvPr id="16" name="Callout: Line 15">
            <a:extLst>
              <a:ext uri="{FF2B5EF4-FFF2-40B4-BE49-F238E27FC236}">
                <a16:creationId xmlns:a16="http://schemas.microsoft.com/office/drawing/2014/main" id="{72D75B0D-8560-4A4F-A7F2-B1A9A75C12AB}"/>
              </a:ext>
            </a:extLst>
          </p:cNvPr>
          <p:cNvSpPr/>
          <p:nvPr/>
        </p:nvSpPr>
        <p:spPr>
          <a:xfrm>
            <a:off x="4331096" y="5196222"/>
            <a:ext cx="1996660" cy="564152"/>
          </a:xfrm>
          <a:prstGeom prst="borderCallout1">
            <a:avLst>
              <a:gd name="adj1" fmla="val 53563"/>
              <a:gd name="adj2" fmla="val -98"/>
              <a:gd name="adj3" fmla="val 143638"/>
              <a:gd name="adj4" fmla="val -55953"/>
            </a:avLst>
          </a:prstGeom>
          <a:solidFill>
            <a:schemeClr val="tx2">
              <a:lumMod val="20000"/>
              <a:lumOff val="80000"/>
            </a:schemeClr>
          </a:solidFill>
          <a:ln>
            <a:tailEnd type="ova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000">
                <a:solidFill>
                  <a:schemeClr val="tx1"/>
                </a:solidFill>
              </a:rPr>
              <a:t>“Terminate” button ends simulation</a:t>
            </a:r>
          </a:p>
          <a:p>
            <a:endParaRPr lang="en-US" sz="1000">
              <a:solidFill>
                <a:schemeClr val="tx1"/>
              </a:solidFill>
            </a:endParaRPr>
          </a:p>
        </p:txBody>
      </p:sp>
      <p:sp>
        <p:nvSpPr>
          <p:cNvPr id="22" name="Callout: Line 21">
            <a:extLst>
              <a:ext uri="{FF2B5EF4-FFF2-40B4-BE49-F238E27FC236}">
                <a16:creationId xmlns:a16="http://schemas.microsoft.com/office/drawing/2014/main" id="{124D0900-DC8E-4728-A0D8-CC1DB91B91BD}"/>
              </a:ext>
            </a:extLst>
          </p:cNvPr>
          <p:cNvSpPr/>
          <p:nvPr/>
        </p:nvSpPr>
        <p:spPr>
          <a:xfrm>
            <a:off x="10107320" y="3334358"/>
            <a:ext cx="1747982" cy="466978"/>
          </a:xfrm>
          <a:prstGeom prst="borderCallout1">
            <a:avLst>
              <a:gd name="adj1" fmla="val 60998"/>
              <a:gd name="adj2" fmla="val -1989"/>
              <a:gd name="adj3" fmla="val 210840"/>
              <a:gd name="adj4" fmla="val -63361"/>
            </a:avLst>
          </a:prstGeom>
          <a:solidFill>
            <a:schemeClr val="tx2">
              <a:lumMod val="20000"/>
              <a:lumOff val="80000"/>
            </a:schemeClr>
          </a:solidFill>
          <a:ln>
            <a:tailEnd type="ova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000" dirty="0">
                <a:solidFill>
                  <a:schemeClr val="tx1"/>
                </a:solidFill>
              </a:rPr>
              <a:t>Run Platform launches the platform</a:t>
            </a:r>
          </a:p>
        </p:txBody>
      </p:sp>
      <p:sp>
        <p:nvSpPr>
          <p:cNvPr id="23" name="Callout: Line 22">
            <a:extLst>
              <a:ext uri="{FF2B5EF4-FFF2-40B4-BE49-F238E27FC236}">
                <a16:creationId xmlns:a16="http://schemas.microsoft.com/office/drawing/2014/main" id="{DBBA259F-B765-41AC-B788-C05791026AF3}"/>
              </a:ext>
            </a:extLst>
          </p:cNvPr>
          <p:cNvSpPr/>
          <p:nvPr/>
        </p:nvSpPr>
        <p:spPr>
          <a:xfrm>
            <a:off x="10107320" y="3876926"/>
            <a:ext cx="1747982" cy="466978"/>
          </a:xfrm>
          <a:prstGeom prst="borderCallout1">
            <a:avLst>
              <a:gd name="adj1" fmla="val 60998"/>
              <a:gd name="adj2" fmla="val -1989"/>
              <a:gd name="adj3" fmla="val 121870"/>
              <a:gd name="adj4" fmla="val -22795"/>
            </a:avLst>
          </a:prstGeom>
          <a:solidFill>
            <a:schemeClr val="tx2">
              <a:lumMod val="20000"/>
              <a:lumOff val="80000"/>
            </a:schemeClr>
          </a:solidFill>
          <a:ln>
            <a:tailEnd type="ova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000" dirty="0">
                <a:solidFill>
                  <a:schemeClr val="tx1"/>
                </a:solidFill>
              </a:rPr>
              <a:t>Customize the run options.</a:t>
            </a:r>
          </a:p>
          <a:p>
            <a:r>
              <a:rPr lang="en-US" sz="1000" dirty="0">
                <a:solidFill>
                  <a:schemeClr val="tx1"/>
                </a:solidFill>
              </a:rPr>
              <a:t>Optionally connect to </a:t>
            </a:r>
            <a:r>
              <a:rPr lang="en-US" sz="1000" dirty="0" err="1">
                <a:solidFill>
                  <a:schemeClr val="tx1"/>
                </a:solidFill>
              </a:rPr>
              <a:t>SimVision</a:t>
            </a:r>
            <a:endParaRPr lang="en-US" sz="1000" dirty="0">
              <a:solidFill>
                <a:schemeClr val="tx1"/>
              </a:solidFill>
            </a:endParaRPr>
          </a:p>
        </p:txBody>
      </p:sp>
      <p:cxnSp>
        <p:nvCxnSpPr>
          <p:cNvPr id="24" name="Straight Arrow Connector 23">
            <a:extLst>
              <a:ext uri="{FF2B5EF4-FFF2-40B4-BE49-F238E27FC236}">
                <a16:creationId xmlns:a16="http://schemas.microsoft.com/office/drawing/2014/main" id="{0B64B39A-7037-48DA-BC09-682D0AA45A32}"/>
              </a:ext>
            </a:extLst>
          </p:cNvPr>
          <p:cNvCxnSpPr>
            <a:cxnSpLocks/>
            <a:stCxn id="10" idx="1"/>
          </p:cNvCxnSpPr>
          <p:nvPr/>
        </p:nvCxnSpPr>
        <p:spPr>
          <a:xfrm flipH="1">
            <a:off x="10624459" y="2301854"/>
            <a:ext cx="356852" cy="312019"/>
          </a:xfrm>
          <a:prstGeom prst="straightConnector1">
            <a:avLst/>
          </a:prstGeom>
          <a:ln w="15875">
            <a:tailEnd type="ova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05DB5C9D-BF88-4ADC-A3E2-B508C17C98A1}"/>
              </a:ext>
            </a:extLst>
          </p:cNvPr>
          <p:cNvPicPr>
            <a:picLocks noChangeAspect="1"/>
          </p:cNvPicPr>
          <p:nvPr/>
        </p:nvPicPr>
        <p:blipFill>
          <a:blip r:embed="rId6"/>
          <a:stretch>
            <a:fillRect/>
          </a:stretch>
        </p:blipFill>
        <p:spPr>
          <a:xfrm>
            <a:off x="9206256" y="4616740"/>
            <a:ext cx="2550313" cy="1805420"/>
          </a:xfrm>
          <a:prstGeom prst="rect">
            <a:avLst/>
          </a:prstGeom>
        </p:spPr>
      </p:pic>
      <p:cxnSp>
        <p:nvCxnSpPr>
          <p:cNvPr id="26" name="Straight Arrow Connector 25">
            <a:extLst>
              <a:ext uri="{FF2B5EF4-FFF2-40B4-BE49-F238E27FC236}">
                <a16:creationId xmlns:a16="http://schemas.microsoft.com/office/drawing/2014/main" id="{993BBB92-5965-4BBA-B5C2-33583D832E1C}"/>
              </a:ext>
            </a:extLst>
          </p:cNvPr>
          <p:cNvCxnSpPr>
            <a:cxnSpLocks/>
          </p:cNvCxnSpPr>
          <p:nvPr/>
        </p:nvCxnSpPr>
        <p:spPr>
          <a:xfrm flipH="1">
            <a:off x="10624457" y="4373256"/>
            <a:ext cx="446291" cy="641634"/>
          </a:xfrm>
          <a:prstGeom prst="straightConnector1">
            <a:avLst/>
          </a:prstGeom>
          <a:ln w="15875">
            <a:tailEnd type="ova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CF100187-7B95-4F77-832E-09DBFA08F38D}"/>
              </a:ext>
            </a:extLst>
          </p:cNvPr>
          <p:cNvCxnSpPr>
            <a:cxnSpLocks/>
          </p:cNvCxnSpPr>
          <p:nvPr/>
        </p:nvCxnSpPr>
        <p:spPr>
          <a:xfrm flipH="1" flipV="1">
            <a:off x="9928408" y="4479385"/>
            <a:ext cx="380700" cy="230433"/>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nvGrpSpPr>
          <p:cNvPr id="30" name="Group 29">
            <a:extLst>
              <a:ext uri="{FF2B5EF4-FFF2-40B4-BE49-F238E27FC236}">
                <a16:creationId xmlns:a16="http://schemas.microsoft.com/office/drawing/2014/main" id="{5E199220-E750-485E-BF59-8C38797FB462}"/>
              </a:ext>
            </a:extLst>
          </p:cNvPr>
          <p:cNvGrpSpPr/>
          <p:nvPr/>
        </p:nvGrpSpPr>
        <p:grpSpPr>
          <a:xfrm>
            <a:off x="1184564" y="276976"/>
            <a:ext cx="10879282" cy="380512"/>
            <a:chOff x="1184564" y="276976"/>
            <a:chExt cx="10879282" cy="380512"/>
          </a:xfrm>
        </p:grpSpPr>
        <p:sp>
          <p:nvSpPr>
            <p:cNvPr id="31" name="Rectangle: Top Corners One Rounded and One Snipped 30">
              <a:extLst>
                <a:ext uri="{FF2B5EF4-FFF2-40B4-BE49-F238E27FC236}">
                  <a16:creationId xmlns:a16="http://schemas.microsoft.com/office/drawing/2014/main" id="{61AA352B-812D-4C1B-9B3D-635BBA1C039D}"/>
                </a:ext>
              </a:extLst>
            </p:cNvPr>
            <p:cNvSpPr/>
            <p:nvPr/>
          </p:nvSpPr>
          <p:spPr>
            <a:xfrm>
              <a:off x="1184564" y="276976"/>
              <a:ext cx="3584864" cy="372630"/>
            </a:xfrm>
            <a:prstGeom prst="snipRoundRect">
              <a:avLst/>
            </a:prstGeom>
            <a:solidFill>
              <a:schemeClr val="tx1">
                <a:lumMod val="25000"/>
                <a:lumOff val="7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bg1">
                      <a:lumMod val="65000"/>
                    </a:schemeClr>
                  </a:solidFill>
                </a:rPr>
                <a:t>Model &amp; Platform Management</a:t>
              </a:r>
            </a:p>
          </p:txBody>
        </p:sp>
        <p:sp>
          <p:nvSpPr>
            <p:cNvPr id="32" name="Rectangle: Top Corners One Rounded and One Snipped 31">
              <a:extLst>
                <a:ext uri="{FF2B5EF4-FFF2-40B4-BE49-F238E27FC236}">
                  <a16:creationId xmlns:a16="http://schemas.microsoft.com/office/drawing/2014/main" id="{A52CC476-5F2B-4843-AE07-77B1FBD06466}"/>
                </a:ext>
              </a:extLst>
            </p:cNvPr>
            <p:cNvSpPr/>
            <p:nvPr/>
          </p:nvSpPr>
          <p:spPr>
            <a:xfrm>
              <a:off x="4769425" y="284858"/>
              <a:ext cx="2722419" cy="372630"/>
            </a:xfrm>
            <a:prstGeom prst="snipRoundRect">
              <a:avLst/>
            </a:prstGeom>
            <a:solidFill>
              <a:schemeClr val="tx1">
                <a:lumMod val="25000"/>
                <a:lumOff val="7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solidFill>
                    <a:schemeClr val="bg1">
                      <a:lumMod val="65000"/>
                    </a:schemeClr>
                  </a:solidFill>
                </a:rPr>
                <a:t>Platform Editor</a:t>
              </a:r>
              <a:endParaRPr lang="en-US" dirty="0">
                <a:solidFill>
                  <a:schemeClr val="bg1">
                    <a:lumMod val="65000"/>
                  </a:schemeClr>
                </a:solidFill>
              </a:endParaRPr>
            </a:p>
          </p:txBody>
        </p:sp>
        <p:sp>
          <p:nvSpPr>
            <p:cNvPr id="33" name="Rectangle: Top Corners One Rounded and One Snipped 32">
              <a:extLst>
                <a:ext uri="{FF2B5EF4-FFF2-40B4-BE49-F238E27FC236}">
                  <a16:creationId xmlns:a16="http://schemas.microsoft.com/office/drawing/2014/main" id="{3E61D674-633A-4A04-B174-E1E5069D0634}"/>
                </a:ext>
              </a:extLst>
            </p:cNvPr>
            <p:cNvSpPr/>
            <p:nvPr/>
          </p:nvSpPr>
          <p:spPr>
            <a:xfrm>
              <a:off x="10183089" y="284858"/>
              <a:ext cx="1880757" cy="372630"/>
            </a:xfrm>
            <a:prstGeom prst="snip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Run &amp; Debug</a:t>
              </a:r>
            </a:p>
          </p:txBody>
        </p:sp>
        <p:sp>
          <p:nvSpPr>
            <p:cNvPr id="34" name="Rectangle: Top Corners One Rounded and One Snipped 33">
              <a:extLst>
                <a:ext uri="{FF2B5EF4-FFF2-40B4-BE49-F238E27FC236}">
                  <a16:creationId xmlns:a16="http://schemas.microsoft.com/office/drawing/2014/main" id="{606E57D8-7056-4C50-99C6-2399E667FF0E}"/>
                </a:ext>
              </a:extLst>
            </p:cNvPr>
            <p:cNvSpPr/>
            <p:nvPr/>
          </p:nvSpPr>
          <p:spPr>
            <a:xfrm>
              <a:off x="7488381" y="281394"/>
              <a:ext cx="2722419" cy="372630"/>
            </a:xfrm>
            <a:prstGeom prst="snipRoundRect">
              <a:avLst/>
            </a:prstGeom>
            <a:solidFill>
              <a:schemeClr val="tx1">
                <a:lumMod val="25000"/>
                <a:lumOff val="7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bg1">
                      <a:lumMod val="65000"/>
                    </a:schemeClr>
                  </a:solidFill>
                </a:rPr>
                <a:t>Memory Map Editor</a:t>
              </a:r>
            </a:p>
          </p:txBody>
        </p:sp>
      </p:grpSp>
    </p:spTree>
    <p:extLst>
      <p:ext uri="{BB962C8B-B14F-4D97-AF65-F5344CB8AC3E}">
        <p14:creationId xmlns:p14="http://schemas.microsoft.com/office/powerpoint/2010/main" val="220717401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5CA487C-C9D5-4BE1-A928-15077693EF7D}"/>
              </a:ext>
            </a:extLst>
          </p:cNvPr>
          <p:cNvSpPr>
            <a:spLocks noGrp="1"/>
          </p:cNvSpPr>
          <p:nvPr>
            <p:ph type="title"/>
          </p:nvPr>
        </p:nvSpPr>
        <p:spPr/>
        <p:txBody>
          <a:bodyPr/>
          <a:lstStyle/>
          <a:p>
            <a:r>
              <a:rPr lang="en-US" dirty="0"/>
              <a:t>Saving Platforms to Catalogs &amp; working with </a:t>
            </a:r>
            <a:r>
              <a:rPr lang="en-US" dirty="0" err="1"/>
              <a:t>Makefiles</a:t>
            </a:r>
            <a:endParaRPr lang="en-US" dirty="0"/>
          </a:p>
        </p:txBody>
      </p:sp>
      <p:sp>
        <p:nvSpPr>
          <p:cNvPr id="3" name="Title 4">
            <a:extLst>
              <a:ext uri="{FF2B5EF4-FFF2-40B4-BE49-F238E27FC236}">
                <a16:creationId xmlns:a16="http://schemas.microsoft.com/office/drawing/2014/main" id="{23DC4C8A-F557-4129-BACD-65F5247129D0}"/>
              </a:ext>
            </a:extLst>
          </p:cNvPr>
          <p:cNvSpPr txBox="1">
            <a:spLocks/>
          </p:cNvSpPr>
          <p:nvPr/>
        </p:nvSpPr>
        <p:spPr>
          <a:xfrm>
            <a:off x="446312" y="5685818"/>
            <a:ext cx="11194701" cy="712527"/>
          </a:xfrm>
          <a:prstGeom prst="rect">
            <a:avLst/>
          </a:prstGeom>
        </p:spPr>
        <p:txBody>
          <a:bodyPr vert="horz" lIns="45720" tIns="45720" rIns="91440" bIns="45720" rtlCol="0" anchor="t">
            <a:noAutofit/>
          </a:bodyPr>
          <a:lstStyle>
            <a:lvl1pPr marL="0" indent="0" algn="l" defTabSz="914400" rtl="0" eaLnBrk="1" latinLnBrk="0" hangingPunct="1">
              <a:lnSpc>
                <a:spcPct val="90000"/>
              </a:lnSpc>
              <a:spcBef>
                <a:spcPct val="0"/>
              </a:spcBef>
              <a:buFont typeface="Arial" panose="020B0604020202020204" pitchFamily="34" charset="0"/>
              <a:buNone/>
              <a:defRPr sz="3600" kern="1200">
                <a:solidFill>
                  <a:schemeClr val="tx1"/>
                </a:solidFill>
                <a:latin typeface="Arial" panose="020B0604020202020204" pitchFamily="34" charset="0"/>
                <a:ea typeface="+mj-ea"/>
                <a:cs typeface="+mj-cs"/>
              </a:defRPr>
            </a:lvl1pPr>
          </a:lstStyle>
          <a:p>
            <a:r>
              <a:rPr lang="en-US" sz="2800" dirty="0">
                <a:solidFill>
                  <a:schemeClr val="bg1">
                    <a:lumMod val="65000"/>
                  </a:schemeClr>
                </a:solidFill>
              </a:rPr>
              <a:t>Models &amp; Platform Management</a:t>
            </a:r>
          </a:p>
        </p:txBody>
      </p:sp>
    </p:spTree>
    <p:extLst>
      <p:ext uri="{BB962C8B-B14F-4D97-AF65-F5344CB8AC3E}">
        <p14:creationId xmlns:p14="http://schemas.microsoft.com/office/powerpoint/2010/main" val="92060416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D2C6BAC-BC75-4BFE-ADFB-DE482685750A}"/>
              </a:ext>
            </a:extLst>
          </p:cNvPr>
          <p:cNvSpPr>
            <a:spLocks noGrp="1"/>
          </p:cNvSpPr>
          <p:nvPr>
            <p:ph type="title"/>
          </p:nvPr>
        </p:nvSpPr>
        <p:spPr>
          <a:xfrm>
            <a:off x="446313" y="811697"/>
            <a:ext cx="11310257" cy="430849"/>
          </a:xfrm>
        </p:spPr>
        <p:txBody>
          <a:bodyPr/>
          <a:lstStyle/>
          <a:p>
            <a:r>
              <a:rPr lang="en-US" dirty="0"/>
              <a:t>Saving Platform and </a:t>
            </a:r>
            <a:r>
              <a:rPr lang="en-US" dirty="0" err="1"/>
              <a:t>Makefiles</a:t>
            </a:r>
            <a:r>
              <a:rPr lang="en-US" dirty="0"/>
              <a:t> to User Catalog</a:t>
            </a:r>
          </a:p>
        </p:txBody>
      </p:sp>
      <p:sp>
        <p:nvSpPr>
          <p:cNvPr id="6" name="Content Placeholder 3">
            <a:extLst>
              <a:ext uri="{FF2B5EF4-FFF2-40B4-BE49-F238E27FC236}">
                <a16:creationId xmlns:a16="http://schemas.microsoft.com/office/drawing/2014/main" id="{DCCDB04F-859D-49F5-83EC-D1BA68D58A19}"/>
              </a:ext>
            </a:extLst>
          </p:cNvPr>
          <p:cNvSpPr>
            <a:spLocks noGrp="1"/>
          </p:cNvSpPr>
          <p:nvPr>
            <p:ph idx="1"/>
          </p:nvPr>
        </p:nvSpPr>
        <p:spPr>
          <a:xfrm>
            <a:off x="446313" y="1314647"/>
            <a:ext cx="3370118" cy="4875841"/>
          </a:xfrm>
        </p:spPr>
        <p:txBody>
          <a:bodyPr vert="horz" lIns="0" tIns="45720" rIns="91440" bIns="45720" rtlCol="0" anchor="t">
            <a:noAutofit/>
          </a:bodyPr>
          <a:lstStyle/>
          <a:p>
            <a:endParaRPr lang="en-US" sz="1600" dirty="0"/>
          </a:p>
          <a:p>
            <a:r>
              <a:rPr lang="en-US" sz="1600" dirty="0"/>
              <a:t>Changes to an existing platform, or newly created platforms can be saved to a VLNV Catalog</a:t>
            </a:r>
          </a:p>
          <a:p>
            <a:r>
              <a:rPr lang="en-US" sz="1600" dirty="0">
                <a:latin typeface="Arial"/>
                <a:cs typeface="Arial"/>
              </a:rPr>
              <a:t>​User has the option to save generated </a:t>
            </a:r>
            <a:r>
              <a:rPr lang="en-US" sz="1600" dirty="0" err="1">
                <a:latin typeface="Arial"/>
                <a:cs typeface="Arial"/>
              </a:rPr>
              <a:t>makefiles</a:t>
            </a:r>
            <a:r>
              <a:rPr lang="en-US" sz="1600" dirty="0">
                <a:latin typeface="Arial"/>
                <a:cs typeface="Arial"/>
              </a:rPr>
              <a:t> alongside the Platform to build and run the platform from command line</a:t>
            </a:r>
          </a:p>
          <a:p>
            <a:r>
              <a:rPr lang="en-US" sz="1600" dirty="0">
                <a:latin typeface="Arial"/>
                <a:cs typeface="Arial"/>
              </a:rPr>
              <a:t>​All model dependencies are  recorded and managed by the </a:t>
            </a:r>
            <a:r>
              <a:rPr lang="en-US" sz="1600" dirty="0" err="1">
                <a:latin typeface="Arial"/>
                <a:cs typeface="Arial"/>
              </a:rPr>
              <a:t>makefile</a:t>
            </a:r>
            <a:endParaRPr lang="en-US" sz="1600" dirty="0">
              <a:latin typeface="Arial"/>
              <a:cs typeface="Arial"/>
            </a:endParaRPr>
          </a:p>
          <a:p>
            <a:endParaRPr lang="en-US" sz="1600" dirty="0"/>
          </a:p>
          <a:p>
            <a:pPr marL="57150" indent="0">
              <a:buNone/>
            </a:pPr>
            <a:endParaRPr lang="en-US" sz="1600" dirty="0"/>
          </a:p>
          <a:p>
            <a:pPr marL="57150" indent="0">
              <a:buNone/>
            </a:pPr>
            <a:endParaRPr lang="en-US" sz="1600" dirty="0"/>
          </a:p>
        </p:txBody>
      </p:sp>
      <p:sp>
        <p:nvSpPr>
          <p:cNvPr id="10" name="Text Placeholder 9">
            <a:extLst>
              <a:ext uri="{FF2B5EF4-FFF2-40B4-BE49-F238E27FC236}">
                <a16:creationId xmlns:a16="http://schemas.microsoft.com/office/drawing/2014/main" id="{88F8C97D-1DEF-4C4D-9B32-98B1D738E10F}"/>
              </a:ext>
            </a:extLst>
          </p:cNvPr>
          <p:cNvSpPr>
            <a:spLocks noGrp="1"/>
          </p:cNvSpPr>
          <p:nvPr>
            <p:ph type="body" sz="quarter" idx="12"/>
          </p:nvPr>
        </p:nvSpPr>
        <p:spPr>
          <a:xfrm>
            <a:off x="446313" y="1242546"/>
            <a:ext cx="11310712" cy="565150"/>
          </a:xfrm>
        </p:spPr>
        <p:txBody>
          <a:bodyPr/>
          <a:lstStyle/>
          <a:p>
            <a:r>
              <a:rPr lang="en-US" dirty="0"/>
              <a:t>Overview</a:t>
            </a:r>
          </a:p>
        </p:txBody>
      </p:sp>
      <p:pic>
        <p:nvPicPr>
          <p:cNvPr id="4" name="Picture 3">
            <a:extLst>
              <a:ext uri="{FF2B5EF4-FFF2-40B4-BE49-F238E27FC236}">
                <a16:creationId xmlns:a16="http://schemas.microsoft.com/office/drawing/2014/main" id="{3928B242-D0E3-4C41-834C-43EB9172677F}"/>
              </a:ext>
            </a:extLst>
          </p:cNvPr>
          <p:cNvPicPr>
            <a:picLocks noChangeAspect="1"/>
          </p:cNvPicPr>
          <p:nvPr/>
        </p:nvPicPr>
        <p:blipFill>
          <a:blip r:embed="rId2"/>
          <a:stretch>
            <a:fillRect/>
          </a:stretch>
        </p:blipFill>
        <p:spPr>
          <a:xfrm>
            <a:off x="4007825" y="2028314"/>
            <a:ext cx="3507912" cy="2256615"/>
          </a:xfrm>
          <a:prstGeom prst="rect">
            <a:avLst/>
          </a:prstGeom>
        </p:spPr>
      </p:pic>
      <p:pic>
        <p:nvPicPr>
          <p:cNvPr id="3" name="Picture 2">
            <a:extLst>
              <a:ext uri="{FF2B5EF4-FFF2-40B4-BE49-F238E27FC236}">
                <a16:creationId xmlns:a16="http://schemas.microsoft.com/office/drawing/2014/main" id="{F8BF7EB8-3E43-4CB8-A1F7-A78EEC3EC2E2}"/>
              </a:ext>
            </a:extLst>
          </p:cNvPr>
          <p:cNvPicPr>
            <a:picLocks noChangeAspect="1"/>
          </p:cNvPicPr>
          <p:nvPr/>
        </p:nvPicPr>
        <p:blipFill>
          <a:blip r:embed="rId3"/>
          <a:stretch>
            <a:fillRect/>
          </a:stretch>
        </p:blipFill>
        <p:spPr>
          <a:xfrm>
            <a:off x="5889425" y="1991306"/>
            <a:ext cx="4663440" cy="3991576"/>
          </a:xfrm>
          <a:prstGeom prst="rect">
            <a:avLst/>
          </a:prstGeom>
        </p:spPr>
      </p:pic>
      <p:pic>
        <p:nvPicPr>
          <p:cNvPr id="8" name="Picture 7">
            <a:extLst>
              <a:ext uri="{FF2B5EF4-FFF2-40B4-BE49-F238E27FC236}">
                <a16:creationId xmlns:a16="http://schemas.microsoft.com/office/drawing/2014/main" id="{B8A5E70E-31B5-4F89-AA1E-426B2C3281FB}"/>
              </a:ext>
            </a:extLst>
          </p:cNvPr>
          <p:cNvPicPr>
            <a:picLocks noChangeAspect="1"/>
          </p:cNvPicPr>
          <p:nvPr/>
        </p:nvPicPr>
        <p:blipFill>
          <a:blip r:embed="rId4"/>
          <a:stretch>
            <a:fillRect/>
          </a:stretch>
        </p:blipFill>
        <p:spPr>
          <a:xfrm>
            <a:off x="9209840" y="3752567"/>
            <a:ext cx="2686050" cy="2447925"/>
          </a:xfrm>
          <a:prstGeom prst="rect">
            <a:avLst/>
          </a:prstGeom>
        </p:spPr>
      </p:pic>
      <p:grpSp>
        <p:nvGrpSpPr>
          <p:cNvPr id="9" name="Group 8">
            <a:extLst>
              <a:ext uri="{FF2B5EF4-FFF2-40B4-BE49-F238E27FC236}">
                <a16:creationId xmlns:a16="http://schemas.microsoft.com/office/drawing/2014/main" id="{36AB1AE6-FCFB-4837-A197-27B38AB2EC0D}"/>
              </a:ext>
            </a:extLst>
          </p:cNvPr>
          <p:cNvGrpSpPr/>
          <p:nvPr/>
        </p:nvGrpSpPr>
        <p:grpSpPr>
          <a:xfrm>
            <a:off x="1184564" y="276976"/>
            <a:ext cx="10879282" cy="380512"/>
            <a:chOff x="1184564" y="276976"/>
            <a:chExt cx="10879282" cy="380512"/>
          </a:xfrm>
        </p:grpSpPr>
        <p:sp>
          <p:nvSpPr>
            <p:cNvPr id="11" name="Rectangle: Top Corners One Rounded and One Snipped 10">
              <a:extLst>
                <a:ext uri="{FF2B5EF4-FFF2-40B4-BE49-F238E27FC236}">
                  <a16:creationId xmlns:a16="http://schemas.microsoft.com/office/drawing/2014/main" id="{D8F1AE73-C91F-443F-9972-0792CF67E25E}"/>
                </a:ext>
              </a:extLst>
            </p:cNvPr>
            <p:cNvSpPr/>
            <p:nvPr/>
          </p:nvSpPr>
          <p:spPr>
            <a:xfrm>
              <a:off x="1184564" y="276976"/>
              <a:ext cx="3584864" cy="372630"/>
            </a:xfrm>
            <a:prstGeom prst="snip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Model &amp; Platform Management</a:t>
              </a:r>
            </a:p>
          </p:txBody>
        </p:sp>
        <p:sp>
          <p:nvSpPr>
            <p:cNvPr id="12" name="Rectangle: Top Corners One Rounded and One Snipped 11">
              <a:extLst>
                <a:ext uri="{FF2B5EF4-FFF2-40B4-BE49-F238E27FC236}">
                  <a16:creationId xmlns:a16="http://schemas.microsoft.com/office/drawing/2014/main" id="{BCBC11BF-2CDE-44A8-9D84-F4F8BBE5BF21}"/>
                </a:ext>
              </a:extLst>
            </p:cNvPr>
            <p:cNvSpPr/>
            <p:nvPr/>
          </p:nvSpPr>
          <p:spPr>
            <a:xfrm>
              <a:off x="4769425" y="284858"/>
              <a:ext cx="2722419" cy="372630"/>
            </a:xfrm>
            <a:prstGeom prst="snipRoundRect">
              <a:avLst/>
            </a:prstGeom>
            <a:solidFill>
              <a:schemeClr val="tx1">
                <a:lumMod val="25000"/>
                <a:lumOff val="7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solidFill>
                    <a:schemeClr val="bg1">
                      <a:lumMod val="65000"/>
                    </a:schemeClr>
                  </a:solidFill>
                </a:rPr>
                <a:t>Platform Editor</a:t>
              </a:r>
              <a:endParaRPr lang="en-US" dirty="0">
                <a:solidFill>
                  <a:schemeClr val="bg1">
                    <a:lumMod val="65000"/>
                  </a:schemeClr>
                </a:solidFill>
              </a:endParaRPr>
            </a:p>
          </p:txBody>
        </p:sp>
        <p:sp>
          <p:nvSpPr>
            <p:cNvPr id="13" name="Rectangle: Top Corners One Rounded and One Snipped 12">
              <a:extLst>
                <a:ext uri="{FF2B5EF4-FFF2-40B4-BE49-F238E27FC236}">
                  <a16:creationId xmlns:a16="http://schemas.microsoft.com/office/drawing/2014/main" id="{C7252A14-70CC-444E-B016-431D7E12AB9F}"/>
                </a:ext>
              </a:extLst>
            </p:cNvPr>
            <p:cNvSpPr/>
            <p:nvPr/>
          </p:nvSpPr>
          <p:spPr>
            <a:xfrm>
              <a:off x="10183089" y="284858"/>
              <a:ext cx="1880757" cy="372630"/>
            </a:xfrm>
            <a:prstGeom prst="snipRoundRect">
              <a:avLst/>
            </a:prstGeom>
            <a:solidFill>
              <a:schemeClr val="tx1">
                <a:lumMod val="25000"/>
                <a:lumOff val="7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bg1">
                      <a:lumMod val="65000"/>
                    </a:schemeClr>
                  </a:solidFill>
                </a:rPr>
                <a:t>Run </a:t>
              </a:r>
              <a:r>
                <a:rPr lang="en-US">
                  <a:solidFill>
                    <a:schemeClr val="bg1">
                      <a:lumMod val="65000"/>
                    </a:schemeClr>
                  </a:solidFill>
                </a:rPr>
                <a:t>&amp; Debug</a:t>
              </a:r>
              <a:endParaRPr lang="en-US" dirty="0">
                <a:solidFill>
                  <a:schemeClr val="bg1">
                    <a:lumMod val="65000"/>
                  </a:schemeClr>
                </a:solidFill>
              </a:endParaRPr>
            </a:p>
          </p:txBody>
        </p:sp>
        <p:sp>
          <p:nvSpPr>
            <p:cNvPr id="14" name="Rectangle: Top Corners One Rounded and One Snipped 13">
              <a:extLst>
                <a:ext uri="{FF2B5EF4-FFF2-40B4-BE49-F238E27FC236}">
                  <a16:creationId xmlns:a16="http://schemas.microsoft.com/office/drawing/2014/main" id="{6914ADBE-879F-47B6-884B-3E99465CBBB4}"/>
                </a:ext>
              </a:extLst>
            </p:cNvPr>
            <p:cNvSpPr/>
            <p:nvPr/>
          </p:nvSpPr>
          <p:spPr>
            <a:xfrm>
              <a:off x="7488381" y="281394"/>
              <a:ext cx="2722419" cy="372630"/>
            </a:xfrm>
            <a:prstGeom prst="snipRoundRect">
              <a:avLst/>
            </a:prstGeom>
            <a:solidFill>
              <a:schemeClr val="tx1">
                <a:lumMod val="25000"/>
                <a:lumOff val="7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bg1">
                      <a:lumMod val="65000"/>
                    </a:schemeClr>
                  </a:solidFill>
                </a:rPr>
                <a:t>Memory Map Editor</a:t>
              </a:r>
            </a:p>
          </p:txBody>
        </p:sp>
      </p:grpSp>
    </p:spTree>
    <p:extLst>
      <p:ext uri="{BB962C8B-B14F-4D97-AF65-F5344CB8AC3E}">
        <p14:creationId xmlns:p14="http://schemas.microsoft.com/office/powerpoint/2010/main" val="268791299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14C18C6-13E6-4DBA-9BBA-EAA4C766CAF1}"/>
              </a:ext>
            </a:extLst>
          </p:cNvPr>
          <p:cNvSpPr>
            <a:spLocks noGrp="1"/>
          </p:cNvSpPr>
          <p:nvPr>
            <p:ph idx="1"/>
          </p:nvPr>
        </p:nvSpPr>
        <p:spPr>
          <a:xfrm>
            <a:off x="446313" y="1416258"/>
            <a:ext cx="11402787" cy="5605177"/>
          </a:xfrm>
        </p:spPr>
        <p:txBody>
          <a:bodyPr vert="horz" lIns="0" tIns="45720" rIns="91440" bIns="45720" rtlCol="0" anchor="t">
            <a:noAutofit/>
          </a:bodyPr>
          <a:lstStyle/>
          <a:p>
            <a:r>
              <a:rPr lang="en-US" sz="1400" dirty="0">
                <a:latin typeface="Arial"/>
                <a:cs typeface="Arial"/>
              </a:rPr>
              <a:t>Platform built from scratch, or edited from existing platform in Platform Assembly can be saved to VLNV catalog</a:t>
            </a:r>
          </a:p>
          <a:p>
            <a:pPr marL="737870" lvl="1" indent="-280670"/>
            <a:r>
              <a:rPr lang="en-US" sz="1200" dirty="0">
                <a:latin typeface="Arial"/>
                <a:cs typeface="Arial"/>
              </a:rPr>
              <a:t>Helium </a:t>
            </a:r>
            <a:r>
              <a:rPr lang="en-US" sz="1200" dirty="0" err="1">
                <a:latin typeface="Arial"/>
                <a:cs typeface="Arial"/>
              </a:rPr>
              <a:t>makefiles</a:t>
            </a:r>
            <a:r>
              <a:rPr lang="en-US" sz="1200" dirty="0">
                <a:latin typeface="Arial"/>
                <a:cs typeface="Arial"/>
              </a:rPr>
              <a:t> are created and saved at the platform VLNV. Option provided to skip saving </a:t>
            </a:r>
            <a:r>
              <a:rPr lang="en-US" sz="1200" dirty="0" err="1">
                <a:latin typeface="Arial"/>
                <a:cs typeface="Arial"/>
              </a:rPr>
              <a:t>makefiles</a:t>
            </a:r>
            <a:endParaRPr lang="en-US" sz="1200" dirty="0">
              <a:latin typeface="Arial"/>
              <a:cs typeface="Arial"/>
            </a:endParaRPr>
          </a:p>
          <a:p>
            <a:pPr marL="737870" lvl="1" indent="-280670"/>
            <a:r>
              <a:rPr lang="en-US" sz="1200" dirty="0" err="1">
                <a:latin typeface="Arial"/>
                <a:cs typeface="Arial"/>
              </a:rPr>
              <a:t>Makefiles</a:t>
            </a:r>
            <a:r>
              <a:rPr lang="en-US" sz="1200" dirty="0">
                <a:latin typeface="Arial"/>
                <a:cs typeface="Arial"/>
              </a:rPr>
              <a:t> are different between hybrid and virtual platforms, heuristic used to deduce hybrid platform from hybrid adapter usage </a:t>
            </a:r>
            <a:endParaRPr lang="en-US" sz="1200" dirty="0">
              <a:cs typeface="Arial" panose="020B0604020202020204" pitchFamily="34" charset="0"/>
            </a:endParaRPr>
          </a:p>
          <a:p>
            <a:pPr marL="737870" lvl="1" indent="-280670"/>
            <a:r>
              <a:rPr lang="en-US" sz="1200" dirty="0">
                <a:latin typeface="Arial"/>
                <a:cs typeface="Arial"/>
              </a:rPr>
              <a:t>Saved </a:t>
            </a:r>
            <a:r>
              <a:rPr lang="en-US" sz="1200" dirty="0" err="1">
                <a:latin typeface="Arial"/>
                <a:cs typeface="Arial"/>
              </a:rPr>
              <a:t>makefiles</a:t>
            </a:r>
            <a:r>
              <a:rPr lang="en-US" sz="1200" dirty="0">
                <a:latin typeface="Arial"/>
                <a:cs typeface="Arial"/>
              </a:rPr>
              <a:t> are fully interoperable with Helium catalog build framework </a:t>
            </a:r>
            <a:endParaRPr lang="en-US" sz="1050" dirty="0">
              <a:cs typeface="Arial" panose="020B0604020202020204" pitchFamily="34" charset="0"/>
            </a:endParaRPr>
          </a:p>
          <a:p>
            <a:r>
              <a:rPr lang="en-US" sz="1400" dirty="0">
                <a:latin typeface="Arial"/>
                <a:cs typeface="Arial"/>
              </a:rPr>
              <a:t>Platform is checked for errors before saving, and user is warned about any errors</a:t>
            </a:r>
            <a:endParaRPr lang="en-US" sz="1400" dirty="0">
              <a:latin typeface="Arial"/>
              <a:cs typeface="Calibri"/>
            </a:endParaRPr>
          </a:p>
          <a:p>
            <a:r>
              <a:rPr lang="en-US" sz="1400" dirty="0">
                <a:latin typeface="Arial"/>
                <a:cs typeface="Calibri"/>
              </a:rPr>
              <a:t>When platform is saved for the first time, empty README file is saved, and mk/custom_options.mk file is created  </a:t>
            </a:r>
          </a:p>
          <a:p>
            <a:r>
              <a:rPr lang="en-US" sz="1400" dirty="0">
                <a:latin typeface="Arial"/>
                <a:cs typeface="Calibri"/>
              </a:rPr>
              <a:t>Saving platform multiple times overwrites the previously saved </a:t>
            </a:r>
            <a:r>
              <a:rPr lang="en-US" sz="1400" dirty="0" err="1">
                <a:latin typeface="Arial"/>
                <a:cs typeface="Calibri"/>
              </a:rPr>
              <a:t>makefiles</a:t>
            </a:r>
            <a:r>
              <a:rPr lang="en-US" sz="1400" dirty="0">
                <a:latin typeface="Arial"/>
                <a:cs typeface="Calibri"/>
              </a:rPr>
              <a:t>, except custom_options.mk</a:t>
            </a:r>
            <a:endParaRPr lang="en-US" sz="1400" dirty="0">
              <a:cs typeface="Calibri" panose="020F0502020204030204" pitchFamily="34" charset="0"/>
            </a:endParaRPr>
          </a:p>
          <a:p>
            <a:pPr marL="737870" lvl="1" indent="-280670"/>
            <a:r>
              <a:rPr lang="en-US" sz="1200" dirty="0">
                <a:latin typeface="Arial"/>
                <a:cs typeface="Calibri"/>
              </a:rPr>
              <a:t>Ensures platform always stays in sync with Helium catalog build framework, but retaining any customizations done in custom_options.mk </a:t>
            </a:r>
            <a:endParaRPr lang="en-US" sz="1200" dirty="0">
              <a:cs typeface="Calibri" panose="020F0502020204030204" pitchFamily="34" charset="0"/>
            </a:endParaRPr>
          </a:p>
          <a:p>
            <a:r>
              <a:rPr lang="en-US" sz="1400" dirty="0">
                <a:latin typeface="Arial"/>
                <a:cs typeface="Calibri"/>
              </a:rPr>
              <a:t>From command line, use </a:t>
            </a:r>
            <a:r>
              <a:rPr lang="en-US" sz="1400" dirty="0" err="1">
                <a:latin typeface="Arial"/>
                <a:cs typeface="Calibri"/>
              </a:rPr>
              <a:t>makefie</a:t>
            </a:r>
            <a:r>
              <a:rPr lang="en-US" sz="1400" dirty="0">
                <a:latin typeface="Arial"/>
                <a:cs typeface="Calibri"/>
              </a:rPr>
              <a:t> to build or run the platform</a:t>
            </a:r>
          </a:p>
          <a:p>
            <a:r>
              <a:rPr lang="en-US" sz="1400" dirty="0">
                <a:latin typeface="Arial"/>
                <a:cs typeface="Calibri"/>
              </a:rPr>
              <a:t>Saved platform can be opened back in Platform Assembly for round trip flow</a:t>
            </a:r>
            <a:endParaRPr lang="en-US" dirty="0">
              <a:latin typeface="Arial"/>
              <a:cs typeface="Calibri"/>
            </a:endParaRPr>
          </a:p>
          <a:p>
            <a:pPr marL="737870" lvl="1" indent="-280670"/>
            <a:r>
              <a:rPr lang="en-US" sz="1200" dirty="0">
                <a:latin typeface="Arial"/>
                <a:cs typeface="Calibri"/>
              </a:rPr>
              <a:t>Any customizations done to </a:t>
            </a:r>
            <a:r>
              <a:rPr lang="en-US" sz="1200" dirty="0" err="1">
                <a:latin typeface="Arial"/>
                <a:cs typeface="Calibri"/>
              </a:rPr>
              <a:t>makefiles</a:t>
            </a:r>
            <a:r>
              <a:rPr lang="en-US" sz="1200" dirty="0">
                <a:latin typeface="Arial"/>
                <a:cs typeface="Calibri"/>
              </a:rPr>
              <a:t> are not read back </a:t>
            </a:r>
            <a:endParaRPr lang="en-US" sz="1200" dirty="0">
              <a:cs typeface="Calibri" panose="020F0502020204030204" pitchFamily="34" charset="0"/>
            </a:endParaRPr>
          </a:p>
          <a:p>
            <a:r>
              <a:rPr lang="en-US" sz="1400" dirty="0">
                <a:latin typeface="Arial"/>
                <a:cs typeface="Calibri"/>
              </a:rPr>
              <a:t>For hybrid platforms, three configurations are saved similar to reference platforms </a:t>
            </a:r>
            <a:endParaRPr lang="en-US" sz="1400" dirty="0">
              <a:cs typeface="Calibri" panose="020F0502020204030204" pitchFamily="34" charset="0"/>
            </a:endParaRPr>
          </a:p>
          <a:p>
            <a:pPr marL="737870" lvl="1" indent="-280670"/>
            <a:r>
              <a:rPr lang="en-US" sz="1200" dirty="0">
                <a:latin typeface="Arial"/>
                <a:cs typeface="Calibri"/>
              </a:rPr>
              <a:t>On reopening platform from saved VLNV, user gets same RTL awareness as reference platforms, e.g., allowing specification of RTL snapshot path</a:t>
            </a:r>
          </a:p>
          <a:p>
            <a:r>
              <a:rPr lang="en-US" sz="1400" dirty="0">
                <a:latin typeface="Arial"/>
                <a:cs typeface="Calibri"/>
              </a:rPr>
              <a:t>Meta data associated with platform (e.g., image or </a:t>
            </a:r>
            <a:r>
              <a:rPr lang="en-US" sz="1400" dirty="0" err="1">
                <a:latin typeface="Arial"/>
                <a:cs typeface="Calibri"/>
              </a:rPr>
              <a:t>tcl</a:t>
            </a:r>
            <a:r>
              <a:rPr lang="en-US" sz="1400" dirty="0">
                <a:latin typeface="Arial"/>
                <a:cs typeface="Calibri"/>
              </a:rPr>
              <a:t> file) is not managed by Platform Assembly, and not saved to catalog. Needs to be manually copied by user.  </a:t>
            </a:r>
            <a:r>
              <a:rPr lang="en-US" sz="1600" dirty="0">
                <a:latin typeface="Arial"/>
                <a:cs typeface="Calibri"/>
              </a:rPr>
              <a:t> </a:t>
            </a:r>
            <a:endParaRPr lang="en-US" sz="1600" dirty="0">
              <a:cs typeface="Calibri" panose="020F0502020204030204" pitchFamily="34" charset="0"/>
            </a:endParaRPr>
          </a:p>
          <a:p>
            <a:pPr marL="57150" indent="0">
              <a:buNone/>
            </a:pPr>
            <a:br>
              <a:rPr lang="en-US" sz="1800" dirty="0">
                <a:cs typeface="Calibri" panose="020F0502020204030204" pitchFamily="34" charset="0"/>
              </a:rPr>
            </a:br>
            <a:endParaRPr lang="en-US" dirty="0"/>
          </a:p>
        </p:txBody>
      </p:sp>
      <p:sp>
        <p:nvSpPr>
          <p:cNvPr id="2" name="Title 1">
            <a:extLst>
              <a:ext uri="{FF2B5EF4-FFF2-40B4-BE49-F238E27FC236}">
                <a16:creationId xmlns:a16="http://schemas.microsoft.com/office/drawing/2014/main" id="{23B6E607-88BA-4A6E-9A07-B156FB10984E}"/>
              </a:ext>
            </a:extLst>
          </p:cNvPr>
          <p:cNvSpPr>
            <a:spLocks noGrp="1"/>
          </p:cNvSpPr>
          <p:nvPr>
            <p:ph type="title"/>
          </p:nvPr>
        </p:nvSpPr>
        <p:spPr>
          <a:xfrm>
            <a:off x="446313" y="832965"/>
            <a:ext cx="11310257" cy="666871"/>
          </a:xfrm>
        </p:spPr>
        <p:txBody>
          <a:bodyPr/>
          <a:lstStyle/>
          <a:p>
            <a:r>
              <a:rPr lang="en-US">
                <a:latin typeface="Arial"/>
                <a:cs typeface="Arial"/>
              </a:rPr>
              <a:t>Saving makefiles</a:t>
            </a:r>
            <a:endParaRPr lang="en-US"/>
          </a:p>
        </p:txBody>
      </p:sp>
      <p:sp>
        <p:nvSpPr>
          <p:cNvPr id="6" name="Content Placeholder 2">
            <a:extLst>
              <a:ext uri="{FF2B5EF4-FFF2-40B4-BE49-F238E27FC236}">
                <a16:creationId xmlns:a16="http://schemas.microsoft.com/office/drawing/2014/main" id="{3D84EB4C-3B66-4DF8-9A34-E0D68994244E}"/>
              </a:ext>
            </a:extLst>
          </p:cNvPr>
          <p:cNvSpPr txBox="1">
            <a:spLocks/>
          </p:cNvSpPr>
          <p:nvPr/>
        </p:nvSpPr>
        <p:spPr>
          <a:xfrm>
            <a:off x="6605018" y="1455392"/>
            <a:ext cx="5375367" cy="565151"/>
          </a:xfrm>
          <a:prstGeom prst="rect">
            <a:avLst/>
          </a:prstGeom>
        </p:spPr>
        <p:txBody>
          <a:bodyPr vert="horz" lIns="0" tIns="45720" rIns="91440" bIns="45720" rtlCol="0">
            <a:noAutofit/>
          </a:bodyPr>
          <a:lstStyle>
            <a:lvl1pPr marL="346075" indent="-288925" algn="l" defTabSz="914400" rtl="0" eaLnBrk="1" latinLnBrk="0" hangingPunct="1">
              <a:lnSpc>
                <a:spcPct val="90000"/>
              </a:lnSpc>
              <a:spcBef>
                <a:spcPts val="1000"/>
              </a:spcBef>
              <a:spcAft>
                <a:spcPts val="400"/>
              </a:spcAft>
              <a:buClr>
                <a:schemeClr val="tx2"/>
              </a:buClr>
              <a:buSzPct val="100000"/>
              <a:buFont typeface="Arial" panose="020B0604020202020204" pitchFamily="34" charset="0"/>
              <a:buChar char="•"/>
              <a:tabLst/>
              <a:defRPr sz="2400" kern="1200">
                <a:solidFill>
                  <a:schemeClr val="tx1"/>
                </a:solidFill>
                <a:latin typeface="Arial" panose="020B0604020202020204" pitchFamily="34" charset="0"/>
                <a:ea typeface="+mn-ea"/>
                <a:cs typeface="+mn-cs"/>
              </a:defRPr>
            </a:lvl1pPr>
            <a:lvl2pPr marL="738188" indent="-280988" algn="l" defTabSz="914400" rtl="0" eaLnBrk="1" latinLnBrk="0" hangingPunct="1">
              <a:lnSpc>
                <a:spcPct val="90000"/>
              </a:lnSpc>
              <a:spcBef>
                <a:spcPts val="600"/>
              </a:spcBef>
              <a:spcAft>
                <a:spcPts val="1000"/>
              </a:spcAft>
              <a:buClr>
                <a:schemeClr val="tx2"/>
              </a:buClr>
              <a:buSzPct val="60000"/>
              <a:buFont typeface="Courier New" panose="02070309020205020404" pitchFamily="49" charset="0"/>
              <a:buChar char="o"/>
              <a:tabLst/>
              <a:defRPr sz="2000" kern="1200">
                <a:solidFill>
                  <a:schemeClr val="tx1"/>
                </a:solidFill>
                <a:latin typeface="Arial" panose="020B0604020202020204" pitchFamily="34" charset="0"/>
                <a:ea typeface="+mn-ea"/>
                <a:cs typeface="+mn-cs"/>
              </a:defRPr>
            </a:lvl2pPr>
            <a:lvl3pPr marL="1200150" indent="-285750" algn="l" defTabSz="914400" rtl="0" eaLnBrk="1" latinLnBrk="0" hangingPunct="1">
              <a:lnSpc>
                <a:spcPct val="90000"/>
              </a:lnSpc>
              <a:spcBef>
                <a:spcPts val="400"/>
              </a:spcBef>
              <a:spcAft>
                <a:spcPts val="1000"/>
              </a:spcAft>
              <a:buClr>
                <a:schemeClr val="tx2"/>
              </a:buClr>
              <a:buSzPct val="100000"/>
              <a:buFont typeface="Rubik Light" panose="00000400000000000000" pitchFamily="2" charset="-79"/>
              <a:buChar char="–"/>
              <a:tabLst/>
              <a:defRPr sz="1600" kern="1200">
                <a:solidFill>
                  <a:schemeClr val="tx1"/>
                </a:solidFill>
                <a:latin typeface="Arial" panose="020B0604020202020204" pitchFamily="34" charset="0"/>
                <a:ea typeface="+mn-ea"/>
                <a:cs typeface="+mn-cs"/>
              </a:defRPr>
            </a:lvl3pPr>
            <a:lvl4pPr marL="1652588" indent="-280988" algn="l" defTabSz="914400" rtl="0" eaLnBrk="1" latinLnBrk="0" hangingPunct="1">
              <a:lnSpc>
                <a:spcPct val="90000"/>
              </a:lnSpc>
              <a:spcBef>
                <a:spcPts val="500"/>
              </a:spcBef>
              <a:spcAft>
                <a:spcPts val="1200"/>
              </a:spcAft>
              <a:buClr>
                <a:schemeClr val="accent2"/>
              </a:buClr>
              <a:buSzPct val="115000"/>
              <a:buFont typeface=".Lucida Grande UI Regular"/>
              <a:buChar char="▹"/>
              <a:tabLst/>
              <a:defRPr sz="1500" kern="1200">
                <a:solidFill>
                  <a:schemeClr val="tx2"/>
                </a:solidFill>
                <a:latin typeface="+mn-lt"/>
                <a:ea typeface="+mn-ea"/>
                <a:cs typeface="+mn-cs"/>
              </a:defRPr>
            </a:lvl4pPr>
            <a:lvl5pPr marL="2170113" indent="-341313" algn="l" defTabSz="914400" rtl="0" eaLnBrk="1" latinLnBrk="0" hangingPunct="1">
              <a:lnSpc>
                <a:spcPct val="90000"/>
              </a:lnSpc>
              <a:spcBef>
                <a:spcPts val="500"/>
              </a:spcBef>
              <a:spcAft>
                <a:spcPts val="1200"/>
              </a:spcAft>
              <a:buClr>
                <a:schemeClr val="accent2"/>
              </a:buClr>
              <a:buSzPct val="115000"/>
              <a:buFont typeface=".Lucida Grande UI Regular"/>
              <a:buChar char="▹"/>
              <a:tabLst/>
              <a:defRPr sz="15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7150" indent="0">
              <a:buFont typeface="Arial" panose="020B0604020202020204" pitchFamily="34" charset="0"/>
              <a:buNone/>
            </a:pPr>
            <a:endParaRPr lang="en-US"/>
          </a:p>
        </p:txBody>
      </p:sp>
      <p:sp>
        <p:nvSpPr>
          <p:cNvPr id="8" name="Content Placeholder 3">
            <a:extLst>
              <a:ext uri="{FF2B5EF4-FFF2-40B4-BE49-F238E27FC236}">
                <a16:creationId xmlns:a16="http://schemas.microsoft.com/office/drawing/2014/main" id="{37DDCD9E-0624-48C9-9CD4-CCD434AA9171}"/>
              </a:ext>
            </a:extLst>
          </p:cNvPr>
          <p:cNvSpPr txBox="1">
            <a:spLocks/>
          </p:cNvSpPr>
          <p:nvPr/>
        </p:nvSpPr>
        <p:spPr>
          <a:xfrm>
            <a:off x="6542312" y="2020543"/>
            <a:ext cx="5140671" cy="4528057"/>
          </a:xfrm>
          <a:prstGeom prst="rect">
            <a:avLst/>
          </a:prstGeom>
        </p:spPr>
        <p:txBody>
          <a:bodyPr vert="horz" lIns="0" tIns="45720" rIns="91440" bIns="45720" rtlCol="0" anchor="t">
            <a:noAutofit/>
          </a:bodyPr>
          <a:lstStyle>
            <a:lvl1pPr marL="346075" indent="-288925" algn="l" defTabSz="914400" rtl="0" eaLnBrk="1" latinLnBrk="0" hangingPunct="1">
              <a:lnSpc>
                <a:spcPct val="90000"/>
              </a:lnSpc>
              <a:spcBef>
                <a:spcPts val="1000"/>
              </a:spcBef>
              <a:spcAft>
                <a:spcPts val="400"/>
              </a:spcAft>
              <a:buClr>
                <a:schemeClr val="tx2"/>
              </a:buClr>
              <a:buSzPct val="100000"/>
              <a:buFont typeface="Arial" panose="020B0604020202020204" pitchFamily="34" charset="0"/>
              <a:buChar char="•"/>
              <a:tabLst/>
              <a:defRPr sz="2400" kern="1200">
                <a:solidFill>
                  <a:schemeClr val="tx1"/>
                </a:solidFill>
                <a:latin typeface="Arial" panose="020B0604020202020204" pitchFamily="34" charset="0"/>
                <a:ea typeface="+mn-ea"/>
                <a:cs typeface="+mn-cs"/>
              </a:defRPr>
            </a:lvl1pPr>
            <a:lvl2pPr marL="738188" indent="-280988" algn="l" defTabSz="914400" rtl="0" eaLnBrk="1" latinLnBrk="0" hangingPunct="1">
              <a:lnSpc>
                <a:spcPct val="90000"/>
              </a:lnSpc>
              <a:spcBef>
                <a:spcPts val="600"/>
              </a:spcBef>
              <a:spcAft>
                <a:spcPts val="1000"/>
              </a:spcAft>
              <a:buClr>
                <a:schemeClr val="tx2"/>
              </a:buClr>
              <a:buSzPct val="60000"/>
              <a:buFont typeface="Courier New" panose="02070309020205020404" pitchFamily="49" charset="0"/>
              <a:buChar char="o"/>
              <a:tabLst/>
              <a:defRPr sz="2000" kern="1200">
                <a:solidFill>
                  <a:schemeClr val="tx1"/>
                </a:solidFill>
                <a:latin typeface="Arial" panose="020B0604020202020204" pitchFamily="34" charset="0"/>
                <a:ea typeface="+mn-ea"/>
                <a:cs typeface="+mn-cs"/>
              </a:defRPr>
            </a:lvl2pPr>
            <a:lvl3pPr marL="1200150" indent="-285750" algn="l" defTabSz="914400" rtl="0" eaLnBrk="1" latinLnBrk="0" hangingPunct="1">
              <a:lnSpc>
                <a:spcPct val="90000"/>
              </a:lnSpc>
              <a:spcBef>
                <a:spcPts val="400"/>
              </a:spcBef>
              <a:spcAft>
                <a:spcPts val="1000"/>
              </a:spcAft>
              <a:buClr>
                <a:schemeClr val="tx2"/>
              </a:buClr>
              <a:buSzPct val="100000"/>
              <a:buFont typeface="Rubik Light" panose="00000400000000000000" pitchFamily="2" charset="-79"/>
              <a:buChar char="–"/>
              <a:tabLst/>
              <a:defRPr sz="1600" kern="1200">
                <a:solidFill>
                  <a:schemeClr val="tx1"/>
                </a:solidFill>
                <a:latin typeface="Arial" panose="020B0604020202020204" pitchFamily="34" charset="0"/>
                <a:ea typeface="+mn-ea"/>
                <a:cs typeface="+mn-cs"/>
              </a:defRPr>
            </a:lvl3pPr>
            <a:lvl4pPr marL="1652588" indent="-280988" algn="l" defTabSz="914400" rtl="0" eaLnBrk="1" latinLnBrk="0" hangingPunct="1">
              <a:lnSpc>
                <a:spcPct val="90000"/>
              </a:lnSpc>
              <a:spcBef>
                <a:spcPts val="500"/>
              </a:spcBef>
              <a:spcAft>
                <a:spcPts val="1200"/>
              </a:spcAft>
              <a:buClr>
                <a:schemeClr val="accent2"/>
              </a:buClr>
              <a:buSzPct val="115000"/>
              <a:buFont typeface=".Lucida Grande UI Regular"/>
              <a:buChar char="▹"/>
              <a:tabLst/>
              <a:defRPr sz="1500" kern="1200">
                <a:solidFill>
                  <a:schemeClr val="tx2"/>
                </a:solidFill>
                <a:latin typeface="+mn-lt"/>
                <a:ea typeface="+mn-ea"/>
                <a:cs typeface="+mn-cs"/>
              </a:defRPr>
            </a:lvl4pPr>
            <a:lvl5pPr marL="2170113" indent="-341313" algn="l" defTabSz="914400" rtl="0" eaLnBrk="1" latinLnBrk="0" hangingPunct="1">
              <a:lnSpc>
                <a:spcPct val="90000"/>
              </a:lnSpc>
              <a:spcBef>
                <a:spcPts val="500"/>
              </a:spcBef>
              <a:spcAft>
                <a:spcPts val="1200"/>
              </a:spcAft>
              <a:buClr>
                <a:schemeClr val="accent2"/>
              </a:buClr>
              <a:buSzPct val="115000"/>
              <a:buFont typeface=".Lucida Grande UI Regular"/>
              <a:buChar char="▹"/>
              <a:tabLst/>
              <a:defRPr sz="15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7150" indent="0">
              <a:buFont typeface="Arial" panose="020B0604020202020204" pitchFamily="34" charset="0"/>
              <a:buNone/>
            </a:pPr>
            <a:endParaRPr lang="en-US" sz="1600"/>
          </a:p>
        </p:txBody>
      </p:sp>
      <p:grpSp>
        <p:nvGrpSpPr>
          <p:cNvPr id="7" name="Group 6">
            <a:extLst>
              <a:ext uri="{FF2B5EF4-FFF2-40B4-BE49-F238E27FC236}">
                <a16:creationId xmlns:a16="http://schemas.microsoft.com/office/drawing/2014/main" id="{E66A19CA-6359-4644-91D2-800B84DD8C18}"/>
              </a:ext>
            </a:extLst>
          </p:cNvPr>
          <p:cNvGrpSpPr/>
          <p:nvPr/>
        </p:nvGrpSpPr>
        <p:grpSpPr>
          <a:xfrm>
            <a:off x="1184564" y="276976"/>
            <a:ext cx="10879282" cy="380512"/>
            <a:chOff x="1184564" y="276976"/>
            <a:chExt cx="10879282" cy="380512"/>
          </a:xfrm>
        </p:grpSpPr>
        <p:sp>
          <p:nvSpPr>
            <p:cNvPr id="9" name="Rectangle: Top Corners One Rounded and One Snipped 8">
              <a:extLst>
                <a:ext uri="{FF2B5EF4-FFF2-40B4-BE49-F238E27FC236}">
                  <a16:creationId xmlns:a16="http://schemas.microsoft.com/office/drawing/2014/main" id="{CEFCFAF6-C649-40E9-8A6E-7CE579A2430D}"/>
                </a:ext>
              </a:extLst>
            </p:cNvPr>
            <p:cNvSpPr/>
            <p:nvPr/>
          </p:nvSpPr>
          <p:spPr>
            <a:xfrm>
              <a:off x="1184564" y="276976"/>
              <a:ext cx="3584864" cy="372630"/>
            </a:xfrm>
            <a:prstGeom prst="snipRoundRect">
              <a:avLst/>
            </a:prstGeom>
            <a:solidFill>
              <a:schemeClr val="tx1">
                <a:lumMod val="25000"/>
                <a:lumOff val="7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bg1">
                      <a:lumMod val="65000"/>
                    </a:schemeClr>
                  </a:solidFill>
                </a:rPr>
                <a:t>Model &amp; Platform Management</a:t>
              </a:r>
            </a:p>
          </p:txBody>
        </p:sp>
        <p:sp>
          <p:nvSpPr>
            <p:cNvPr id="10" name="Rectangle: Top Corners One Rounded and One Snipped 9">
              <a:extLst>
                <a:ext uri="{FF2B5EF4-FFF2-40B4-BE49-F238E27FC236}">
                  <a16:creationId xmlns:a16="http://schemas.microsoft.com/office/drawing/2014/main" id="{89C021A7-D4E6-4F1D-9102-29F9B0AEDF37}"/>
                </a:ext>
              </a:extLst>
            </p:cNvPr>
            <p:cNvSpPr/>
            <p:nvPr/>
          </p:nvSpPr>
          <p:spPr>
            <a:xfrm>
              <a:off x="4769425" y="284858"/>
              <a:ext cx="2722419" cy="372630"/>
            </a:xfrm>
            <a:prstGeom prst="snipRoundRect">
              <a:avLst/>
            </a:prstGeom>
            <a:solidFill>
              <a:schemeClr val="tx1">
                <a:lumMod val="25000"/>
                <a:lumOff val="7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solidFill>
                    <a:schemeClr val="bg1">
                      <a:lumMod val="65000"/>
                    </a:schemeClr>
                  </a:solidFill>
                </a:rPr>
                <a:t>Platform Editor</a:t>
              </a:r>
              <a:endParaRPr lang="en-US" dirty="0">
                <a:solidFill>
                  <a:schemeClr val="bg1">
                    <a:lumMod val="65000"/>
                  </a:schemeClr>
                </a:solidFill>
              </a:endParaRPr>
            </a:p>
          </p:txBody>
        </p:sp>
        <p:sp>
          <p:nvSpPr>
            <p:cNvPr id="11" name="Rectangle: Top Corners One Rounded and One Snipped 10">
              <a:extLst>
                <a:ext uri="{FF2B5EF4-FFF2-40B4-BE49-F238E27FC236}">
                  <a16:creationId xmlns:a16="http://schemas.microsoft.com/office/drawing/2014/main" id="{420C5B49-3155-4108-B53C-858ECC2E60F6}"/>
                </a:ext>
              </a:extLst>
            </p:cNvPr>
            <p:cNvSpPr/>
            <p:nvPr/>
          </p:nvSpPr>
          <p:spPr>
            <a:xfrm>
              <a:off x="10183089" y="284858"/>
              <a:ext cx="1880757" cy="372630"/>
            </a:xfrm>
            <a:prstGeom prst="snip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Run &amp; Debug</a:t>
              </a:r>
            </a:p>
          </p:txBody>
        </p:sp>
        <p:sp>
          <p:nvSpPr>
            <p:cNvPr id="12" name="Rectangle: Top Corners One Rounded and One Snipped 11">
              <a:extLst>
                <a:ext uri="{FF2B5EF4-FFF2-40B4-BE49-F238E27FC236}">
                  <a16:creationId xmlns:a16="http://schemas.microsoft.com/office/drawing/2014/main" id="{068558E0-DF2F-45C7-8FD4-E81FAF575F57}"/>
                </a:ext>
              </a:extLst>
            </p:cNvPr>
            <p:cNvSpPr/>
            <p:nvPr/>
          </p:nvSpPr>
          <p:spPr>
            <a:xfrm>
              <a:off x="7488381" y="281394"/>
              <a:ext cx="2722419" cy="372630"/>
            </a:xfrm>
            <a:prstGeom prst="snipRoundRect">
              <a:avLst/>
            </a:prstGeom>
            <a:solidFill>
              <a:schemeClr val="tx1">
                <a:lumMod val="25000"/>
                <a:lumOff val="7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bg1">
                      <a:lumMod val="65000"/>
                    </a:schemeClr>
                  </a:solidFill>
                </a:rPr>
                <a:t>Memory Map Editor</a:t>
              </a:r>
            </a:p>
          </p:txBody>
        </p:sp>
      </p:grpSp>
    </p:spTree>
    <p:extLst>
      <p:ext uri="{BB962C8B-B14F-4D97-AF65-F5344CB8AC3E}">
        <p14:creationId xmlns:p14="http://schemas.microsoft.com/office/powerpoint/2010/main" val="424498993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95FEC59-B17D-49EC-9BF5-C68D2F4DA5F3}"/>
              </a:ext>
            </a:extLst>
          </p:cNvPr>
          <p:cNvSpPr>
            <a:spLocks noGrp="1"/>
          </p:cNvSpPr>
          <p:nvPr>
            <p:ph type="title"/>
          </p:nvPr>
        </p:nvSpPr>
        <p:spPr>
          <a:xfrm>
            <a:off x="446313" y="811703"/>
            <a:ext cx="11310257" cy="666871"/>
          </a:xfrm>
        </p:spPr>
        <p:txBody>
          <a:bodyPr/>
          <a:lstStyle/>
          <a:p>
            <a:r>
              <a:rPr lang="en-US" err="1"/>
              <a:t>Makefile</a:t>
            </a:r>
            <a:r>
              <a:rPr lang="en-US"/>
              <a:t> Hierarchy </a:t>
            </a:r>
          </a:p>
        </p:txBody>
      </p:sp>
      <p:pic>
        <p:nvPicPr>
          <p:cNvPr id="16" name="Picture 15">
            <a:extLst>
              <a:ext uri="{FF2B5EF4-FFF2-40B4-BE49-F238E27FC236}">
                <a16:creationId xmlns:a16="http://schemas.microsoft.com/office/drawing/2014/main" id="{92E46400-4347-44C4-8CC7-DD3470A6AE45}"/>
              </a:ext>
            </a:extLst>
          </p:cNvPr>
          <p:cNvPicPr>
            <a:picLocks noChangeAspect="1"/>
          </p:cNvPicPr>
          <p:nvPr/>
        </p:nvPicPr>
        <p:blipFill rotWithShape="1">
          <a:blip r:embed="rId3"/>
          <a:srcRect t="12133" b="8364"/>
          <a:stretch/>
        </p:blipFill>
        <p:spPr>
          <a:xfrm>
            <a:off x="4769425" y="1669309"/>
            <a:ext cx="4150504" cy="4122130"/>
          </a:xfrm>
          <a:prstGeom prst="rect">
            <a:avLst/>
          </a:prstGeom>
        </p:spPr>
      </p:pic>
      <p:sp>
        <p:nvSpPr>
          <p:cNvPr id="17" name="Right Brace 16">
            <a:extLst>
              <a:ext uri="{FF2B5EF4-FFF2-40B4-BE49-F238E27FC236}">
                <a16:creationId xmlns:a16="http://schemas.microsoft.com/office/drawing/2014/main" id="{543D6215-422E-4225-88BE-7B2B91A26E83}"/>
              </a:ext>
            </a:extLst>
          </p:cNvPr>
          <p:cNvSpPr/>
          <p:nvPr/>
        </p:nvSpPr>
        <p:spPr>
          <a:xfrm>
            <a:off x="8750596" y="3825283"/>
            <a:ext cx="169334" cy="463836"/>
          </a:xfrm>
          <a:prstGeom prst="righ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TextBox 17">
            <a:extLst>
              <a:ext uri="{FF2B5EF4-FFF2-40B4-BE49-F238E27FC236}">
                <a16:creationId xmlns:a16="http://schemas.microsoft.com/office/drawing/2014/main" id="{B44DB00F-303F-4690-9286-DDCEAC125DDE}"/>
              </a:ext>
            </a:extLst>
          </p:cNvPr>
          <p:cNvSpPr txBox="1"/>
          <p:nvPr/>
        </p:nvSpPr>
        <p:spPr>
          <a:xfrm>
            <a:off x="8991929" y="3818404"/>
            <a:ext cx="1318336" cy="338554"/>
          </a:xfrm>
          <a:prstGeom prst="rect">
            <a:avLst/>
          </a:prstGeom>
          <a:noFill/>
        </p:spPr>
        <p:txBody>
          <a:bodyPr wrap="square" rtlCol="0">
            <a:spAutoFit/>
          </a:bodyPr>
          <a:lstStyle/>
          <a:p>
            <a:r>
              <a:rPr lang="en-US" sz="1600" dirty="0"/>
              <a:t>boilerplate</a:t>
            </a:r>
            <a:endParaRPr lang="en-US" dirty="0"/>
          </a:p>
        </p:txBody>
      </p:sp>
      <p:sp>
        <p:nvSpPr>
          <p:cNvPr id="19" name="Right Brace 18">
            <a:extLst>
              <a:ext uri="{FF2B5EF4-FFF2-40B4-BE49-F238E27FC236}">
                <a16:creationId xmlns:a16="http://schemas.microsoft.com/office/drawing/2014/main" id="{37E1AF37-81E2-475A-A64E-3656EB5D7C93}"/>
              </a:ext>
            </a:extLst>
          </p:cNvPr>
          <p:cNvSpPr/>
          <p:nvPr/>
        </p:nvSpPr>
        <p:spPr>
          <a:xfrm>
            <a:off x="8726902" y="4660067"/>
            <a:ext cx="256932" cy="760797"/>
          </a:xfrm>
          <a:prstGeom prst="righ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TextBox 19">
            <a:extLst>
              <a:ext uri="{FF2B5EF4-FFF2-40B4-BE49-F238E27FC236}">
                <a16:creationId xmlns:a16="http://schemas.microsoft.com/office/drawing/2014/main" id="{6D29167B-5C79-4AAA-BD66-0B3F8A928382}"/>
              </a:ext>
            </a:extLst>
          </p:cNvPr>
          <p:cNvSpPr txBox="1"/>
          <p:nvPr/>
        </p:nvSpPr>
        <p:spPr>
          <a:xfrm>
            <a:off x="9017374" y="4708849"/>
            <a:ext cx="958555" cy="584775"/>
          </a:xfrm>
          <a:prstGeom prst="rect">
            <a:avLst/>
          </a:prstGeom>
          <a:noFill/>
        </p:spPr>
        <p:txBody>
          <a:bodyPr wrap="square" rtlCol="0">
            <a:spAutoFit/>
          </a:bodyPr>
          <a:lstStyle/>
          <a:p>
            <a:r>
              <a:rPr lang="en-US" sz="1600" dirty="0"/>
              <a:t>platform specific</a:t>
            </a:r>
          </a:p>
        </p:txBody>
      </p:sp>
      <p:grpSp>
        <p:nvGrpSpPr>
          <p:cNvPr id="12" name="Group 11">
            <a:extLst>
              <a:ext uri="{FF2B5EF4-FFF2-40B4-BE49-F238E27FC236}">
                <a16:creationId xmlns:a16="http://schemas.microsoft.com/office/drawing/2014/main" id="{8D43C2E3-54E2-409A-9EBC-D71C7FE6B020}"/>
              </a:ext>
            </a:extLst>
          </p:cNvPr>
          <p:cNvGrpSpPr/>
          <p:nvPr/>
        </p:nvGrpSpPr>
        <p:grpSpPr>
          <a:xfrm>
            <a:off x="1184564" y="276976"/>
            <a:ext cx="10879282" cy="380512"/>
            <a:chOff x="1184564" y="276976"/>
            <a:chExt cx="10879282" cy="380512"/>
          </a:xfrm>
        </p:grpSpPr>
        <p:sp>
          <p:nvSpPr>
            <p:cNvPr id="13" name="Rectangle: Top Corners One Rounded and One Snipped 12">
              <a:extLst>
                <a:ext uri="{FF2B5EF4-FFF2-40B4-BE49-F238E27FC236}">
                  <a16:creationId xmlns:a16="http://schemas.microsoft.com/office/drawing/2014/main" id="{89FFCFB1-64E7-4F19-B0DB-1753A160E8FA}"/>
                </a:ext>
              </a:extLst>
            </p:cNvPr>
            <p:cNvSpPr/>
            <p:nvPr/>
          </p:nvSpPr>
          <p:spPr>
            <a:xfrm>
              <a:off x="1184564" y="276976"/>
              <a:ext cx="3584864" cy="372630"/>
            </a:xfrm>
            <a:prstGeom prst="snipRoundRect">
              <a:avLst/>
            </a:prstGeom>
            <a:solidFill>
              <a:schemeClr val="tx1">
                <a:lumMod val="25000"/>
                <a:lumOff val="7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bg1">
                      <a:lumMod val="65000"/>
                    </a:schemeClr>
                  </a:solidFill>
                </a:rPr>
                <a:t>Model &amp; Platform Management</a:t>
              </a:r>
            </a:p>
          </p:txBody>
        </p:sp>
        <p:sp>
          <p:nvSpPr>
            <p:cNvPr id="14" name="Rectangle: Top Corners One Rounded and One Snipped 13">
              <a:extLst>
                <a:ext uri="{FF2B5EF4-FFF2-40B4-BE49-F238E27FC236}">
                  <a16:creationId xmlns:a16="http://schemas.microsoft.com/office/drawing/2014/main" id="{4418A0EB-74EF-4F78-8B97-AC7D40091215}"/>
                </a:ext>
              </a:extLst>
            </p:cNvPr>
            <p:cNvSpPr/>
            <p:nvPr/>
          </p:nvSpPr>
          <p:spPr>
            <a:xfrm>
              <a:off x="4769425" y="284858"/>
              <a:ext cx="2722419" cy="372630"/>
            </a:xfrm>
            <a:prstGeom prst="snipRoundRect">
              <a:avLst/>
            </a:prstGeom>
            <a:solidFill>
              <a:schemeClr val="tx1">
                <a:lumMod val="25000"/>
                <a:lumOff val="7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solidFill>
                    <a:schemeClr val="bg1">
                      <a:lumMod val="65000"/>
                    </a:schemeClr>
                  </a:solidFill>
                </a:rPr>
                <a:t>Platform Editor</a:t>
              </a:r>
              <a:endParaRPr lang="en-US" dirty="0">
                <a:solidFill>
                  <a:schemeClr val="bg1">
                    <a:lumMod val="65000"/>
                  </a:schemeClr>
                </a:solidFill>
              </a:endParaRPr>
            </a:p>
          </p:txBody>
        </p:sp>
        <p:sp>
          <p:nvSpPr>
            <p:cNvPr id="15" name="Rectangle: Top Corners One Rounded and One Snipped 14">
              <a:extLst>
                <a:ext uri="{FF2B5EF4-FFF2-40B4-BE49-F238E27FC236}">
                  <a16:creationId xmlns:a16="http://schemas.microsoft.com/office/drawing/2014/main" id="{02B1CF1B-0306-4F10-BFF0-3FAA2576D286}"/>
                </a:ext>
              </a:extLst>
            </p:cNvPr>
            <p:cNvSpPr/>
            <p:nvPr/>
          </p:nvSpPr>
          <p:spPr>
            <a:xfrm>
              <a:off x="10183089" y="284858"/>
              <a:ext cx="1880757" cy="372630"/>
            </a:xfrm>
            <a:prstGeom prst="snip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Run &amp; Debug</a:t>
              </a:r>
            </a:p>
          </p:txBody>
        </p:sp>
        <p:sp>
          <p:nvSpPr>
            <p:cNvPr id="21" name="Rectangle: Top Corners One Rounded and One Snipped 20">
              <a:extLst>
                <a:ext uri="{FF2B5EF4-FFF2-40B4-BE49-F238E27FC236}">
                  <a16:creationId xmlns:a16="http://schemas.microsoft.com/office/drawing/2014/main" id="{265320EF-AD62-40BF-9864-0D0F727210A6}"/>
                </a:ext>
              </a:extLst>
            </p:cNvPr>
            <p:cNvSpPr/>
            <p:nvPr/>
          </p:nvSpPr>
          <p:spPr>
            <a:xfrm>
              <a:off x="7488381" y="281394"/>
              <a:ext cx="2722419" cy="372630"/>
            </a:xfrm>
            <a:prstGeom prst="snipRoundRect">
              <a:avLst/>
            </a:prstGeom>
            <a:solidFill>
              <a:schemeClr val="tx1">
                <a:lumMod val="25000"/>
                <a:lumOff val="7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bg1">
                      <a:lumMod val="65000"/>
                    </a:schemeClr>
                  </a:solidFill>
                </a:rPr>
                <a:t>Memory Map Editor</a:t>
              </a:r>
            </a:p>
          </p:txBody>
        </p:sp>
      </p:grpSp>
      <p:sp>
        <p:nvSpPr>
          <p:cNvPr id="22" name="Callout: Line 21">
            <a:extLst>
              <a:ext uri="{FF2B5EF4-FFF2-40B4-BE49-F238E27FC236}">
                <a16:creationId xmlns:a16="http://schemas.microsoft.com/office/drawing/2014/main" id="{41D5A6CD-3118-4134-95CF-D613C08FB6F0}"/>
              </a:ext>
            </a:extLst>
          </p:cNvPr>
          <p:cNvSpPr/>
          <p:nvPr/>
        </p:nvSpPr>
        <p:spPr>
          <a:xfrm>
            <a:off x="1122642" y="1999757"/>
            <a:ext cx="3259840" cy="448984"/>
          </a:xfrm>
          <a:prstGeom prst="borderCallout1">
            <a:avLst>
              <a:gd name="adj1" fmla="val 44467"/>
              <a:gd name="adj2" fmla="val 100025"/>
              <a:gd name="adj3" fmla="val 222076"/>
              <a:gd name="adj4" fmla="val 121506"/>
            </a:avLst>
          </a:prstGeom>
          <a:solidFill>
            <a:schemeClr val="tx2">
              <a:lumMod val="20000"/>
              <a:lumOff val="80000"/>
            </a:schemeClr>
          </a:solidFill>
          <a:ln>
            <a:tailEnd type="ova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a:solidFill>
                  <a:schemeClr val="tx1"/>
                </a:solidFill>
              </a:rPr>
              <a:t>Mapping of logical catalog name to physical path </a:t>
            </a:r>
          </a:p>
        </p:txBody>
      </p:sp>
      <p:sp>
        <p:nvSpPr>
          <p:cNvPr id="24" name="Callout: Line 23">
            <a:extLst>
              <a:ext uri="{FF2B5EF4-FFF2-40B4-BE49-F238E27FC236}">
                <a16:creationId xmlns:a16="http://schemas.microsoft.com/office/drawing/2014/main" id="{6EFABC16-32BE-4E93-944F-FC9BC3B80F39}"/>
              </a:ext>
            </a:extLst>
          </p:cNvPr>
          <p:cNvSpPr/>
          <p:nvPr/>
        </p:nvSpPr>
        <p:spPr>
          <a:xfrm>
            <a:off x="1122642" y="2633420"/>
            <a:ext cx="3259840" cy="901632"/>
          </a:xfrm>
          <a:prstGeom prst="borderCallout1">
            <a:avLst>
              <a:gd name="adj1" fmla="val 48382"/>
              <a:gd name="adj2" fmla="val 99541"/>
              <a:gd name="adj3" fmla="val 131656"/>
              <a:gd name="adj4" fmla="val 121877"/>
            </a:avLst>
          </a:prstGeom>
          <a:solidFill>
            <a:schemeClr val="tx2">
              <a:lumMod val="20000"/>
              <a:lumOff val="80000"/>
            </a:schemeClr>
          </a:solidFill>
          <a:ln>
            <a:tailEnd type="ova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a:solidFill>
                  <a:schemeClr val="tx1"/>
                </a:solidFill>
              </a:rPr>
              <a:t>Platform Assembly entry point. User entry point with simple high-level targets, and few knobs to control behavior. Also has fine grained, detailed targets and many variables for advanced user. Includes platform specific </a:t>
            </a:r>
            <a:r>
              <a:rPr lang="en-US" sz="1000" dirty="0" err="1">
                <a:solidFill>
                  <a:schemeClr val="tx1"/>
                </a:solidFill>
              </a:rPr>
              <a:t>makefiles</a:t>
            </a:r>
            <a:r>
              <a:rPr lang="en-US" sz="1000" dirty="0">
                <a:solidFill>
                  <a:schemeClr val="tx1"/>
                </a:solidFill>
              </a:rPr>
              <a:t> inside </a:t>
            </a:r>
            <a:r>
              <a:rPr lang="en-US" sz="1000" dirty="0" err="1">
                <a:solidFill>
                  <a:schemeClr val="tx1"/>
                </a:solidFill>
              </a:rPr>
              <a:t>mk</a:t>
            </a:r>
            <a:r>
              <a:rPr lang="en-US" sz="1000" dirty="0">
                <a:solidFill>
                  <a:schemeClr val="tx1"/>
                </a:solidFill>
              </a:rPr>
              <a:t> directory</a:t>
            </a:r>
          </a:p>
        </p:txBody>
      </p:sp>
      <p:sp>
        <p:nvSpPr>
          <p:cNvPr id="25" name="Callout: Line 24">
            <a:extLst>
              <a:ext uri="{FF2B5EF4-FFF2-40B4-BE49-F238E27FC236}">
                <a16:creationId xmlns:a16="http://schemas.microsoft.com/office/drawing/2014/main" id="{9E4E19A5-C715-4181-AA3C-441DEA6C0167}"/>
              </a:ext>
            </a:extLst>
          </p:cNvPr>
          <p:cNvSpPr/>
          <p:nvPr/>
        </p:nvSpPr>
        <p:spPr>
          <a:xfrm>
            <a:off x="1122642" y="4336518"/>
            <a:ext cx="3259840" cy="276524"/>
          </a:xfrm>
          <a:prstGeom prst="borderCallout1">
            <a:avLst>
              <a:gd name="adj1" fmla="val 44467"/>
              <a:gd name="adj2" fmla="val 100025"/>
              <a:gd name="adj3" fmla="val 104636"/>
              <a:gd name="adj4" fmla="val 141402"/>
            </a:avLst>
          </a:prstGeom>
          <a:solidFill>
            <a:schemeClr val="tx2">
              <a:lumMod val="20000"/>
              <a:lumOff val="80000"/>
            </a:schemeClr>
          </a:solidFill>
          <a:ln>
            <a:tailEnd type="ova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a:solidFill>
                  <a:schemeClr val="tx1"/>
                </a:solidFill>
              </a:rPr>
              <a:t>List of all models</a:t>
            </a:r>
          </a:p>
        </p:txBody>
      </p:sp>
      <p:sp>
        <p:nvSpPr>
          <p:cNvPr id="26" name="Callout: Line 25">
            <a:extLst>
              <a:ext uri="{FF2B5EF4-FFF2-40B4-BE49-F238E27FC236}">
                <a16:creationId xmlns:a16="http://schemas.microsoft.com/office/drawing/2014/main" id="{DC3A0EEE-5969-4BB8-9E6E-47EF3E5CF674}"/>
              </a:ext>
            </a:extLst>
          </p:cNvPr>
          <p:cNvSpPr/>
          <p:nvPr/>
        </p:nvSpPr>
        <p:spPr>
          <a:xfrm>
            <a:off x="1122642" y="4808596"/>
            <a:ext cx="3259840" cy="276524"/>
          </a:xfrm>
          <a:prstGeom prst="borderCallout1">
            <a:avLst>
              <a:gd name="adj1" fmla="val 44467"/>
              <a:gd name="adj2" fmla="val 100025"/>
              <a:gd name="adj3" fmla="val 50806"/>
              <a:gd name="adj4" fmla="val 139445"/>
            </a:avLst>
          </a:prstGeom>
          <a:solidFill>
            <a:schemeClr val="tx2">
              <a:lumMod val="20000"/>
              <a:lumOff val="80000"/>
            </a:schemeClr>
          </a:solidFill>
          <a:ln>
            <a:tailEnd type="ova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a:solidFill>
                  <a:schemeClr val="tx1"/>
                </a:solidFill>
              </a:rPr>
              <a:t>RTL specific content</a:t>
            </a:r>
          </a:p>
        </p:txBody>
      </p:sp>
      <p:sp>
        <p:nvSpPr>
          <p:cNvPr id="27" name="Callout: Line 26">
            <a:extLst>
              <a:ext uri="{FF2B5EF4-FFF2-40B4-BE49-F238E27FC236}">
                <a16:creationId xmlns:a16="http://schemas.microsoft.com/office/drawing/2014/main" id="{8F62F71E-1620-4BF4-848F-D566751998D5}"/>
              </a:ext>
            </a:extLst>
          </p:cNvPr>
          <p:cNvSpPr/>
          <p:nvPr/>
        </p:nvSpPr>
        <p:spPr>
          <a:xfrm>
            <a:off x="1122642" y="5282602"/>
            <a:ext cx="3259840" cy="276524"/>
          </a:xfrm>
          <a:prstGeom prst="borderCallout1">
            <a:avLst>
              <a:gd name="adj1" fmla="val 44467"/>
              <a:gd name="adj2" fmla="val 100025"/>
              <a:gd name="adj3" fmla="val 43114"/>
              <a:gd name="adj4" fmla="val 140749"/>
            </a:avLst>
          </a:prstGeom>
          <a:solidFill>
            <a:schemeClr val="tx2">
              <a:lumMod val="20000"/>
              <a:lumOff val="80000"/>
            </a:schemeClr>
          </a:solidFill>
          <a:ln>
            <a:tailEnd type="ova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a:solidFill>
                  <a:schemeClr val="tx1"/>
                </a:solidFill>
              </a:rPr>
              <a:t>Run related content</a:t>
            </a:r>
          </a:p>
        </p:txBody>
      </p:sp>
      <p:sp>
        <p:nvSpPr>
          <p:cNvPr id="9" name="Oval 8">
            <a:extLst>
              <a:ext uri="{FF2B5EF4-FFF2-40B4-BE49-F238E27FC236}">
                <a16:creationId xmlns:a16="http://schemas.microsoft.com/office/drawing/2014/main" id="{3E4E3BD0-8414-4CDA-8C93-6D98E61C2140}"/>
              </a:ext>
            </a:extLst>
          </p:cNvPr>
          <p:cNvSpPr/>
          <p:nvPr/>
        </p:nvSpPr>
        <p:spPr>
          <a:xfrm>
            <a:off x="4990214" y="2902688"/>
            <a:ext cx="2211572" cy="318977"/>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7656E6E3-D661-4279-B378-63A0A56E4D31}"/>
              </a:ext>
            </a:extLst>
          </p:cNvPr>
          <p:cNvSpPr/>
          <p:nvPr/>
        </p:nvSpPr>
        <p:spPr>
          <a:xfrm>
            <a:off x="5486401" y="4558060"/>
            <a:ext cx="2853558" cy="318977"/>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825FFB1E-512C-4F8A-A893-5BCAFB124ECC}"/>
              </a:ext>
            </a:extLst>
          </p:cNvPr>
          <p:cNvSpPr/>
          <p:nvPr/>
        </p:nvSpPr>
        <p:spPr>
          <a:xfrm>
            <a:off x="5486401" y="4877037"/>
            <a:ext cx="2853558" cy="258489"/>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C49164D3-DD73-434A-96C7-461835029923}"/>
              </a:ext>
            </a:extLst>
          </p:cNvPr>
          <p:cNvSpPr/>
          <p:nvPr/>
        </p:nvSpPr>
        <p:spPr>
          <a:xfrm>
            <a:off x="5486401" y="5144379"/>
            <a:ext cx="2853558" cy="318977"/>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001CB2AD-14CF-4704-A421-AD8CC5625DCB}"/>
              </a:ext>
            </a:extLst>
          </p:cNvPr>
          <p:cNvSpPr/>
          <p:nvPr/>
        </p:nvSpPr>
        <p:spPr>
          <a:xfrm>
            <a:off x="4901938" y="4028771"/>
            <a:ext cx="2380249" cy="3385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7B36439D-99DE-4676-B71A-70BE57BBD4F9}"/>
              </a:ext>
            </a:extLst>
          </p:cNvPr>
          <p:cNvSpPr/>
          <p:nvPr/>
        </p:nvSpPr>
        <p:spPr>
          <a:xfrm>
            <a:off x="4990214" y="3730374"/>
            <a:ext cx="2211572" cy="318977"/>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71162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1000"/>
                                        <p:tgtEl>
                                          <p:spTgt spid="22"/>
                                        </p:tgtEl>
                                      </p:cBhvr>
                                    </p:animEffect>
                                    <p:anim calcmode="lin" valueType="num">
                                      <p:cBhvr>
                                        <p:cTn id="8" dur="1000" fill="hold"/>
                                        <p:tgtEl>
                                          <p:spTgt spid="22"/>
                                        </p:tgtEl>
                                        <p:attrNameLst>
                                          <p:attrName>ppt_x</p:attrName>
                                        </p:attrNameLst>
                                      </p:cBhvr>
                                      <p:tavLst>
                                        <p:tav tm="0">
                                          <p:val>
                                            <p:strVal val="#ppt_x"/>
                                          </p:val>
                                        </p:tav>
                                        <p:tav tm="100000">
                                          <p:val>
                                            <p:strVal val="#ppt_x"/>
                                          </p:val>
                                        </p:tav>
                                      </p:tavLst>
                                    </p:anim>
                                    <p:anim calcmode="lin" valueType="num">
                                      <p:cBhvr>
                                        <p:cTn id="9"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grpId="0" nodeType="clickEffect">
                                  <p:stCondLst>
                                    <p:cond delay="0"/>
                                  </p:stCondLst>
                                  <p:childTnLst>
                                    <p:set>
                                      <p:cBhvr>
                                        <p:cTn id="13" dur="1" fill="hold">
                                          <p:stCondLst>
                                            <p:cond delay="0"/>
                                          </p:stCondLst>
                                        </p:cTn>
                                        <p:tgtEl>
                                          <p:spTgt spid="24"/>
                                        </p:tgtEl>
                                        <p:attrNameLst>
                                          <p:attrName>style.visibility</p:attrName>
                                        </p:attrNameLst>
                                      </p:cBhvr>
                                      <p:to>
                                        <p:strVal val="visible"/>
                                      </p:to>
                                    </p:set>
                                    <p:animEffect transition="in" filter="fade">
                                      <p:cBhvr>
                                        <p:cTn id="14" dur="1000"/>
                                        <p:tgtEl>
                                          <p:spTgt spid="24"/>
                                        </p:tgtEl>
                                      </p:cBhvr>
                                    </p:animEffect>
                                    <p:anim calcmode="lin" valueType="num">
                                      <p:cBhvr>
                                        <p:cTn id="15" dur="1000" fill="hold"/>
                                        <p:tgtEl>
                                          <p:spTgt spid="24"/>
                                        </p:tgtEl>
                                        <p:attrNameLst>
                                          <p:attrName>ppt_x</p:attrName>
                                        </p:attrNameLst>
                                      </p:cBhvr>
                                      <p:tavLst>
                                        <p:tav tm="0">
                                          <p:val>
                                            <p:strVal val="#ppt_x"/>
                                          </p:val>
                                        </p:tav>
                                        <p:tav tm="100000">
                                          <p:val>
                                            <p:strVal val="#ppt_x"/>
                                          </p:val>
                                        </p:tav>
                                      </p:tavLst>
                                    </p:anim>
                                    <p:anim calcmode="lin" valueType="num">
                                      <p:cBhvr>
                                        <p:cTn id="16"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7" presetClass="entr" presetSubtype="0" fill="hold" grpId="0" nodeType="clickEffect">
                                  <p:stCondLst>
                                    <p:cond delay="0"/>
                                  </p:stCondLst>
                                  <p:childTnLst>
                                    <p:set>
                                      <p:cBhvr>
                                        <p:cTn id="20" dur="1" fill="hold">
                                          <p:stCondLst>
                                            <p:cond delay="0"/>
                                          </p:stCondLst>
                                        </p:cTn>
                                        <p:tgtEl>
                                          <p:spTgt spid="25"/>
                                        </p:tgtEl>
                                        <p:attrNameLst>
                                          <p:attrName>style.visibility</p:attrName>
                                        </p:attrNameLst>
                                      </p:cBhvr>
                                      <p:to>
                                        <p:strVal val="visible"/>
                                      </p:to>
                                    </p:set>
                                    <p:animEffect transition="in" filter="fade">
                                      <p:cBhvr>
                                        <p:cTn id="21" dur="1000"/>
                                        <p:tgtEl>
                                          <p:spTgt spid="25"/>
                                        </p:tgtEl>
                                      </p:cBhvr>
                                    </p:animEffect>
                                    <p:anim calcmode="lin" valueType="num">
                                      <p:cBhvr>
                                        <p:cTn id="22" dur="1000" fill="hold"/>
                                        <p:tgtEl>
                                          <p:spTgt spid="25"/>
                                        </p:tgtEl>
                                        <p:attrNameLst>
                                          <p:attrName>ppt_x</p:attrName>
                                        </p:attrNameLst>
                                      </p:cBhvr>
                                      <p:tavLst>
                                        <p:tav tm="0">
                                          <p:val>
                                            <p:strVal val="#ppt_x"/>
                                          </p:val>
                                        </p:tav>
                                        <p:tav tm="100000">
                                          <p:val>
                                            <p:strVal val="#ppt_x"/>
                                          </p:val>
                                        </p:tav>
                                      </p:tavLst>
                                    </p:anim>
                                    <p:anim calcmode="lin" valueType="num">
                                      <p:cBhvr>
                                        <p:cTn id="23"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7" presetClass="entr" presetSubtype="0" fill="hold" grpId="0" nodeType="clickEffect">
                                  <p:stCondLst>
                                    <p:cond delay="0"/>
                                  </p:stCondLst>
                                  <p:childTnLst>
                                    <p:set>
                                      <p:cBhvr>
                                        <p:cTn id="27" dur="1" fill="hold">
                                          <p:stCondLst>
                                            <p:cond delay="0"/>
                                          </p:stCondLst>
                                        </p:cTn>
                                        <p:tgtEl>
                                          <p:spTgt spid="26"/>
                                        </p:tgtEl>
                                        <p:attrNameLst>
                                          <p:attrName>style.visibility</p:attrName>
                                        </p:attrNameLst>
                                      </p:cBhvr>
                                      <p:to>
                                        <p:strVal val="visible"/>
                                      </p:to>
                                    </p:set>
                                    <p:animEffect transition="in" filter="fade">
                                      <p:cBhvr>
                                        <p:cTn id="28" dur="1000"/>
                                        <p:tgtEl>
                                          <p:spTgt spid="26"/>
                                        </p:tgtEl>
                                      </p:cBhvr>
                                    </p:animEffect>
                                    <p:anim calcmode="lin" valueType="num">
                                      <p:cBhvr>
                                        <p:cTn id="29" dur="1000" fill="hold"/>
                                        <p:tgtEl>
                                          <p:spTgt spid="26"/>
                                        </p:tgtEl>
                                        <p:attrNameLst>
                                          <p:attrName>ppt_x</p:attrName>
                                        </p:attrNameLst>
                                      </p:cBhvr>
                                      <p:tavLst>
                                        <p:tav tm="0">
                                          <p:val>
                                            <p:strVal val="#ppt_x"/>
                                          </p:val>
                                        </p:tav>
                                        <p:tav tm="100000">
                                          <p:val>
                                            <p:strVal val="#ppt_x"/>
                                          </p:val>
                                        </p:tav>
                                      </p:tavLst>
                                    </p:anim>
                                    <p:anim calcmode="lin" valueType="num">
                                      <p:cBhvr>
                                        <p:cTn id="30"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7" presetClass="entr" presetSubtype="0" fill="hold" grpId="0" nodeType="clickEffect">
                                  <p:stCondLst>
                                    <p:cond delay="0"/>
                                  </p:stCondLst>
                                  <p:childTnLst>
                                    <p:set>
                                      <p:cBhvr>
                                        <p:cTn id="34" dur="1" fill="hold">
                                          <p:stCondLst>
                                            <p:cond delay="0"/>
                                          </p:stCondLst>
                                        </p:cTn>
                                        <p:tgtEl>
                                          <p:spTgt spid="27"/>
                                        </p:tgtEl>
                                        <p:attrNameLst>
                                          <p:attrName>style.visibility</p:attrName>
                                        </p:attrNameLst>
                                      </p:cBhvr>
                                      <p:to>
                                        <p:strVal val="visible"/>
                                      </p:to>
                                    </p:set>
                                    <p:animEffect transition="in" filter="fade">
                                      <p:cBhvr>
                                        <p:cTn id="35" dur="1000"/>
                                        <p:tgtEl>
                                          <p:spTgt spid="27"/>
                                        </p:tgtEl>
                                      </p:cBhvr>
                                    </p:animEffect>
                                    <p:anim calcmode="lin" valueType="num">
                                      <p:cBhvr>
                                        <p:cTn id="36" dur="1000" fill="hold"/>
                                        <p:tgtEl>
                                          <p:spTgt spid="27"/>
                                        </p:tgtEl>
                                        <p:attrNameLst>
                                          <p:attrName>ppt_x</p:attrName>
                                        </p:attrNameLst>
                                      </p:cBhvr>
                                      <p:tavLst>
                                        <p:tav tm="0">
                                          <p:val>
                                            <p:strVal val="#ppt_x"/>
                                          </p:val>
                                        </p:tav>
                                        <p:tav tm="100000">
                                          <p:val>
                                            <p:strVal val="#ppt_x"/>
                                          </p:val>
                                        </p:tav>
                                      </p:tavLst>
                                    </p:anim>
                                    <p:anim calcmode="lin" valueType="num">
                                      <p:cBhvr>
                                        <p:cTn id="37"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4" grpId="0" animBg="1"/>
      <p:bldP spid="25" grpId="0" animBg="1"/>
      <p:bldP spid="26" grpId="0" animBg="1"/>
      <p:bldP spid="27"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61C20F3-62C4-4E8B-9026-BE0597C8E18A}"/>
              </a:ext>
            </a:extLst>
          </p:cNvPr>
          <p:cNvSpPr>
            <a:spLocks noGrp="1"/>
          </p:cNvSpPr>
          <p:nvPr>
            <p:ph idx="1"/>
          </p:nvPr>
        </p:nvSpPr>
        <p:spPr>
          <a:xfrm>
            <a:off x="446313" y="1937107"/>
            <a:ext cx="5575257" cy="3371025"/>
          </a:xfrm>
        </p:spPr>
        <p:txBody>
          <a:bodyPr/>
          <a:lstStyle/>
          <a:p>
            <a:r>
              <a:rPr lang="en-US" sz="1600" dirty="0" err="1"/>
              <a:t>Makefile</a:t>
            </a:r>
            <a:r>
              <a:rPr lang="en-US" sz="1600" dirty="0"/>
              <a:t> Targets </a:t>
            </a:r>
          </a:p>
          <a:p>
            <a:pPr lvl="1" fontAlgn="base"/>
            <a:r>
              <a:rPr lang="en-US" sz="1400" b="1" dirty="0"/>
              <a:t>lib</a:t>
            </a:r>
            <a:r>
              <a:rPr lang="en-US" sz="1400" dirty="0"/>
              <a:t>: Build dependent Fast Models and import them. For hybrid platform, build RTL design</a:t>
            </a:r>
          </a:p>
          <a:p>
            <a:pPr lvl="1" fontAlgn="base"/>
            <a:r>
              <a:rPr lang="en-US" sz="1400" b="1" dirty="0" err="1"/>
              <a:t>build_armfm</a:t>
            </a:r>
            <a:r>
              <a:rPr lang="en-US" sz="1400" dirty="0"/>
              <a:t>: Build dependent Fast Models and import them​</a:t>
            </a:r>
          </a:p>
          <a:p>
            <a:pPr lvl="1" fontAlgn="base"/>
            <a:r>
              <a:rPr lang="en-US" sz="1400" b="1" dirty="0" err="1"/>
              <a:t>build_rtl</a:t>
            </a:r>
            <a:r>
              <a:rPr lang="en-US" sz="1400" dirty="0"/>
              <a:t>: Build RTL design​</a:t>
            </a:r>
          </a:p>
          <a:p>
            <a:pPr lvl="1" fontAlgn="base"/>
            <a:r>
              <a:rPr lang="en-US" sz="1400" b="1" dirty="0" err="1"/>
              <a:t>pre_elab</a:t>
            </a:r>
            <a:r>
              <a:rPr lang="en-US" sz="1400" dirty="0"/>
              <a:t>: For hybrid platform, link run </a:t>
            </a:r>
            <a:r>
              <a:rPr lang="en-US" sz="1400" dirty="0" err="1"/>
              <a:t>dir</a:t>
            </a:r>
            <a:r>
              <a:rPr lang="en-US" sz="1400" dirty="0"/>
              <a:t> with RTL design lib, generate files needed for </a:t>
            </a:r>
            <a:r>
              <a:rPr lang="en-US" sz="1400" dirty="0" err="1"/>
              <a:t>elab</a:t>
            </a:r>
            <a:r>
              <a:rPr lang="en-US" sz="1400" dirty="0"/>
              <a:t> and run</a:t>
            </a:r>
          </a:p>
          <a:p>
            <a:pPr lvl="1" fontAlgn="base"/>
            <a:r>
              <a:rPr lang="en-US" sz="1400" b="1" dirty="0" err="1"/>
              <a:t>elab</a:t>
            </a:r>
            <a:r>
              <a:rPr lang="en-US" sz="1400" dirty="0"/>
              <a:t>: Elaborate the platform​</a:t>
            </a:r>
          </a:p>
          <a:p>
            <a:pPr lvl="1" fontAlgn="base"/>
            <a:r>
              <a:rPr lang="en-US" sz="1400" b="1" dirty="0"/>
              <a:t>run</a:t>
            </a:r>
            <a:r>
              <a:rPr lang="en-US" sz="1400" dirty="0"/>
              <a:t>: Run the platform​</a:t>
            </a:r>
          </a:p>
          <a:p>
            <a:pPr lvl="1" fontAlgn="base"/>
            <a:r>
              <a:rPr lang="en-US" sz="1400" b="1" dirty="0"/>
              <a:t>clean</a:t>
            </a:r>
            <a:r>
              <a:rPr lang="en-US" sz="1400" dirty="0"/>
              <a:t>: Clean all built dependencies and platform run​</a:t>
            </a:r>
          </a:p>
          <a:p>
            <a:pPr lvl="1" fontAlgn="base"/>
            <a:r>
              <a:rPr lang="en-US" sz="1400" b="1" dirty="0" err="1"/>
              <a:t>clean_armfm_deps</a:t>
            </a:r>
            <a:r>
              <a:rPr lang="en-US" sz="1400" dirty="0"/>
              <a:t>: Clean built Fast Models​</a:t>
            </a:r>
          </a:p>
          <a:p>
            <a:pPr lvl="1" fontAlgn="base"/>
            <a:r>
              <a:rPr lang="en-US" sz="1400" b="1" dirty="0" err="1"/>
              <a:t>clean_rtl_build</a:t>
            </a:r>
            <a:r>
              <a:rPr lang="en-US" sz="1400" dirty="0"/>
              <a:t> (only hybrid): Clean built RTL design​</a:t>
            </a:r>
          </a:p>
          <a:p>
            <a:pPr lvl="1" fontAlgn="base"/>
            <a:r>
              <a:rPr lang="en-US" sz="1400" b="1" dirty="0" err="1"/>
              <a:t>clean_run</a:t>
            </a:r>
            <a:r>
              <a:rPr lang="en-US" sz="1400" dirty="0"/>
              <a:t>: Clean platform run</a:t>
            </a:r>
          </a:p>
          <a:p>
            <a:pPr lvl="1"/>
            <a:endParaRPr lang="en-US" sz="2400" dirty="0"/>
          </a:p>
        </p:txBody>
      </p:sp>
      <p:sp>
        <p:nvSpPr>
          <p:cNvPr id="3" name="Title 2">
            <a:extLst>
              <a:ext uri="{FF2B5EF4-FFF2-40B4-BE49-F238E27FC236}">
                <a16:creationId xmlns:a16="http://schemas.microsoft.com/office/drawing/2014/main" id="{A95FEC59-B17D-49EC-9BF5-C68D2F4DA5F3}"/>
              </a:ext>
            </a:extLst>
          </p:cNvPr>
          <p:cNvSpPr>
            <a:spLocks noGrp="1"/>
          </p:cNvSpPr>
          <p:nvPr>
            <p:ph type="title"/>
          </p:nvPr>
        </p:nvSpPr>
        <p:spPr>
          <a:xfrm>
            <a:off x="446313" y="811703"/>
            <a:ext cx="11310257" cy="666871"/>
          </a:xfrm>
        </p:spPr>
        <p:txBody>
          <a:bodyPr/>
          <a:lstStyle/>
          <a:p>
            <a:r>
              <a:rPr lang="en-US" err="1"/>
              <a:t>Makefile</a:t>
            </a:r>
            <a:r>
              <a:rPr lang="en-US"/>
              <a:t> Hierarchy </a:t>
            </a:r>
          </a:p>
        </p:txBody>
      </p:sp>
      <p:sp>
        <p:nvSpPr>
          <p:cNvPr id="4" name="Content Placeholder 1">
            <a:extLst>
              <a:ext uri="{FF2B5EF4-FFF2-40B4-BE49-F238E27FC236}">
                <a16:creationId xmlns:a16="http://schemas.microsoft.com/office/drawing/2014/main" id="{297D07B3-C63F-48EA-B535-E300566400FF}"/>
              </a:ext>
            </a:extLst>
          </p:cNvPr>
          <p:cNvSpPr txBox="1">
            <a:spLocks/>
          </p:cNvSpPr>
          <p:nvPr/>
        </p:nvSpPr>
        <p:spPr>
          <a:xfrm>
            <a:off x="5888884" y="1926810"/>
            <a:ext cx="5966418" cy="3709540"/>
          </a:xfrm>
          <a:prstGeom prst="rect">
            <a:avLst/>
          </a:prstGeom>
        </p:spPr>
        <p:txBody>
          <a:bodyPr vert="horz" lIns="0" tIns="45720" rIns="91440" bIns="45720" rtlCol="0" anchor="t">
            <a:noAutofit/>
          </a:bodyPr>
          <a:lstStyle>
            <a:lvl1pPr marL="346075" indent="-288925" algn="l" defTabSz="914400" rtl="0" eaLnBrk="1" latinLnBrk="0" hangingPunct="1">
              <a:lnSpc>
                <a:spcPct val="90000"/>
              </a:lnSpc>
              <a:spcBef>
                <a:spcPts val="1600"/>
              </a:spcBef>
              <a:spcAft>
                <a:spcPts val="300"/>
              </a:spcAft>
              <a:buClr>
                <a:schemeClr val="tx2"/>
              </a:buClr>
              <a:buSzPct val="100000"/>
              <a:buFont typeface="Arial" panose="020B0604020202020204" pitchFamily="34" charset="0"/>
              <a:buChar char="•"/>
              <a:tabLst/>
              <a:defRPr sz="2400" kern="1200">
                <a:solidFill>
                  <a:schemeClr val="tx1"/>
                </a:solidFill>
                <a:latin typeface="Arial" panose="020B0604020202020204" pitchFamily="34" charset="0"/>
                <a:ea typeface="+mn-ea"/>
                <a:cs typeface="+mn-cs"/>
              </a:defRPr>
            </a:lvl1pPr>
            <a:lvl2pPr marL="738188" indent="-280988" algn="l" defTabSz="914400" rtl="0" eaLnBrk="1" latinLnBrk="0" hangingPunct="1">
              <a:lnSpc>
                <a:spcPct val="90000"/>
              </a:lnSpc>
              <a:spcBef>
                <a:spcPts val="400"/>
              </a:spcBef>
              <a:spcAft>
                <a:spcPts val="300"/>
              </a:spcAft>
              <a:buClr>
                <a:schemeClr val="tx2"/>
              </a:buClr>
              <a:buSzPct val="60000"/>
              <a:buFont typeface="Courier New" panose="02070309020205020404" pitchFamily="49" charset="0"/>
              <a:buChar char="o"/>
              <a:tabLst/>
              <a:defRPr sz="2000" kern="1200">
                <a:solidFill>
                  <a:schemeClr val="tx1"/>
                </a:solidFill>
                <a:latin typeface="Arial" panose="020B0604020202020204" pitchFamily="34" charset="0"/>
                <a:ea typeface="+mn-ea"/>
                <a:cs typeface="+mn-cs"/>
              </a:defRPr>
            </a:lvl2pPr>
            <a:lvl3pPr marL="1200150" indent="-285750" algn="l" defTabSz="914400" rtl="0" eaLnBrk="1" latinLnBrk="0" hangingPunct="1">
              <a:lnSpc>
                <a:spcPct val="90000"/>
              </a:lnSpc>
              <a:spcBef>
                <a:spcPts val="400"/>
              </a:spcBef>
              <a:spcAft>
                <a:spcPts val="300"/>
              </a:spcAft>
              <a:buClr>
                <a:schemeClr val="tx2"/>
              </a:buClr>
              <a:buSzPct val="100000"/>
              <a:buFont typeface="Rubik Light" panose="00000400000000000000" pitchFamily="2" charset="-79"/>
              <a:buChar char="–"/>
              <a:tabLst/>
              <a:defRPr sz="1600" kern="1200">
                <a:solidFill>
                  <a:schemeClr val="tx1"/>
                </a:solidFill>
                <a:latin typeface="Arial" panose="020B0604020202020204" pitchFamily="34" charset="0"/>
                <a:ea typeface="+mn-ea"/>
                <a:cs typeface="+mn-cs"/>
              </a:defRPr>
            </a:lvl3pPr>
            <a:lvl4pPr marL="1652588" indent="-280988" algn="l" defTabSz="914400" rtl="0" eaLnBrk="1" latinLnBrk="0" hangingPunct="1">
              <a:lnSpc>
                <a:spcPct val="90000"/>
              </a:lnSpc>
              <a:spcBef>
                <a:spcPts val="500"/>
              </a:spcBef>
              <a:spcAft>
                <a:spcPts val="1200"/>
              </a:spcAft>
              <a:buClr>
                <a:schemeClr val="accent2"/>
              </a:buClr>
              <a:buSzPct val="115000"/>
              <a:buFont typeface=".Lucida Grande UI Regular"/>
              <a:buChar char="▹"/>
              <a:tabLst/>
              <a:defRPr sz="1500" kern="1200">
                <a:solidFill>
                  <a:schemeClr val="tx2"/>
                </a:solidFill>
                <a:latin typeface="+mn-lt"/>
                <a:ea typeface="+mn-ea"/>
                <a:cs typeface="+mn-cs"/>
              </a:defRPr>
            </a:lvl4pPr>
            <a:lvl5pPr marL="2170113" indent="-341313" algn="l" defTabSz="914400" rtl="0" eaLnBrk="1" latinLnBrk="0" hangingPunct="1">
              <a:lnSpc>
                <a:spcPct val="90000"/>
              </a:lnSpc>
              <a:spcBef>
                <a:spcPts val="500"/>
              </a:spcBef>
              <a:spcAft>
                <a:spcPts val="1200"/>
              </a:spcAft>
              <a:buClr>
                <a:schemeClr val="accent2"/>
              </a:buClr>
              <a:buSzPct val="115000"/>
              <a:buFont typeface=".Lucida Grande UI Regular"/>
              <a:buChar char="▹"/>
              <a:tabLst/>
              <a:defRPr sz="15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err="1">
                <a:latin typeface="Arial"/>
                <a:cs typeface="Arial"/>
              </a:rPr>
              <a:t>Makefile</a:t>
            </a:r>
            <a:r>
              <a:rPr lang="en-US" sz="1600" dirty="0">
                <a:latin typeface="Arial"/>
                <a:cs typeface="Arial"/>
              </a:rPr>
              <a:t> Variables  </a:t>
            </a:r>
            <a:endParaRPr lang="en-US" sz="1600" dirty="0"/>
          </a:p>
          <a:p>
            <a:pPr marL="737870" lvl="1" indent="-280670" fontAlgn="base"/>
            <a:r>
              <a:rPr lang="en-US" sz="1400" b="1" dirty="0">
                <a:latin typeface="Arial"/>
                <a:cs typeface="Arial"/>
              </a:rPr>
              <a:t>CONFIG</a:t>
            </a:r>
            <a:r>
              <a:rPr lang="en-US" sz="1400" dirty="0">
                <a:latin typeface="Arial"/>
                <a:cs typeface="Arial"/>
              </a:rPr>
              <a:t>​ (configuration of platform: </a:t>
            </a:r>
            <a:r>
              <a:rPr lang="en-US" sz="1400" i="1" dirty="0">
                <a:latin typeface="Arial"/>
                <a:cs typeface="Arial"/>
              </a:rPr>
              <a:t>virtual</a:t>
            </a:r>
            <a:r>
              <a:rPr lang="en-US" sz="1400" dirty="0">
                <a:latin typeface="Arial"/>
                <a:cs typeface="Arial"/>
              </a:rPr>
              <a:t>, </a:t>
            </a:r>
            <a:r>
              <a:rPr lang="en-US" sz="1400" i="1" dirty="0">
                <a:latin typeface="Arial"/>
                <a:cs typeface="Arial"/>
              </a:rPr>
              <a:t>hybrid-</a:t>
            </a:r>
            <a:r>
              <a:rPr lang="en-US" sz="1400" i="1" dirty="0" err="1">
                <a:latin typeface="Arial"/>
                <a:cs typeface="Arial"/>
              </a:rPr>
              <a:t>xcelium</a:t>
            </a:r>
            <a:r>
              <a:rPr lang="en-US" sz="1400" dirty="0">
                <a:latin typeface="Arial"/>
                <a:cs typeface="Arial"/>
              </a:rPr>
              <a:t>, </a:t>
            </a:r>
            <a:r>
              <a:rPr lang="en-US" sz="1400" i="1" dirty="0">
                <a:latin typeface="Arial"/>
                <a:cs typeface="Arial"/>
              </a:rPr>
              <a:t>hybrid-palladium</a:t>
            </a:r>
            <a:r>
              <a:rPr lang="en-US" sz="1400" dirty="0">
                <a:latin typeface="Arial"/>
                <a:cs typeface="Arial"/>
              </a:rPr>
              <a:t>, </a:t>
            </a:r>
            <a:r>
              <a:rPr lang="en-US" sz="1400" i="1" dirty="0">
                <a:latin typeface="Arial"/>
                <a:cs typeface="Arial"/>
              </a:rPr>
              <a:t>hybrid-protium</a:t>
            </a:r>
            <a:r>
              <a:rPr lang="en-US" sz="1400" dirty="0">
                <a:latin typeface="Arial"/>
                <a:cs typeface="Arial"/>
              </a:rPr>
              <a:t>. Value should be in sync with </a:t>
            </a:r>
            <a:r>
              <a:rPr lang="en-US" sz="1400" dirty="0" err="1">
                <a:latin typeface="Arial"/>
                <a:cs typeface="Arial"/>
              </a:rPr>
              <a:t>build_configs</a:t>
            </a:r>
            <a:r>
              <a:rPr lang="en-US" sz="1400" dirty="0">
                <a:latin typeface="Arial"/>
                <a:cs typeface="Arial"/>
              </a:rPr>
              <a:t> file content)</a:t>
            </a:r>
          </a:p>
          <a:p>
            <a:pPr marL="737870" lvl="1" indent="-280670" fontAlgn="base"/>
            <a:r>
              <a:rPr lang="en-US" sz="1400" b="1" dirty="0">
                <a:latin typeface="Arial"/>
                <a:cs typeface="Arial"/>
              </a:rPr>
              <a:t>RTL_SNAPSHOT_PATH (</a:t>
            </a:r>
            <a:r>
              <a:rPr lang="en-US" sz="1400" dirty="0">
                <a:latin typeface="Arial"/>
                <a:cs typeface="Arial"/>
              </a:rPr>
              <a:t>Output location of RTL design build)​</a:t>
            </a:r>
          </a:p>
          <a:p>
            <a:pPr marL="737870" lvl="1" indent="-280670" fontAlgn="base"/>
            <a:r>
              <a:rPr lang="en-US" sz="1400" b="1" dirty="0">
                <a:latin typeface="Arial"/>
                <a:cs typeface="Arial"/>
              </a:rPr>
              <a:t>PLATFORM_RUN_DIR_PATH</a:t>
            </a:r>
            <a:r>
              <a:rPr lang="en-US" sz="1400" dirty="0">
                <a:latin typeface="Arial"/>
                <a:cs typeface="Arial"/>
              </a:rPr>
              <a:t>​ (Output location of platform run)​</a:t>
            </a:r>
          </a:p>
          <a:p>
            <a:pPr marL="737870" lvl="1" indent="-280670" fontAlgn="base"/>
            <a:r>
              <a:rPr lang="en-US" sz="1400" b="1" dirty="0">
                <a:latin typeface="Arial"/>
                <a:cs typeface="Arial"/>
              </a:rPr>
              <a:t>USR_ELAB_ARGS​ </a:t>
            </a:r>
            <a:r>
              <a:rPr lang="en-US" sz="1400" dirty="0">
                <a:latin typeface="Arial"/>
                <a:cs typeface="Arial"/>
              </a:rPr>
              <a:t>(Elaboration arguments)​</a:t>
            </a:r>
          </a:p>
          <a:p>
            <a:pPr marL="737870" lvl="1" indent="-280670" fontAlgn="base"/>
            <a:r>
              <a:rPr lang="en-US" sz="1400" b="1" dirty="0">
                <a:latin typeface="Arial"/>
                <a:cs typeface="Arial"/>
              </a:rPr>
              <a:t>RUN_ARGS</a:t>
            </a:r>
            <a:r>
              <a:rPr lang="en-US" sz="1400" dirty="0">
                <a:latin typeface="Arial"/>
                <a:cs typeface="Arial"/>
              </a:rPr>
              <a:t>​ (Run time arguments)​</a:t>
            </a:r>
          </a:p>
          <a:p>
            <a:pPr marL="737870" lvl="1" indent="-280670"/>
            <a:r>
              <a:rPr lang="en-US" sz="1400" b="1" dirty="0">
                <a:latin typeface="Arial"/>
                <a:cs typeface="Arial"/>
              </a:rPr>
              <a:t>USR_RUN_ARGS</a:t>
            </a:r>
            <a:r>
              <a:rPr lang="en-US" sz="1400" dirty="0">
                <a:latin typeface="Arial"/>
                <a:cs typeface="Arial"/>
              </a:rPr>
              <a:t> (Additional run time arguments)</a:t>
            </a:r>
          </a:p>
          <a:p>
            <a:pPr marL="737870" lvl="1" indent="-280670" fontAlgn="base"/>
            <a:r>
              <a:rPr lang="en-US" sz="1400" b="1" dirty="0">
                <a:latin typeface="Arial"/>
                <a:cs typeface="Arial"/>
              </a:rPr>
              <a:t>TCL_FILE</a:t>
            </a:r>
            <a:r>
              <a:rPr lang="en-US" sz="1400" dirty="0">
                <a:latin typeface="Arial"/>
                <a:cs typeface="Arial"/>
              </a:rPr>
              <a:t>​ (</a:t>
            </a:r>
            <a:r>
              <a:rPr lang="en-US" sz="1400" dirty="0" err="1">
                <a:latin typeface="Arial"/>
                <a:cs typeface="Arial"/>
              </a:rPr>
              <a:t>tcl</a:t>
            </a:r>
            <a:r>
              <a:rPr lang="en-US" sz="1400" dirty="0">
                <a:latin typeface="Arial"/>
                <a:cs typeface="Arial"/>
              </a:rPr>
              <a:t> file input)​</a:t>
            </a:r>
          </a:p>
          <a:p>
            <a:pPr marL="737870" lvl="1" indent="-280670"/>
            <a:r>
              <a:rPr lang="en-US" sz="1400" b="1" dirty="0">
                <a:latin typeface="Arial"/>
                <a:cs typeface="Arial"/>
              </a:rPr>
              <a:t>SW_DEBUG</a:t>
            </a:r>
            <a:r>
              <a:rPr lang="en-US" sz="1400" dirty="0">
                <a:latin typeface="Arial"/>
                <a:cs typeface="Arial"/>
              </a:rPr>
              <a:t> (Whether to launch </a:t>
            </a:r>
            <a:r>
              <a:rPr lang="en-US" sz="1400" dirty="0" err="1">
                <a:latin typeface="Arial"/>
                <a:cs typeface="Arial"/>
              </a:rPr>
              <a:t>tcl</a:t>
            </a:r>
            <a:r>
              <a:rPr lang="en-US" sz="1400" dirty="0">
                <a:latin typeface="Arial"/>
                <a:cs typeface="Arial"/>
              </a:rPr>
              <a:t> prompt for interactive ESW debug)</a:t>
            </a:r>
            <a:endParaRPr lang="en-US" sz="1400" dirty="0">
              <a:cs typeface="Arial" panose="020B0604020202020204" pitchFamily="34" charset="0"/>
            </a:endParaRPr>
          </a:p>
          <a:p>
            <a:pPr marL="737870" lvl="1" indent="-280670"/>
            <a:r>
              <a:rPr lang="en-US" sz="1400" b="1" dirty="0">
                <a:latin typeface="Arial"/>
                <a:cs typeface="Arial"/>
              </a:rPr>
              <a:t>XEDEBUG</a:t>
            </a:r>
            <a:r>
              <a:rPr lang="en-US" sz="1400" dirty="0">
                <a:latin typeface="Arial"/>
                <a:cs typeface="Arial"/>
              </a:rPr>
              <a:t> (Enable/Disable </a:t>
            </a:r>
            <a:r>
              <a:rPr lang="en-US" sz="1400" dirty="0" err="1">
                <a:latin typeface="Arial"/>
                <a:cs typeface="Arial"/>
              </a:rPr>
              <a:t>xeDebug</a:t>
            </a:r>
            <a:r>
              <a:rPr lang="en-US" sz="1400" dirty="0">
                <a:latin typeface="Arial"/>
                <a:cs typeface="Arial"/>
              </a:rPr>
              <a:t>)</a:t>
            </a:r>
            <a:endParaRPr lang="en-US" sz="1400" dirty="0">
              <a:cs typeface="Arial" panose="020B0604020202020204" pitchFamily="34" charset="0"/>
            </a:endParaRPr>
          </a:p>
          <a:p>
            <a:pPr marL="737870" lvl="1" indent="-280670"/>
            <a:r>
              <a:rPr lang="en-US" sz="1400" b="1" dirty="0">
                <a:latin typeface="Arial"/>
                <a:cs typeface="Arial"/>
              </a:rPr>
              <a:t>NBRUN_INTERVAL</a:t>
            </a:r>
            <a:r>
              <a:rPr lang="en-US" sz="1400" dirty="0">
                <a:latin typeface="Arial"/>
                <a:cs typeface="Arial"/>
              </a:rPr>
              <a:t> (interval for </a:t>
            </a:r>
            <a:r>
              <a:rPr lang="en-US" sz="1400" dirty="0" err="1">
                <a:latin typeface="Arial"/>
                <a:cs typeface="Arial"/>
              </a:rPr>
              <a:t>nbrun</a:t>
            </a:r>
            <a:r>
              <a:rPr lang="en-US" sz="1400" dirty="0">
                <a:latin typeface="Arial"/>
                <a:cs typeface="Arial"/>
              </a:rPr>
              <a:t>)</a:t>
            </a:r>
            <a:endParaRPr lang="en-US" sz="1400" dirty="0">
              <a:cs typeface="Arial" panose="020B0604020202020204" pitchFamily="34" charset="0"/>
            </a:endParaRPr>
          </a:p>
          <a:p>
            <a:pPr marL="737870" lvl="1" indent="-280670"/>
            <a:endParaRPr lang="en-US" sz="2400" dirty="0">
              <a:cs typeface="Arial" panose="020B0604020202020204" pitchFamily="34" charset="0"/>
            </a:endParaRPr>
          </a:p>
        </p:txBody>
      </p:sp>
      <p:grpSp>
        <p:nvGrpSpPr>
          <p:cNvPr id="12" name="Group 11">
            <a:extLst>
              <a:ext uri="{FF2B5EF4-FFF2-40B4-BE49-F238E27FC236}">
                <a16:creationId xmlns:a16="http://schemas.microsoft.com/office/drawing/2014/main" id="{8D43C2E3-54E2-409A-9EBC-D71C7FE6B020}"/>
              </a:ext>
            </a:extLst>
          </p:cNvPr>
          <p:cNvGrpSpPr/>
          <p:nvPr/>
        </p:nvGrpSpPr>
        <p:grpSpPr>
          <a:xfrm>
            <a:off x="1184564" y="276976"/>
            <a:ext cx="10879282" cy="380512"/>
            <a:chOff x="1184564" y="276976"/>
            <a:chExt cx="10879282" cy="380512"/>
          </a:xfrm>
        </p:grpSpPr>
        <p:sp>
          <p:nvSpPr>
            <p:cNvPr id="13" name="Rectangle: Top Corners One Rounded and One Snipped 12">
              <a:extLst>
                <a:ext uri="{FF2B5EF4-FFF2-40B4-BE49-F238E27FC236}">
                  <a16:creationId xmlns:a16="http://schemas.microsoft.com/office/drawing/2014/main" id="{89FFCFB1-64E7-4F19-B0DB-1753A160E8FA}"/>
                </a:ext>
              </a:extLst>
            </p:cNvPr>
            <p:cNvSpPr/>
            <p:nvPr/>
          </p:nvSpPr>
          <p:spPr>
            <a:xfrm>
              <a:off x="1184564" y="276976"/>
              <a:ext cx="3584864" cy="372630"/>
            </a:xfrm>
            <a:prstGeom prst="snipRoundRect">
              <a:avLst/>
            </a:prstGeom>
            <a:solidFill>
              <a:schemeClr val="tx1">
                <a:lumMod val="25000"/>
                <a:lumOff val="7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bg1">
                      <a:lumMod val="65000"/>
                    </a:schemeClr>
                  </a:solidFill>
                </a:rPr>
                <a:t>Model &amp; Platform Management</a:t>
              </a:r>
            </a:p>
          </p:txBody>
        </p:sp>
        <p:sp>
          <p:nvSpPr>
            <p:cNvPr id="14" name="Rectangle: Top Corners One Rounded and One Snipped 13">
              <a:extLst>
                <a:ext uri="{FF2B5EF4-FFF2-40B4-BE49-F238E27FC236}">
                  <a16:creationId xmlns:a16="http://schemas.microsoft.com/office/drawing/2014/main" id="{4418A0EB-74EF-4F78-8B97-AC7D40091215}"/>
                </a:ext>
              </a:extLst>
            </p:cNvPr>
            <p:cNvSpPr/>
            <p:nvPr/>
          </p:nvSpPr>
          <p:spPr>
            <a:xfrm>
              <a:off x="4769425" y="284858"/>
              <a:ext cx="2722419" cy="372630"/>
            </a:xfrm>
            <a:prstGeom prst="snipRoundRect">
              <a:avLst/>
            </a:prstGeom>
            <a:solidFill>
              <a:schemeClr val="tx1">
                <a:lumMod val="25000"/>
                <a:lumOff val="7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solidFill>
                    <a:schemeClr val="bg1">
                      <a:lumMod val="65000"/>
                    </a:schemeClr>
                  </a:solidFill>
                </a:rPr>
                <a:t>Platform Editor</a:t>
              </a:r>
              <a:endParaRPr lang="en-US" dirty="0">
                <a:solidFill>
                  <a:schemeClr val="bg1">
                    <a:lumMod val="65000"/>
                  </a:schemeClr>
                </a:solidFill>
              </a:endParaRPr>
            </a:p>
          </p:txBody>
        </p:sp>
        <p:sp>
          <p:nvSpPr>
            <p:cNvPr id="15" name="Rectangle: Top Corners One Rounded and One Snipped 14">
              <a:extLst>
                <a:ext uri="{FF2B5EF4-FFF2-40B4-BE49-F238E27FC236}">
                  <a16:creationId xmlns:a16="http://schemas.microsoft.com/office/drawing/2014/main" id="{02B1CF1B-0306-4F10-BFF0-3FAA2576D286}"/>
                </a:ext>
              </a:extLst>
            </p:cNvPr>
            <p:cNvSpPr/>
            <p:nvPr/>
          </p:nvSpPr>
          <p:spPr>
            <a:xfrm>
              <a:off x="10183089" y="284858"/>
              <a:ext cx="1880757" cy="372630"/>
            </a:xfrm>
            <a:prstGeom prst="snip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Run &amp; Debug</a:t>
              </a:r>
            </a:p>
          </p:txBody>
        </p:sp>
        <p:sp>
          <p:nvSpPr>
            <p:cNvPr id="21" name="Rectangle: Top Corners One Rounded and One Snipped 20">
              <a:extLst>
                <a:ext uri="{FF2B5EF4-FFF2-40B4-BE49-F238E27FC236}">
                  <a16:creationId xmlns:a16="http://schemas.microsoft.com/office/drawing/2014/main" id="{265320EF-AD62-40BF-9864-0D0F727210A6}"/>
                </a:ext>
              </a:extLst>
            </p:cNvPr>
            <p:cNvSpPr/>
            <p:nvPr/>
          </p:nvSpPr>
          <p:spPr>
            <a:xfrm>
              <a:off x="7488381" y="281394"/>
              <a:ext cx="2722419" cy="372630"/>
            </a:xfrm>
            <a:prstGeom prst="snipRoundRect">
              <a:avLst/>
            </a:prstGeom>
            <a:solidFill>
              <a:schemeClr val="tx1">
                <a:lumMod val="25000"/>
                <a:lumOff val="7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bg1">
                      <a:lumMod val="65000"/>
                    </a:schemeClr>
                  </a:solidFill>
                </a:rPr>
                <a:t>Memory Map Editor</a:t>
              </a:r>
            </a:p>
          </p:txBody>
        </p:sp>
      </p:grpSp>
    </p:spTree>
    <p:extLst>
      <p:ext uri="{BB962C8B-B14F-4D97-AF65-F5344CB8AC3E}">
        <p14:creationId xmlns:p14="http://schemas.microsoft.com/office/powerpoint/2010/main" val="3136689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CD2059D-F9EE-4712-8C7C-0E06A88F44AB}"/>
              </a:ext>
            </a:extLst>
          </p:cNvPr>
          <p:cNvSpPr>
            <a:spLocks noGrp="1"/>
          </p:cNvSpPr>
          <p:nvPr>
            <p:ph idx="1"/>
          </p:nvPr>
        </p:nvSpPr>
        <p:spPr/>
        <p:txBody>
          <a:bodyPr/>
          <a:lstStyle/>
          <a:p>
            <a:r>
              <a:rPr lang="en-US" sz="2000" dirty="0"/>
              <a:t>See the </a:t>
            </a:r>
            <a:r>
              <a:rPr lang="en-US" sz="2000" b="1" dirty="0"/>
              <a:t>Helium Virtual and Hybrid Studio Quick Start Guide</a:t>
            </a:r>
            <a:r>
              <a:rPr lang="en-US" sz="2000" dirty="0"/>
              <a:t> document to see how to:</a:t>
            </a:r>
          </a:p>
          <a:p>
            <a:pPr lvl="1"/>
            <a:r>
              <a:rPr lang="en-US" sz="1800" dirty="0"/>
              <a:t>Prepare your environment and launch Helium</a:t>
            </a:r>
          </a:p>
          <a:p>
            <a:pPr lvl="1"/>
            <a:r>
              <a:rPr lang="en-US" sz="1800" dirty="0"/>
              <a:t>Use the Model Catalog</a:t>
            </a:r>
          </a:p>
          <a:p>
            <a:pPr lvl="1"/>
            <a:r>
              <a:rPr lang="en-US" sz="1800" dirty="0"/>
              <a:t>Use ARM Fast Models in your platforms</a:t>
            </a:r>
          </a:p>
          <a:p>
            <a:pPr lvl="1"/>
            <a:r>
              <a:rPr lang="en-US" sz="1800" dirty="0"/>
              <a:t>Use the Helium Platform Assembly Perspective</a:t>
            </a:r>
          </a:p>
          <a:p>
            <a:pPr lvl="1"/>
            <a:r>
              <a:rPr lang="en-US" sz="1800" dirty="0"/>
              <a:t>Debug your </a:t>
            </a:r>
            <a:r>
              <a:rPr lang="en-US" sz="1800" dirty="0" err="1"/>
              <a:t>SystemC</a:t>
            </a:r>
            <a:r>
              <a:rPr lang="en-US" sz="1800" dirty="0"/>
              <a:t> models</a:t>
            </a:r>
          </a:p>
          <a:p>
            <a:pPr lvl="1"/>
            <a:r>
              <a:rPr lang="en-US" sz="1800" dirty="0"/>
              <a:t>Use the Helium Embedded Software Debugger</a:t>
            </a:r>
          </a:p>
          <a:p>
            <a:pPr lvl="1"/>
            <a:r>
              <a:rPr lang="en-US" sz="1800" dirty="0"/>
              <a:t>Make Gearshift platforms</a:t>
            </a:r>
          </a:p>
          <a:p>
            <a:r>
              <a:rPr lang="en-US" sz="2000" dirty="0"/>
              <a:t>See the </a:t>
            </a:r>
            <a:r>
              <a:rPr lang="en-US" sz="2000" b="1" dirty="0"/>
              <a:t>Helium Virtual and Hybrid Studio User Guide</a:t>
            </a:r>
            <a:r>
              <a:rPr lang="en-US" sz="2000" dirty="0"/>
              <a:t> document for full details of Helium usage</a:t>
            </a:r>
          </a:p>
          <a:p>
            <a:r>
              <a:rPr lang="en-US" sz="2000" dirty="0"/>
              <a:t>See the </a:t>
            </a:r>
            <a:r>
              <a:rPr lang="en-US" sz="2000" b="1" dirty="0"/>
              <a:t>Helium Model Catalog User Guide</a:t>
            </a:r>
            <a:r>
              <a:rPr lang="en-US" sz="2000" dirty="0"/>
              <a:t> details of the models and platforms shipped with Helium</a:t>
            </a:r>
          </a:p>
        </p:txBody>
      </p:sp>
      <p:sp>
        <p:nvSpPr>
          <p:cNvPr id="2" name="Title 1">
            <a:extLst>
              <a:ext uri="{FF2B5EF4-FFF2-40B4-BE49-F238E27FC236}">
                <a16:creationId xmlns:a16="http://schemas.microsoft.com/office/drawing/2014/main" id="{528BD115-1739-4687-A984-33B3BD3E629F}"/>
              </a:ext>
            </a:extLst>
          </p:cNvPr>
          <p:cNvSpPr>
            <a:spLocks noGrp="1"/>
          </p:cNvSpPr>
          <p:nvPr>
            <p:ph type="title"/>
          </p:nvPr>
        </p:nvSpPr>
        <p:spPr/>
        <p:txBody>
          <a:bodyPr/>
          <a:lstStyle/>
          <a:p>
            <a:r>
              <a:rPr lang="en-US" dirty="0"/>
              <a:t>Useful Documents To Get Started With Helium</a:t>
            </a:r>
          </a:p>
        </p:txBody>
      </p:sp>
    </p:spTree>
    <p:extLst>
      <p:ext uri="{BB962C8B-B14F-4D97-AF65-F5344CB8AC3E}">
        <p14:creationId xmlns:p14="http://schemas.microsoft.com/office/powerpoint/2010/main" val="205716129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1" descr="image001">
            <a:extLst>
              <a:ext uri="{FF2B5EF4-FFF2-40B4-BE49-F238E27FC236}">
                <a16:creationId xmlns:a16="http://schemas.microsoft.com/office/drawing/2014/main" id="{8A07B842-ED5F-4C31-87CF-428C06BCC2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2928" y="2170654"/>
            <a:ext cx="4523807" cy="4288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Content Placeholder 1">
            <a:extLst>
              <a:ext uri="{FF2B5EF4-FFF2-40B4-BE49-F238E27FC236}">
                <a16:creationId xmlns:a16="http://schemas.microsoft.com/office/drawing/2014/main" id="{9713C9FC-7C00-4F34-BDFC-4A6DEA9F1F5D}"/>
              </a:ext>
            </a:extLst>
          </p:cNvPr>
          <p:cNvSpPr>
            <a:spLocks noGrp="1"/>
          </p:cNvSpPr>
          <p:nvPr>
            <p:ph idx="1"/>
          </p:nvPr>
        </p:nvSpPr>
        <p:spPr>
          <a:xfrm>
            <a:off x="6771410" y="1520051"/>
            <a:ext cx="5143782" cy="952176"/>
          </a:xfrm>
        </p:spPr>
        <p:txBody>
          <a:bodyPr vert="horz" lIns="0" tIns="45720" rIns="91440" bIns="45720" rtlCol="0" anchor="t">
            <a:noAutofit/>
          </a:bodyPr>
          <a:lstStyle/>
          <a:p>
            <a:pPr marL="57150" indent="0">
              <a:buNone/>
            </a:pPr>
            <a:r>
              <a:rPr lang="en-US" sz="1600">
                <a:latin typeface="Arial"/>
                <a:cs typeface="Arial"/>
              </a:rPr>
              <a:t>Run-&gt;’Configure Run Options’ is saved in </a:t>
            </a:r>
            <a:r>
              <a:rPr lang="en-US" sz="1600" err="1">
                <a:latin typeface="Arial"/>
                <a:cs typeface="Arial"/>
              </a:rPr>
              <a:t>makefile</a:t>
            </a:r>
            <a:r>
              <a:rPr lang="en-US" sz="1600">
                <a:latin typeface="Arial"/>
                <a:cs typeface="Arial"/>
              </a:rPr>
              <a:t> as RUN_ARGS variable </a:t>
            </a:r>
          </a:p>
        </p:txBody>
      </p:sp>
      <p:sp>
        <p:nvSpPr>
          <p:cNvPr id="3" name="Title 2">
            <a:extLst>
              <a:ext uri="{FF2B5EF4-FFF2-40B4-BE49-F238E27FC236}">
                <a16:creationId xmlns:a16="http://schemas.microsoft.com/office/drawing/2014/main" id="{FC03C584-3A44-4417-9850-30F0561C2556}"/>
              </a:ext>
            </a:extLst>
          </p:cNvPr>
          <p:cNvSpPr>
            <a:spLocks noGrp="1"/>
          </p:cNvSpPr>
          <p:nvPr>
            <p:ph type="title"/>
          </p:nvPr>
        </p:nvSpPr>
        <p:spPr>
          <a:xfrm>
            <a:off x="446313" y="854225"/>
            <a:ext cx="11310257" cy="666871"/>
          </a:xfrm>
        </p:spPr>
        <p:txBody>
          <a:bodyPr/>
          <a:lstStyle/>
          <a:p>
            <a:r>
              <a:rPr lang="en-US"/>
              <a:t>Saving Run Options and </a:t>
            </a:r>
            <a:r>
              <a:rPr lang="en-US" err="1"/>
              <a:t>Elab</a:t>
            </a:r>
            <a:r>
              <a:rPr lang="en-US"/>
              <a:t> Options </a:t>
            </a:r>
          </a:p>
        </p:txBody>
      </p:sp>
      <p:pic>
        <p:nvPicPr>
          <p:cNvPr id="4" name="Picture 3">
            <a:extLst>
              <a:ext uri="{FF2B5EF4-FFF2-40B4-BE49-F238E27FC236}">
                <a16:creationId xmlns:a16="http://schemas.microsoft.com/office/drawing/2014/main" id="{E52B55F7-A586-4333-BBE6-EBB0EE69CA1B}"/>
              </a:ext>
            </a:extLst>
          </p:cNvPr>
          <p:cNvPicPr>
            <a:picLocks noChangeAspect="1"/>
          </p:cNvPicPr>
          <p:nvPr/>
        </p:nvPicPr>
        <p:blipFill>
          <a:blip r:embed="rId3"/>
          <a:stretch>
            <a:fillRect/>
          </a:stretch>
        </p:blipFill>
        <p:spPr>
          <a:xfrm>
            <a:off x="6689049" y="2214815"/>
            <a:ext cx="5362451" cy="3463811"/>
          </a:xfrm>
          <a:prstGeom prst="rect">
            <a:avLst/>
          </a:prstGeom>
        </p:spPr>
      </p:pic>
      <p:sp>
        <p:nvSpPr>
          <p:cNvPr id="6" name="Content Placeholder 1">
            <a:extLst>
              <a:ext uri="{FF2B5EF4-FFF2-40B4-BE49-F238E27FC236}">
                <a16:creationId xmlns:a16="http://schemas.microsoft.com/office/drawing/2014/main" id="{F7D92768-2053-46C2-9324-F89ACD224DBE}"/>
              </a:ext>
            </a:extLst>
          </p:cNvPr>
          <p:cNvSpPr txBox="1">
            <a:spLocks/>
          </p:cNvSpPr>
          <p:nvPr/>
        </p:nvSpPr>
        <p:spPr>
          <a:xfrm>
            <a:off x="530976" y="1493691"/>
            <a:ext cx="5143782" cy="779719"/>
          </a:xfrm>
          <a:prstGeom prst="rect">
            <a:avLst/>
          </a:prstGeom>
        </p:spPr>
        <p:txBody>
          <a:bodyPr vert="horz" lIns="0" tIns="45720" rIns="91440" bIns="45720" rtlCol="0">
            <a:noAutofit/>
          </a:bodyPr>
          <a:lstStyle>
            <a:lvl1pPr marL="346075" indent="-288925" algn="l" defTabSz="914400" rtl="0" eaLnBrk="1" latinLnBrk="0" hangingPunct="1">
              <a:lnSpc>
                <a:spcPct val="90000"/>
              </a:lnSpc>
              <a:spcBef>
                <a:spcPts val="1600"/>
              </a:spcBef>
              <a:spcAft>
                <a:spcPts val="300"/>
              </a:spcAft>
              <a:buClr>
                <a:schemeClr val="tx2"/>
              </a:buClr>
              <a:buSzPct val="100000"/>
              <a:buFont typeface="Arial" panose="020B0604020202020204" pitchFamily="34" charset="0"/>
              <a:buChar char="•"/>
              <a:tabLst/>
              <a:defRPr sz="2400" kern="1200">
                <a:solidFill>
                  <a:schemeClr val="tx1"/>
                </a:solidFill>
                <a:latin typeface="Arial" panose="020B0604020202020204" pitchFamily="34" charset="0"/>
                <a:ea typeface="+mn-ea"/>
                <a:cs typeface="+mn-cs"/>
              </a:defRPr>
            </a:lvl1pPr>
            <a:lvl2pPr marL="738188" indent="-280988" algn="l" defTabSz="914400" rtl="0" eaLnBrk="1" latinLnBrk="0" hangingPunct="1">
              <a:lnSpc>
                <a:spcPct val="90000"/>
              </a:lnSpc>
              <a:spcBef>
                <a:spcPts val="400"/>
              </a:spcBef>
              <a:spcAft>
                <a:spcPts val="300"/>
              </a:spcAft>
              <a:buClr>
                <a:schemeClr val="tx2"/>
              </a:buClr>
              <a:buSzPct val="60000"/>
              <a:buFont typeface="Courier New" panose="02070309020205020404" pitchFamily="49" charset="0"/>
              <a:buChar char="o"/>
              <a:tabLst/>
              <a:defRPr sz="2000" kern="1200">
                <a:solidFill>
                  <a:schemeClr val="tx1"/>
                </a:solidFill>
                <a:latin typeface="Arial" panose="020B0604020202020204" pitchFamily="34" charset="0"/>
                <a:ea typeface="+mn-ea"/>
                <a:cs typeface="+mn-cs"/>
              </a:defRPr>
            </a:lvl2pPr>
            <a:lvl3pPr marL="1200150" indent="-285750" algn="l" defTabSz="914400" rtl="0" eaLnBrk="1" latinLnBrk="0" hangingPunct="1">
              <a:lnSpc>
                <a:spcPct val="90000"/>
              </a:lnSpc>
              <a:spcBef>
                <a:spcPts val="400"/>
              </a:spcBef>
              <a:spcAft>
                <a:spcPts val="300"/>
              </a:spcAft>
              <a:buClr>
                <a:schemeClr val="tx2"/>
              </a:buClr>
              <a:buSzPct val="100000"/>
              <a:buFont typeface="Rubik Light" panose="00000400000000000000" pitchFamily="2" charset="-79"/>
              <a:buChar char="–"/>
              <a:tabLst/>
              <a:defRPr sz="1600" kern="1200">
                <a:solidFill>
                  <a:schemeClr val="tx1"/>
                </a:solidFill>
                <a:latin typeface="Arial" panose="020B0604020202020204" pitchFamily="34" charset="0"/>
                <a:ea typeface="+mn-ea"/>
                <a:cs typeface="+mn-cs"/>
              </a:defRPr>
            </a:lvl3pPr>
            <a:lvl4pPr marL="1652588" indent="-280988" algn="l" defTabSz="914400" rtl="0" eaLnBrk="1" latinLnBrk="0" hangingPunct="1">
              <a:lnSpc>
                <a:spcPct val="90000"/>
              </a:lnSpc>
              <a:spcBef>
                <a:spcPts val="500"/>
              </a:spcBef>
              <a:spcAft>
                <a:spcPts val="1200"/>
              </a:spcAft>
              <a:buClr>
                <a:schemeClr val="accent2"/>
              </a:buClr>
              <a:buSzPct val="115000"/>
              <a:buFont typeface=".Lucida Grande UI Regular"/>
              <a:buChar char="▹"/>
              <a:tabLst/>
              <a:defRPr sz="1500" kern="1200">
                <a:solidFill>
                  <a:schemeClr val="tx2"/>
                </a:solidFill>
                <a:latin typeface="+mn-lt"/>
                <a:ea typeface="+mn-ea"/>
                <a:cs typeface="+mn-cs"/>
              </a:defRPr>
            </a:lvl4pPr>
            <a:lvl5pPr marL="2170113" indent="-341313" algn="l" defTabSz="914400" rtl="0" eaLnBrk="1" latinLnBrk="0" hangingPunct="1">
              <a:lnSpc>
                <a:spcPct val="90000"/>
              </a:lnSpc>
              <a:spcBef>
                <a:spcPts val="500"/>
              </a:spcBef>
              <a:spcAft>
                <a:spcPts val="1200"/>
              </a:spcAft>
              <a:buClr>
                <a:schemeClr val="accent2"/>
              </a:buClr>
              <a:buSzPct val="115000"/>
              <a:buFont typeface=".Lucida Grande UI Regular"/>
              <a:buChar char="▹"/>
              <a:tabLst/>
              <a:defRPr sz="15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7150" indent="0">
              <a:buNone/>
            </a:pPr>
            <a:r>
              <a:rPr lang="en-US" sz="1600" dirty="0"/>
              <a:t>Platform-&gt;’Configure Platform Build Options’ is saved in </a:t>
            </a:r>
            <a:r>
              <a:rPr lang="en-US" sz="1600" dirty="0" err="1"/>
              <a:t>makefile</a:t>
            </a:r>
            <a:r>
              <a:rPr lang="en-US" sz="1600" dirty="0"/>
              <a:t> as USR_ELAB_ARGS variable</a:t>
            </a:r>
          </a:p>
        </p:txBody>
      </p:sp>
      <p:sp>
        <p:nvSpPr>
          <p:cNvPr id="7" name="Callout: Line 6">
            <a:extLst>
              <a:ext uri="{FF2B5EF4-FFF2-40B4-BE49-F238E27FC236}">
                <a16:creationId xmlns:a16="http://schemas.microsoft.com/office/drawing/2014/main" id="{591B286E-B335-4866-B0BD-FDE8954FA761}"/>
              </a:ext>
            </a:extLst>
          </p:cNvPr>
          <p:cNvSpPr/>
          <p:nvPr/>
        </p:nvSpPr>
        <p:spPr>
          <a:xfrm>
            <a:off x="208226" y="5882905"/>
            <a:ext cx="2155903" cy="314896"/>
          </a:xfrm>
          <a:prstGeom prst="borderCallout1">
            <a:avLst>
              <a:gd name="adj1" fmla="val 759"/>
              <a:gd name="adj2" fmla="val 49209"/>
              <a:gd name="adj3" fmla="val -155114"/>
              <a:gd name="adj4" fmla="val 76147"/>
            </a:avLst>
          </a:prstGeom>
          <a:solidFill>
            <a:schemeClr val="tx2">
              <a:lumMod val="20000"/>
              <a:lumOff val="80000"/>
            </a:schemeClr>
          </a:solidFill>
          <a:ln>
            <a:tailEnd type="ova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solidFill>
                <a:schemeClr val="tx1"/>
              </a:solidFill>
            </a:endParaRPr>
          </a:p>
          <a:p>
            <a:r>
              <a:rPr lang="en-US" sz="1000">
                <a:solidFill>
                  <a:schemeClr val="tx1"/>
                </a:solidFill>
              </a:rPr>
              <a:t>Provide path to the custom RTL </a:t>
            </a:r>
          </a:p>
          <a:p>
            <a:pPr algn="ctr"/>
            <a:endParaRPr lang="en-US" sz="1000">
              <a:solidFill>
                <a:schemeClr val="tx1"/>
              </a:solidFill>
            </a:endParaRPr>
          </a:p>
        </p:txBody>
      </p:sp>
      <p:sp>
        <p:nvSpPr>
          <p:cNvPr id="8" name="Callout: Line 7">
            <a:extLst>
              <a:ext uri="{FF2B5EF4-FFF2-40B4-BE49-F238E27FC236}">
                <a16:creationId xmlns:a16="http://schemas.microsoft.com/office/drawing/2014/main" id="{73E9AB9E-F1C9-4709-BCA1-1A3C3029818F}"/>
              </a:ext>
            </a:extLst>
          </p:cNvPr>
          <p:cNvSpPr/>
          <p:nvPr/>
        </p:nvSpPr>
        <p:spPr>
          <a:xfrm>
            <a:off x="4459397" y="3794458"/>
            <a:ext cx="2155903" cy="1085286"/>
          </a:xfrm>
          <a:prstGeom prst="borderCallout1">
            <a:avLst>
              <a:gd name="adj1" fmla="val 51571"/>
              <a:gd name="adj2" fmla="val -1571"/>
              <a:gd name="adj3" fmla="val 63411"/>
              <a:gd name="adj4" fmla="val -62379"/>
            </a:avLst>
          </a:prstGeom>
          <a:solidFill>
            <a:schemeClr val="tx2">
              <a:lumMod val="20000"/>
              <a:lumOff val="80000"/>
            </a:schemeClr>
          </a:solidFill>
          <a:ln>
            <a:tailEnd type="ova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tx1"/>
              </a:solidFill>
            </a:endParaRPr>
          </a:p>
          <a:p>
            <a:r>
              <a:rPr lang="en-US" sz="1000" dirty="0">
                <a:solidFill>
                  <a:schemeClr val="tx1"/>
                </a:solidFill>
              </a:rPr>
              <a:t>Platform Options to select options to pass to the platform makefile. This is only shown when there is an underlying Helium makefile in the platform</a:t>
            </a:r>
          </a:p>
          <a:p>
            <a:pPr algn="ctr"/>
            <a:endParaRPr lang="en-US" sz="1000" dirty="0">
              <a:solidFill>
                <a:schemeClr val="tx1"/>
              </a:solidFill>
            </a:endParaRPr>
          </a:p>
        </p:txBody>
      </p:sp>
      <p:grpSp>
        <p:nvGrpSpPr>
          <p:cNvPr id="9" name="Group 8">
            <a:extLst>
              <a:ext uri="{FF2B5EF4-FFF2-40B4-BE49-F238E27FC236}">
                <a16:creationId xmlns:a16="http://schemas.microsoft.com/office/drawing/2014/main" id="{EE202DA6-6D7E-4610-B4D9-5DA99637A137}"/>
              </a:ext>
            </a:extLst>
          </p:cNvPr>
          <p:cNvGrpSpPr/>
          <p:nvPr/>
        </p:nvGrpSpPr>
        <p:grpSpPr>
          <a:xfrm>
            <a:off x="1184564" y="276976"/>
            <a:ext cx="10879282" cy="380512"/>
            <a:chOff x="1184564" y="276976"/>
            <a:chExt cx="10879282" cy="380512"/>
          </a:xfrm>
        </p:grpSpPr>
        <p:sp>
          <p:nvSpPr>
            <p:cNvPr id="10" name="Rectangle: Top Corners One Rounded and One Snipped 9">
              <a:extLst>
                <a:ext uri="{FF2B5EF4-FFF2-40B4-BE49-F238E27FC236}">
                  <a16:creationId xmlns:a16="http://schemas.microsoft.com/office/drawing/2014/main" id="{5A6022CB-CF65-4500-BE27-2AD21C492024}"/>
                </a:ext>
              </a:extLst>
            </p:cNvPr>
            <p:cNvSpPr/>
            <p:nvPr/>
          </p:nvSpPr>
          <p:spPr>
            <a:xfrm>
              <a:off x="1184564" y="276976"/>
              <a:ext cx="3584864" cy="372630"/>
            </a:xfrm>
            <a:prstGeom prst="snipRoundRect">
              <a:avLst/>
            </a:prstGeom>
            <a:solidFill>
              <a:schemeClr val="tx1">
                <a:lumMod val="25000"/>
                <a:lumOff val="7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bg1">
                      <a:lumMod val="65000"/>
                    </a:schemeClr>
                  </a:solidFill>
                </a:rPr>
                <a:t>Model &amp; Platform Management</a:t>
              </a:r>
            </a:p>
          </p:txBody>
        </p:sp>
        <p:sp>
          <p:nvSpPr>
            <p:cNvPr id="11" name="Rectangle: Top Corners One Rounded and One Snipped 10">
              <a:extLst>
                <a:ext uri="{FF2B5EF4-FFF2-40B4-BE49-F238E27FC236}">
                  <a16:creationId xmlns:a16="http://schemas.microsoft.com/office/drawing/2014/main" id="{8BACE881-B32E-4232-8299-84AA1867249F}"/>
                </a:ext>
              </a:extLst>
            </p:cNvPr>
            <p:cNvSpPr/>
            <p:nvPr/>
          </p:nvSpPr>
          <p:spPr>
            <a:xfrm>
              <a:off x="4769425" y="284858"/>
              <a:ext cx="2722419" cy="372630"/>
            </a:xfrm>
            <a:prstGeom prst="snipRoundRect">
              <a:avLst/>
            </a:prstGeom>
            <a:solidFill>
              <a:schemeClr val="tx1">
                <a:lumMod val="25000"/>
                <a:lumOff val="7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solidFill>
                    <a:schemeClr val="bg1">
                      <a:lumMod val="65000"/>
                    </a:schemeClr>
                  </a:solidFill>
                </a:rPr>
                <a:t>Platform Editor</a:t>
              </a:r>
              <a:endParaRPr lang="en-US" dirty="0">
                <a:solidFill>
                  <a:schemeClr val="bg1">
                    <a:lumMod val="65000"/>
                  </a:schemeClr>
                </a:solidFill>
              </a:endParaRPr>
            </a:p>
          </p:txBody>
        </p:sp>
        <p:sp>
          <p:nvSpPr>
            <p:cNvPr id="12" name="Rectangle: Top Corners One Rounded and One Snipped 11">
              <a:extLst>
                <a:ext uri="{FF2B5EF4-FFF2-40B4-BE49-F238E27FC236}">
                  <a16:creationId xmlns:a16="http://schemas.microsoft.com/office/drawing/2014/main" id="{5735C7C3-727A-4AAC-A320-2DD5DB3889F1}"/>
                </a:ext>
              </a:extLst>
            </p:cNvPr>
            <p:cNvSpPr/>
            <p:nvPr/>
          </p:nvSpPr>
          <p:spPr>
            <a:xfrm>
              <a:off x="10183089" y="284858"/>
              <a:ext cx="1880757" cy="372630"/>
            </a:xfrm>
            <a:prstGeom prst="snip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Run &amp; Debug</a:t>
              </a:r>
            </a:p>
          </p:txBody>
        </p:sp>
        <p:sp>
          <p:nvSpPr>
            <p:cNvPr id="13" name="Rectangle: Top Corners One Rounded and One Snipped 12">
              <a:extLst>
                <a:ext uri="{FF2B5EF4-FFF2-40B4-BE49-F238E27FC236}">
                  <a16:creationId xmlns:a16="http://schemas.microsoft.com/office/drawing/2014/main" id="{826CF138-3961-4AC4-87F4-CD659D86C243}"/>
                </a:ext>
              </a:extLst>
            </p:cNvPr>
            <p:cNvSpPr/>
            <p:nvPr/>
          </p:nvSpPr>
          <p:spPr>
            <a:xfrm>
              <a:off x="7488381" y="281394"/>
              <a:ext cx="2722419" cy="372630"/>
            </a:xfrm>
            <a:prstGeom prst="snipRoundRect">
              <a:avLst/>
            </a:prstGeom>
            <a:solidFill>
              <a:schemeClr val="tx1">
                <a:lumMod val="25000"/>
                <a:lumOff val="7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bg1">
                      <a:lumMod val="65000"/>
                    </a:schemeClr>
                  </a:solidFill>
                </a:rPr>
                <a:t>Memory Map Editor</a:t>
              </a:r>
            </a:p>
          </p:txBody>
        </p:sp>
      </p:grpSp>
    </p:spTree>
    <p:extLst>
      <p:ext uri="{BB962C8B-B14F-4D97-AF65-F5344CB8AC3E}">
        <p14:creationId xmlns:p14="http://schemas.microsoft.com/office/powerpoint/2010/main" val="1627458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1000"/>
                                        <p:tgtEl>
                                          <p:spTgt spid="8"/>
                                        </p:tgtEl>
                                      </p:cBhvr>
                                    </p:animEffect>
                                    <p:anim calcmode="lin" valueType="num">
                                      <p:cBhvr>
                                        <p:cTn id="15" dur="1000" fill="hold"/>
                                        <p:tgtEl>
                                          <p:spTgt spid="8"/>
                                        </p:tgtEl>
                                        <p:attrNameLst>
                                          <p:attrName>ppt_x</p:attrName>
                                        </p:attrNameLst>
                                      </p:cBhvr>
                                      <p:tavLst>
                                        <p:tav tm="0">
                                          <p:val>
                                            <p:strVal val="#ppt_x"/>
                                          </p:val>
                                        </p:tav>
                                        <p:tav tm="100000">
                                          <p:val>
                                            <p:strVal val="#ppt_x"/>
                                          </p:val>
                                        </p:tav>
                                      </p:tavLst>
                                    </p:anim>
                                    <p:anim calcmode="lin" valueType="num">
                                      <p:cBhvr>
                                        <p:cTn id="16"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14C18C6-13E6-4DBA-9BBA-EAA4C766CAF1}"/>
              </a:ext>
            </a:extLst>
          </p:cNvPr>
          <p:cNvSpPr>
            <a:spLocks noGrp="1"/>
          </p:cNvSpPr>
          <p:nvPr>
            <p:ph idx="1"/>
          </p:nvPr>
        </p:nvSpPr>
        <p:spPr>
          <a:xfrm>
            <a:off x="446313" y="1554486"/>
            <a:ext cx="11310257" cy="4840224"/>
          </a:xfrm>
        </p:spPr>
        <p:txBody>
          <a:bodyPr/>
          <a:lstStyle/>
          <a:p>
            <a:r>
              <a:rPr lang="en-US" sz="1400" dirty="0"/>
              <a:t>Build dependent ARM FM models  </a:t>
            </a:r>
            <a:br>
              <a:rPr lang="en-US" sz="1400" dirty="0"/>
            </a:br>
            <a:r>
              <a:rPr lang="en-US" sz="1400" dirty="0">
                <a:latin typeface="Calibri" panose="020F0502020204030204" pitchFamily="34" charset="0"/>
                <a:cs typeface="Calibri" panose="020F0502020204030204" pitchFamily="34" charset="0"/>
              </a:rPr>
              <a:t>$&gt;make </a:t>
            </a:r>
            <a:r>
              <a:rPr lang="en-US" sz="1400" b="1" dirty="0" err="1">
                <a:latin typeface="Calibri" panose="020F0502020204030204" pitchFamily="34" charset="0"/>
                <a:cs typeface="Calibri" panose="020F0502020204030204" pitchFamily="34" charset="0"/>
              </a:rPr>
              <a:t>build_armfm</a:t>
            </a:r>
            <a:endParaRPr lang="en-US" sz="1400" b="1" dirty="0">
              <a:latin typeface="Calibri" panose="020F0502020204030204" pitchFamily="34" charset="0"/>
              <a:cs typeface="Calibri" panose="020F0502020204030204" pitchFamily="34" charset="0"/>
            </a:endParaRPr>
          </a:p>
          <a:p>
            <a:r>
              <a:rPr lang="en-US" sz="1400" dirty="0">
                <a:cs typeface="Calibri" panose="020F0502020204030204" pitchFamily="34" charset="0"/>
              </a:rPr>
              <a:t>Run platform as is </a:t>
            </a:r>
            <a:br>
              <a:rPr lang="en-US" sz="1400" dirty="0">
                <a:cs typeface="Calibri" panose="020F0502020204030204" pitchFamily="34" charset="0"/>
              </a:rPr>
            </a:br>
            <a:r>
              <a:rPr lang="en-US" sz="1400" dirty="0">
                <a:latin typeface="Calibri" panose="020F0502020204030204" pitchFamily="34" charset="0"/>
                <a:cs typeface="Calibri" panose="020F0502020204030204" pitchFamily="34" charset="0"/>
              </a:rPr>
              <a:t>$&gt;make </a:t>
            </a:r>
            <a:r>
              <a:rPr lang="en-US" sz="1400" b="1" dirty="0">
                <a:latin typeface="Calibri" panose="020F0502020204030204" pitchFamily="34" charset="0"/>
                <a:cs typeface="Calibri" panose="020F0502020204030204" pitchFamily="34" charset="0"/>
              </a:rPr>
              <a:t>run</a:t>
            </a:r>
            <a:r>
              <a:rPr lang="en-US" sz="1400" dirty="0">
                <a:latin typeface="Calibri" panose="020F0502020204030204" pitchFamily="34" charset="0"/>
                <a:cs typeface="Calibri" panose="020F0502020204030204" pitchFamily="34" charset="0"/>
              </a:rPr>
              <a:t> </a:t>
            </a:r>
            <a:endParaRPr lang="en-US" sz="1400" dirty="0">
              <a:cs typeface="Calibri" panose="020F0502020204030204" pitchFamily="34" charset="0"/>
            </a:endParaRPr>
          </a:p>
          <a:p>
            <a:r>
              <a:rPr lang="en-US" sz="1400" dirty="0">
                <a:cs typeface="Calibri" panose="020F0502020204030204" pitchFamily="34" charset="0"/>
              </a:rPr>
              <a:t>Change run arguments and run, e.g., input </a:t>
            </a:r>
            <a:r>
              <a:rPr lang="en-US" sz="1400" dirty="0" err="1">
                <a:cs typeface="Calibri" panose="020F0502020204030204" pitchFamily="34" charset="0"/>
              </a:rPr>
              <a:t>tcl</a:t>
            </a:r>
            <a:r>
              <a:rPr lang="en-US" sz="1400" dirty="0">
                <a:cs typeface="Calibri" panose="020F0502020204030204" pitchFamily="34" charset="0"/>
              </a:rPr>
              <a:t> file, or image </a:t>
            </a:r>
            <a:br>
              <a:rPr lang="en-US" sz="1400" dirty="0">
                <a:cs typeface="Calibri" panose="020F0502020204030204" pitchFamily="34" charset="0"/>
              </a:rPr>
            </a:br>
            <a:r>
              <a:rPr lang="en-US" sz="1400" dirty="0">
                <a:latin typeface="Calibri" panose="020F0502020204030204" pitchFamily="34" charset="0"/>
                <a:cs typeface="Calibri" panose="020F0502020204030204" pitchFamily="34" charset="0"/>
              </a:rPr>
              <a:t>$&gt;make </a:t>
            </a:r>
            <a:r>
              <a:rPr lang="en-US" sz="1400" b="1" dirty="0">
                <a:latin typeface="Calibri" panose="020F0502020204030204" pitchFamily="34" charset="0"/>
                <a:cs typeface="Calibri" panose="020F0502020204030204" pitchFamily="34" charset="0"/>
              </a:rPr>
              <a:t>run</a:t>
            </a:r>
            <a:r>
              <a:rPr lang="en-US" sz="1400" dirty="0">
                <a:latin typeface="Calibri" panose="020F0502020204030204" pitchFamily="34" charset="0"/>
                <a:cs typeface="Calibri" panose="020F0502020204030204" pitchFamily="34" charset="0"/>
              </a:rPr>
              <a:t> </a:t>
            </a:r>
            <a:r>
              <a:rPr lang="en-US" sz="1400" b="1" dirty="0">
                <a:latin typeface="Calibri" panose="020F0502020204030204" pitchFamily="34" charset="0"/>
                <a:cs typeface="Calibri" panose="020F0502020204030204" pitchFamily="34" charset="0"/>
              </a:rPr>
              <a:t>RUN_ARGS</a:t>
            </a:r>
            <a:r>
              <a:rPr lang="en-US" sz="1400" dirty="0">
                <a:latin typeface="Calibri" panose="020F0502020204030204" pitchFamily="34" charset="0"/>
                <a:cs typeface="Calibri" panose="020F0502020204030204" pitchFamily="34" charset="0"/>
              </a:rPr>
              <a:t>=‘-f </a:t>
            </a:r>
            <a:r>
              <a:rPr lang="en-US" sz="1400" dirty="0" err="1">
                <a:latin typeface="Calibri" panose="020F0502020204030204" pitchFamily="34" charset="0"/>
                <a:cs typeface="Calibri" panose="020F0502020204030204" pitchFamily="34" charset="0"/>
              </a:rPr>
              <a:t>my_args.f</a:t>
            </a:r>
            <a:r>
              <a:rPr lang="en-US" sz="1400" dirty="0">
                <a:latin typeface="Calibri" panose="020F0502020204030204" pitchFamily="34" charset="0"/>
                <a:cs typeface="Calibri" panose="020F0502020204030204" pitchFamily="34" charset="0"/>
              </a:rPr>
              <a:t>’</a:t>
            </a:r>
            <a:endParaRPr lang="en-US" sz="1400" dirty="0">
              <a:cs typeface="Calibri" panose="020F0502020204030204" pitchFamily="34" charset="0"/>
            </a:endParaRPr>
          </a:p>
          <a:p>
            <a:r>
              <a:rPr lang="en-US" sz="1400" dirty="0"/>
              <a:t>Build RTL design for hybrid platforms</a:t>
            </a:r>
            <a:br>
              <a:rPr lang="en-US" sz="1400" dirty="0">
                <a:highlight>
                  <a:srgbClr val="FFFF00"/>
                </a:highlight>
              </a:rPr>
            </a:br>
            <a:r>
              <a:rPr lang="en-US" sz="1400" dirty="0">
                <a:latin typeface="Calibri" panose="020F0502020204030204" pitchFamily="34" charset="0"/>
                <a:cs typeface="Calibri" panose="020F0502020204030204" pitchFamily="34" charset="0"/>
              </a:rPr>
              <a:t>$&gt; make </a:t>
            </a:r>
            <a:r>
              <a:rPr lang="en-US" sz="1400" b="1" dirty="0" err="1">
                <a:latin typeface="Calibri" panose="020F0502020204030204" pitchFamily="34" charset="0"/>
                <a:cs typeface="Calibri" panose="020F0502020204030204" pitchFamily="34" charset="0"/>
              </a:rPr>
              <a:t>build_rtl</a:t>
            </a:r>
            <a:r>
              <a:rPr lang="en-US" sz="1400" b="1" dirty="0">
                <a:latin typeface="Calibri" panose="020F0502020204030204" pitchFamily="34" charset="0"/>
                <a:cs typeface="Calibri" panose="020F0502020204030204" pitchFamily="34" charset="0"/>
              </a:rPr>
              <a:t> RTL_DESIGN_SOURCE_PATH</a:t>
            </a:r>
            <a:r>
              <a:rPr lang="en-US" sz="1400" dirty="0">
                <a:latin typeface="Calibri" panose="020F0502020204030204" pitchFamily="34" charset="0"/>
                <a:cs typeface="Calibri" panose="020F0502020204030204" pitchFamily="34" charset="0"/>
              </a:rPr>
              <a:t>=&lt;path&gt; RTL_SNAPSHOT_PATH=&lt;path&gt;</a:t>
            </a:r>
            <a:endParaRPr lang="en-US" sz="1400" dirty="0">
              <a:cs typeface="Calibri" panose="020F0502020204030204" pitchFamily="34" charset="0"/>
            </a:endParaRPr>
          </a:p>
          <a:p>
            <a:r>
              <a:rPr lang="en-US" sz="1400" dirty="0">
                <a:cs typeface="Calibri" panose="020F0502020204030204" pitchFamily="34" charset="0"/>
              </a:rPr>
              <a:t>Change </a:t>
            </a:r>
            <a:r>
              <a:rPr lang="en-US" sz="1400" dirty="0" err="1">
                <a:cs typeface="Calibri" panose="020F0502020204030204" pitchFamily="34" charset="0"/>
              </a:rPr>
              <a:t>nbrun</a:t>
            </a:r>
            <a:r>
              <a:rPr lang="en-US" sz="1400" dirty="0">
                <a:cs typeface="Calibri" panose="020F0502020204030204" pitchFamily="34" charset="0"/>
              </a:rPr>
              <a:t> interval for hybrid z1 mode </a:t>
            </a:r>
            <a:br>
              <a:rPr lang="en-US" sz="1400" dirty="0">
                <a:cs typeface="Calibri" panose="020F0502020204030204" pitchFamily="34" charset="0"/>
              </a:rPr>
            </a:br>
            <a:r>
              <a:rPr lang="en-US" sz="1400" dirty="0">
                <a:latin typeface="Calibri" panose="020F0502020204030204" pitchFamily="34" charset="0"/>
                <a:cs typeface="Calibri" panose="020F0502020204030204" pitchFamily="34" charset="0"/>
              </a:rPr>
              <a:t>$&gt;make run </a:t>
            </a:r>
            <a:r>
              <a:rPr lang="en-US" sz="1400" b="1" dirty="0">
                <a:latin typeface="Calibri" panose="020F0502020204030204" pitchFamily="34" charset="0"/>
                <a:cs typeface="Calibri" panose="020F0502020204030204" pitchFamily="34" charset="0"/>
              </a:rPr>
              <a:t>NBRUN_INTERVAL</a:t>
            </a:r>
            <a:r>
              <a:rPr lang="en-US" sz="1400" dirty="0">
                <a:latin typeface="Calibri" panose="020F0502020204030204" pitchFamily="34" charset="0"/>
                <a:cs typeface="Calibri" panose="020F0502020204030204" pitchFamily="34" charset="0"/>
              </a:rPr>
              <a:t>=1ns</a:t>
            </a:r>
            <a:endParaRPr lang="en-US" sz="1400" dirty="0">
              <a:cs typeface="Calibri" panose="020F0502020204030204" pitchFamily="34" charset="0"/>
            </a:endParaRPr>
          </a:p>
          <a:p>
            <a:r>
              <a:rPr lang="en-US" sz="1400" dirty="0">
                <a:latin typeface="Calibri" panose="020F0502020204030204" pitchFamily="34" charset="0"/>
                <a:cs typeface="Calibri" panose="020F0502020204030204" pitchFamily="34" charset="0"/>
              </a:rPr>
              <a:t>In the hybrid platforms, choose Palladium or Protium or </a:t>
            </a:r>
            <a:r>
              <a:rPr lang="en-US" sz="1400" dirty="0" err="1">
                <a:latin typeface="Calibri" panose="020F0502020204030204" pitchFamily="34" charset="0"/>
                <a:cs typeface="Calibri" panose="020F0502020204030204" pitchFamily="34" charset="0"/>
              </a:rPr>
              <a:t>Xcelium</a:t>
            </a:r>
            <a:br>
              <a:rPr lang="en-US" sz="1400" dirty="0">
                <a:latin typeface="Calibri" panose="020F0502020204030204" pitchFamily="34" charset="0"/>
                <a:cs typeface="Calibri" panose="020F0502020204030204" pitchFamily="34" charset="0"/>
              </a:rPr>
            </a:br>
            <a:r>
              <a:rPr lang="en-US" sz="1400" dirty="0">
                <a:latin typeface="Calibri" panose="020F0502020204030204" pitchFamily="34" charset="0"/>
                <a:cs typeface="Calibri" panose="020F0502020204030204" pitchFamily="34" charset="0"/>
              </a:rPr>
              <a:t>$&gt; make </a:t>
            </a:r>
            <a:r>
              <a:rPr lang="en-US" sz="1400" b="1" dirty="0" err="1">
                <a:latin typeface="Calibri" panose="020F0502020204030204" pitchFamily="34" charset="0"/>
                <a:cs typeface="Calibri" panose="020F0502020204030204" pitchFamily="34" charset="0"/>
              </a:rPr>
              <a:t>build_rtl</a:t>
            </a:r>
            <a:r>
              <a:rPr lang="en-US" sz="1400" b="1" dirty="0">
                <a:latin typeface="Calibri" panose="020F0502020204030204" pitchFamily="34" charset="0"/>
                <a:cs typeface="Calibri" panose="020F0502020204030204" pitchFamily="34" charset="0"/>
              </a:rPr>
              <a:t> RTL_DESIGN_SOURCE_PATH</a:t>
            </a:r>
            <a:r>
              <a:rPr lang="en-US" sz="1400" dirty="0">
                <a:latin typeface="Calibri" panose="020F0502020204030204" pitchFamily="34" charset="0"/>
                <a:cs typeface="Calibri" panose="020F0502020204030204" pitchFamily="34" charset="0"/>
              </a:rPr>
              <a:t>=&lt;path&gt; </a:t>
            </a:r>
            <a:r>
              <a:rPr lang="en-US" sz="1400" b="1" dirty="0">
                <a:latin typeface="Calibri" panose="020F0502020204030204" pitchFamily="34" charset="0"/>
                <a:cs typeface="Calibri" panose="020F0502020204030204" pitchFamily="34" charset="0"/>
              </a:rPr>
              <a:t>RTL_SNAPSHOT_PATH</a:t>
            </a:r>
            <a:r>
              <a:rPr lang="en-US" sz="1400" dirty="0">
                <a:latin typeface="Calibri" panose="020F0502020204030204" pitchFamily="34" charset="0"/>
                <a:cs typeface="Calibri" panose="020F0502020204030204" pitchFamily="34" charset="0"/>
              </a:rPr>
              <a:t>=&lt;path&gt; </a:t>
            </a:r>
            <a:r>
              <a:rPr lang="en-US" sz="1400" dirty="0">
                <a:solidFill>
                  <a:srgbClr val="FF0000"/>
                </a:solidFill>
                <a:latin typeface="Calibri" panose="020F0502020204030204" pitchFamily="34" charset="0"/>
                <a:cs typeface="Calibri" panose="020F0502020204030204" pitchFamily="34" charset="0"/>
              </a:rPr>
              <a:t>CONFIG=hybrid-protium</a:t>
            </a:r>
            <a:br>
              <a:rPr lang="en-US" sz="1400" dirty="0">
                <a:latin typeface="Calibri" panose="020F0502020204030204" pitchFamily="34" charset="0"/>
                <a:cs typeface="Calibri" panose="020F0502020204030204" pitchFamily="34" charset="0"/>
              </a:rPr>
            </a:br>
            <a:r>
              <a:rPr lang="en-US" sz="1400" dirty="0">
                <a:latin typeface="Calibri" panose="020F0502020204030204" pitchFamily="34" charset="0"/>
                <a:cs typeface="Calibri" panose="020F0502020204030204" pitchFamily="34" charset="0"/>
              </a:rPr>
              <a:t>$&gt; make </a:t>
            </a:r>
            <a:r>
              <a:rPr lang="en-US" sz="1400" dirty="0" err="1">
                <a:latin typeface="Calibri" panose="020F0502020204030204" pitchFamily="34" charset="0"/>
                <a:cs typeface="Calibri" panose="020F0502020204030204" pitchFamily="34" charset="0"/>
              </a:rPr>
              <a:t>clean_run</a:t>
            </a:r>
            <a:r>
              <a:rPr lang="en-US" sz="1400" dirty="0">
                <a:latin typeface="Calibri" panose="020F0502020204030204" pitchFamily="34" charset="0"/>
                <a:cs typeface="Calibri" panose="020F0502020204030204" pitchFamily="34" charset="0"/>
              </a:rPr>
              <a:t> run </a:t>
            </a:r>
            <a:r>
              <a:rPr lang="en-US" sz="1400" b="1" dirty="0">
                <a:latin typeface="Calibri" panose="020F0502020204030204" pitchFamily="34" charset="0"/>
                <a:cs typeface="Calibri" panose="020F0502020204030204" pitchFamily="34" charset="0"/>
              </a:rPr>
              <a:t>RTL_SNAPSHOT_PATH</a:t>
            </a:r>
            <a:r>
              <a:rPr lang="en-US" sz="1400" dirty="0">
                <a:latin typeface="Calibri" panose="020F0502020204030204" pitchFamily="34" charset="0"/>
                <a:cs typeface="Calibri" panose="020F0502020204030204" pitchFamily="34" charset="0"/>
              </a:rPr>
              <a:t>=&lt;path&gt; </a:t>
            </a:r>
            <a:r>
              <a:rPr lang="en-US" sz="1400" dirty="0">
                <a:solidFill>
                  <a:srgbClr val="FF0000"/>
                </a:solidFill>
                <a:latin typeface="Calibri" panose="020F0502020204030204" pitchFamily="34" charset="0"/>
                <a:cs typeface="Calibri" panose="020F0502020204030204" pitchFamily="34" charset="0"/>
              </a:rPr>
              <a:t>CONFIG=hybrid-protium</a:t>
            </a:r>
          </a:p>
          <a:p>
            <a:pPr marL="449263" lvl="1" indent="0">
              <a:buNone/>
            </a:pPr>
            <a:r>
              <a:rPr lang="en-US" sz="1400" dirty="0">
                <a:solidFill>
                  <a:srgbClr val="FF0000"/>
                </a:solidFill>
                <a:latin typeface="Calibri" panose="020F0502020204030204" pitchFamily="34" charset="0"/>
                <a:cs typeface="Calibri" panose="020F0502020204030204" pitchFamily="34" charset="0"/>
              </a:rPr>
              <a:t>*Note – Based on RTL, some platforms may not have all three configurations</a:t>
            </a:r>
          </a:p>
          <a:p>
            <a:pPr marL="57150" indent="0">
              <a:buNone/>
            </a:pPr>
            <a:endParaRPr lang="en-US" dirty="0"/>
          </a:p>
        </p:txBody>
      </p:sp>
      <p:sp>
        <p:nvSpPr>
          <p:cNvPr id="2" name="Title 1">
            <a:extLst>
              <a:ext uri="{FF2B5EF4-FFF2-40B4-BE49-F238E27FC236}">
                <a16:creationId xmlns:a16="http://schemas.microsoft.com/office/drawing/2014/main" id="{23B6E607-88BA-4A6E-9A07-B156FB10984E}"/>
              </a:ext>
            </a:extLst>
          </p:cNvPr>
          <p:cNvSpPr>
            <a:spLocks noGrp="1"/>
          </p:cNvSpPr>
          <p:nvPr>
            <p:ph type="title"/>
          </p:nvPr>
        </p:nvSpPr>
        <p:spPr>
          <a:xfrm>
            <a:off x="446313" y="822330"/>
            <a:ext cx="11310257" cy="666871"/>
          </a:xfrm>
        </p:spPr>
        <p:txBody>
          <a:bodyPr/>
          <a:lstStyle/>
          <a:p>
            <a:r>
              <a:rPr lang="en-US"/>
              <a:t>Command Line Usage</a:t>
            </a:r>
          </a:p>
        </p:txBody>
      </p:sp>
      <p:sp>
        <p:nvSpPr>
          <p:cNvPr id="6" name="Content Placeholder 2">
            <a:extLst>
              <a:ext uri="{FF2B5EF4-FFF2-40B4-BE49-F238E27FC236}">
                <a16:creationId xmlns:a16="http://schemas.microsoft.com/office/drawing/2014/main" id="{3D84EB4C-3B66-4DF8-9A34-E0D68994244E}"/>
              </a:ext>
            </a:extLst>
          </p:cNvPr>
          <p:cNvSpPr txBox="1">
            <a:spLocks/>
          </p:cNvSpPr>
          <p:nvPr/>
        </p:nvSpPr>
        <p:spPr>
          <a:xfrm>
            <a:off x="6605018" y="1444757"/>
            <a:ext cx="5375367" cy="565151"/>
          </a:xfrm>
          <a:prstGeom prst="rect">
            <a:avLst/>
          </a:prstGeom>
        </p:spPr>
        <p:txBody>
          <a:bodyPr vert="horz" lIns="0" tIns="45720" rIns="91440" bIns="45720" rtlCol="0">
            <a:noAutofit/>
          </a:bodyPr>
          <a:lstStyle>
            <a:lvl1pPr marL="346075" indent="-288925" algn="l" defTabSz="914400" rtl="0" eaLnBrk="1" latinLnBrk="0" hangingPunct="1">
              <a:lnSpc>
                <a:spcPct val="90000"/>
              </a:lnSpc>
              <a:spcBef>
                <a:spcPts val="1000"/>
              </a:spcBef>
              <a:spcAft>
                <a:spcPts val="400"/>
              </a:spcAft>
              <a:buClr>
                <a:schemeClr val="tx2"/>
              </a:buClr>
              <a:buSzPct val="100000"/>
              <a:buFont typeface="Arial" panose="020B0604020202020204" pitchFamily="34" charset="0"/>
              <a:buChar char="•"/>
              <a:tabLst/>
              <a:defRPr sz="2400" kern="1200">
                <a:solidFill>
                  <a:schemeClr val="tx1"/>
                </a:solidFill>
                <a:latin typeface="Arial" panose="020B0604020202020204" pitchFamily="34" charset="0"/>
                <a:ea typeface="+mn-ea"/>
                <a:cs typeface="+mn-cs"/>
              </a:defRPr>
            </a:lvl1pPr>
            <a:lvl2pPr marL="738188" indent="-280988" algn="l" defTabSz="914400" rtl="0" eaLnBrk="1" latinLnBrk="0" hangingPunct="1">
              <a:lnSpc>
                <a:spcPct val="90000"/>
              </a:lnSpc>
              <a:spcBef>
                <a:spcPts val="600"/>
              </a:spcBef>
              <a:spcAft>
                <a:spcPts val="1000"/>
              </a:spcAft>
              <a:buClr>
                <a:schemeClr val="tx2"/>
              </a:buClr>
              <a:buSzPct val="60000"/>
              <a:buFont typeface="Courier New" panose="02070309020205020404" pitchFamily="49" charset="0"/>
              <a:buChar char="o"/>
              <a:tabLst/>
              <a:defRPr sz="2000" kern="1200">
                <a:solidFill>
                  <a:schemeClr val="tx1"/>
                </a:solidFill>
                <a:latin typeface="Arial" panose="020B0604020202020204" pitchFamily="34" charset="0"/>
                <a:ea typeface="+mn-ea"/>
                <a:cs typeface="+mn-cs"/>
              </a:defRPr>
            </a:lvl2pPr>
            <a:lvl3pPr marL="1200150" indent="-285750" algn="l" defTabSz="914400" rtl="0" eaLnBrk="1" latinLnBrk="0" hangingPunct="1">
              <a:lnSpc>
                <a:spcPct val="90000"/>
              </a:lnSpc>
              <a:spcBef>
                <a:spcPts val="400"/>
              </a:spcBef>
              <a:spcAft>
                <a:spcPts val="1000"/>
              </a:spcAft>
              <a:buClr>
                <a:schemeClr val="tx2"/>
              </a:buClr>
              <a:buSzPct val="100000"/>
              <a:buFont typeface="Rubik Light" panose="00000400000000000000" pitchFamily="2" charset="-79"/>
              <a:buChar char="–"/>
              <a:tabLst/>
              <a:defRPr sz="1600" kern="1200">
                <a:solidFill>
                  <a:schemeClr val="tx1"/>
                </a:solidFill>
                <a:latin typeface="Arial" panose="020B0604020202020204" pitchFamily="34" charset="0"/>
                <a:ea typeface="+mn-ea"/>
                <a:cs typeface="+mn-cs"/>
              </a:defRPr>
            </a:lvl3pPr>
            <a:lvl4pPr marL="1652588" indent="-280988" algn="l" defTabSz="914400" rtl="0" eaLnBrk="1" latinLnBrk="0" hangingPunct="1">
              <a:lnSpc>
                <a:spcPct val="90000"/>
              </a:lnSpc>
              <a:spcBef>
                <a:spcPts val="500"/>
              </a:spcBef>
              <a:spcAft>
                <a:spcPts val="1200"/>
              </a:spcAft>
              <a:buClr>
                <a:schemeClr val="accent2"/>
              </a:buClr>
              <a:buSzPct val="115000"/>
              <a:buFont typeface=".Lucida Grande UI Regular"/>
              <a:buChar char="▹"/>
              <a:tabLst/>
              <a:defRPr sz="1500" kern="1200">
                <a:solidFill>
                  <a:schemeClr val="tx2"/>
                </a:solidFill>
                <a:latin typeface="+mn-lt"/>
                <a:ea typeface="+mn-ea"/>
                <a:cs typeface="+mn-cs"/>
              </a:defRPr>
            </a:lvl4pPr>
            <a:lvl5pPr marL="2170113" indent="-341313" algn="l" defTabSz="914400" rtl="0" eaLnBrk="1" latinLnBrk="0" hangingPunct="1">
              <a:lnSpc>
                <a:spcPct val="90000"/>
              </a:lnSpc>
              <a:spcBef>
                <a:spcPts val="500"/>
              </a:spcBef>
              <a:spcAft>
                <a:spcPts val="1200"/>
              </a:spcAft>
              <a:buClr>
                <a:schemeClr val="accent2"/>
              </a:buClr>
              <a:buSzPct val="115000"/>
              <a:buFont typeface=".Lucida Grande UI Regular"/>
              <a:buChar char="▹"/>
              <a:tabLst/>
              <a:defRPr sz="15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7150" indent="0">
              <a:buFont typeface="Arial" panose="020B0604020202020204" pitchFamily="34" charset="0"/>
              <a:buNone/>
            </a:pPr>
            <a:endParaRPr lang="en-US"/>
          </a:p>
        </p:txBody>
      </p:sp>
      <p:sp>
        <p:nvSpPr>
          <p:cNvPr id="8" name="Content Placeholder 3">
            <a:extLst>
              <a:ext uri="{FF2B5EF4-FFF2-40B4-BE49-F238E27FC236}">
                <a16:creationId xmlns:a16="http://schemas.microsoft.com/office/drawing/2014/main" id="{37DDCD9E-0624-48C9-9CD4-CCD434AA9171}"/>
              </a:ext>
            </a:extLst>
          </p:cNvPr>
          <p:cNvSpPr txBox="1">
            <a:spLocks/>
          </p:cNvSpPr>
          <p:nvPr/>
        </p:nvSpPr>
        <p:spPr>
          <a:xfrm>
            <a:off x="6542312" y="2009908"/>
            <a:ext cx="5140671" cy="4528057"/>
          </a:xfrm>
          <a:prstGeom prst="rect">
            <a:avLst/>
          </a:prstGeom>
        </p:spPr>
        <p:txBody>
          <a:bodyPr vert="horz" lIns="0" tIns="45720" rIns="91440" bIns="45720" rtlCol="0" anchor="t">
            <a:noAutofit/>
          </a:bodyPr>
          <a:lstStyle>
            <a:lvl1pPr marL="346075" indent="-288925" algn="l" defTabSz="914400" rtl="0" eaLnBrk="1" latinLnBrk="0" hangingPunct="1">
              <a:lnSpc>
                <a:spcPct val="90000"/>
              </a:lnSpc>
              <a:spcBef>
                <a:spcPts val="1000"/>
              </a:spcBef>
              <a:spcAft>
                <a:spcPts val="400"/>
              </a:spcAft>
              <a:buClr>
                <a:schemeClr val="tx2"/>
              </a:buClr>
              <a:buSzPct val="100000"/>
              <a:buFont typeface="Arial" panose="020B0604020202020204" pitchFamily="34" charset="0"/>
              <a:buChar char="•"/>
              <a:tabLst/>
              <a:defRPr sz="2400" kern="1200">
                <a:solidFill>
                  <a:schemeClr val="tx1"/>
                </a:solidFill>
                <a:latin typeface="Arial" panose="020B0604020202020204" pitchFamily="34" charset="0"/>
                <a:ea typeface="+mn-ea"/>
                <a:cs typeface="+mn-cs"/>
              </a:defRPr>
            </a:lvl1pPr>
            <a:lvl2pPr marL="738188" indent="-280988" algn="l" defTabSz="914400" rtl="0" eaLnBrk="1" latinLnBrk="0" hangingPunct="1">
              <a:lnSpc>
                <a:spcPct val="90000"/>
              </a:lnSpc>
              <a:spcBef>
                <a:spcPts val="600"/>
              </a:spcBef>
              <a:spcAft>
                <a:spcPts val="1000"/>
              </a:spcAft>
              <a:buClr>
                <a:schemeClr val="tx2"/>
              </a:buClr>
              <a:buSzPct val="60000"/>
              <a:buFont typeface="Courier New" panose="02070309020205020404" pitchFamily="49" charset="0"/>
              <a:buChar char="o"/>
              <a:tabLst/>
              <a:defRPr sz="2000" kern="1200">
                <a:solidFill>
                  <a:schemeClr val="tx1"/>
                </a:solidFill>
                <a:latin typeface="Arial" panose="020B0604020202020204" pitchFamily="34" charset="0"/>
                <a:ea typeface="+mn-ea"/>
                <a:cs typeface="+mn-cs"/>
              </a:defRPr>
            </a:lvl2pPr>
            <a:lvl3pPr marL="1200150" indent="-285750" algn="l" defTabSz="914400" rtl="0" eaLnBrk="1" latinLnBrk="0" hangingPunct="1">
              <a:lnSpc>
                <a:spcPct val="90000"/>
              </a:lnSpc>
              <a:spcBef>
                <a:spcPts val="400"/>
              </a:spcBef>
              <a:spcAft>
                <a:spcPts val="1000"/>
              </a:spcAft>
              <a:buClr>
                <a:schemeClr val="tx2"/>
              </a:buClr>
              <a:buSzPct val="100000"/>
              <a:buFont typeface="Rubik Light" panose="00000400000000000000" pitchFamily="2" charset="-79"/>
              <a:buChar char="–"/>
              <a:tabLst/>
              <a:defRPr sz="1600" kern="1200">
                <a:solidFill>
                  <a:schemeClr val="tx1"/>
                </a:solidFill>
                <a:latin typeface="Arial" panose="020B0604020202020204" pitchFamily="34" charset="0"/>
                <a:ea typeface="+mn-ea"/>
                <a:cs typeface="+mn-cs"/>
              </a:defRPr>
            </a:lvl3pPr>
            <a:lvl4pPr marL="1652588" indent="-280988" algn="l" defTabSz="914400" rtl="0" eaLnBrk="1" latinLnBrk="0" hangingPunct="1">
              <a:lnSpc>
                <a:spcPct val="90000"/>
              </a:lnSpc>
              <a:spcBef>
                <a:spcPts val="500"/>
              </a:spcBef>
              <a:spcAft>
                <a:spcPts val="1200"/>
              </a:spcAft>
              <a:buClr>
                <a:schemeClr val="accent2"/>
              </a:buClr>
              <a:buSzPct val="115000"/>
              <a:buFont typeface=".Lucida Grande UI Regular"/>
              <a:buChar char="▹"/>
              <a:tabLst/>
              <a:defRPr sz="1500" kern="1200">
                <a:solidFill>
                  <a:schemeClr val="tx2"/>
                </a:solidFill>
                <a:latin typeface="+mn-lt"/>
                <a:ea typeface="+mn-ea"/>
                <a:cs typeface="+mn-cs"/>
              </a:defRPr>
            </a:lvl4pPr>
            <a:lvl5pPr marL="2170113" indent="-341313" algn="l" defTabSz="914400" rtl="0" eaLnBrk="1" latinLnBrk="0" hangingPunct="1">
              <a:lnSpc>
                <a:spcPct val="90000"/>
              </a:lnSpc>
              <a:spcBef>
                <a:spcPts val="500"/>
              </a:spcBef>
              <a:spcAft>
                <a:spcPts val="1200"/>
              </a:spcAft>
              <a:buClr>
                <a:schemeClr val="accent2"/>
              </a:buClr>
              <a:buSzPct val="115000"/>
              <a:buFont typeface=".Lucida Grande UI Regular"/>
              <a:buChar char="▹"/>
              <a:tabLst/>
              <a:defRPr sz="15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7150" indent="0">
              <a:buFont typeface="Arial" panose="020B0604020202020204" pitchFamily="34" charset="0"/>
              <a:buNone/>
            </a:pPr>
            <a:endParaRPr lang="en-US" sz="1600"/>
          </a:p>
        </p:txBody>
      </p:sp>
      <p:grpSp>
        <p:nvGrpSpPr>
          <p:cNvPr id="7" name="Group 6">
            <a:extLst>
              <a:ext uri="{FF2B5EF4-FFF2-40B4-BE49-F238E27FC236}">
                <a16:creationId xmlns:a16="http://schemas.microsoft.com/office/drawing/2014/main" id="{EF3E4C0C-26AD-4D06-A1FD-A8289401B9A2}"/>
              </a:ext>
            </a:extLst>
          </p:cNvPr>
          <p:cNvGrpSpPr/>
          <p:nvPr/>
        </p:nvGrpSpPr>
        <p:grpSpPr>
          <a:xfrm>
            <a:off x="1184564" y="276976"/>
            <a:ext cx="10879282" cy="380512"/>
            <a:chOff x="1184564" y="276976"/>
            <a:chExt cx="10879282" cy="380512"/>
          </a:xfrm>
        </p:grpSpPr>
        <p:sp>
          <p:nvSpPr>
            <p:cNvPr id="9" name="Rectangle: Top Corners One Rounded and One Snipped 8">
              <a:extLst>
                <a:ext uri="{FF2B5EF4-FFF2-40B4-BE49-F238E27FC236}">
                  <a16:creationId xmlns:a16="http://schemas.microsoft.com/office/drawing/2014/main" id="{6FA2044E-899A-48C5-9B26-8EF422EDD9BA}"/>
                </a:ext>
              </a:extLst>
            </p:cNvPr>
            <p:cNvSpPr/>
            <p:nvPr/>
          </p:nvSpPr>
          <p:spPr>
            <a:xfrm>
              <a:off x="1184564" y="276976"/>
              <a:ext cx="3584864" cy="372630"/>
            </a:xfrm>
            <a:prstGeom prst="snipRoundRect">
              <a:avLst/>
            </a:prstGeom>
            <a:solidFill>
              <a:schemeClr val="tx1">
                <a:lumMod val="25000"/>
                <a:lumOff val="7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bg1">
                      <a:lumMod val="65000"/>
                    </a:schemeClr>
                  </a:solidFill>
                </a:rPr>
                <a:t>Model &amp; Platform Management</a:t>
              </a:r>
            </a:p>
          </p:txBody>
        </p:sp>
        <p:sp>
          <p:nvSpPr>
            <p:cNvPr id="10" name="Rectangle: Top Corners One Rounded and One Snipped 9">
              <a:extLst>
                <a:ext uri="{FF2B5EF4-FFF2-40B4-BE49-F238E27FC236}">
                  <a16:creationId xmlns:a16="http://schemas.microsoft.com/office/drawing/2014/main" id="{249EE6BF-6FB7-44B2-8E3D-8592EBA657B7}"/>
                </a:ext>
              </a:extLst>
            </p:cNvPr>
            <p:cNvSpPr/>
            <p:nvPr/>
          </p:nvSpPr>
          <p:spPr>
            <a:xfrm>
              <a:off x="4769425" y="284858"/>
              <a:ext cx="2722419" cy="372630"/>
            </a:xfrm>
            <a:prstGeom prst="snipRoundRect">
              <a:avLst/>
            </a:prstGeom>
            <a:solidFill>
              <a:schemeClr val="tx1">
                <a:lumMod val="25000"/>
                <a:lumOff val="7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solidFill>
                    <a:schemeClr val="bg1">
                      <a:lumMod val="65000"/>
                    </a:schemeClr>
                  </a:solidFill>
                </a:rPr>
                <a:t>Platform Editor</a:t>
              </a:r>
              <a:endParaRPr lang="en-US" dirty="0">
                <a:solidFill>
                  <a:schemeClr val="bg1">
                    <a:lumMod val="65000"/>
                  </a:schemeClr>
                </a:solidFill>
              </a:endParaRPr>
            </a:p>
          </p:txBody>
        </p:sp>
        <p:sp>
          <p:nvSpPr>
            <p:cNvPr id="11" name="Rectangle: Top Corners One Rounded and One Snipped 10">
              <a:extLst>
                <a:ext uri="{FF2B5EF4-FFF2-40B4-BE49-F238E27FC236}">
                  <a16:creationId xmlns:a16="http://schemas.microsoft.com/office/drawing/2014/main" id="{AB694FD5-46EA-4A7E-82AB-CC1079C9CE27}"/>
                </a:ext>
              </a:extLst>
            </p:cNvPr>
            <p:cNvSpPr/>
            <p:nvPr/>
          </p:nvSpPr>
          <p:spPr>
            <a:xfrm>
              <a:off x="10183089" y="284858"/>
              <a:ext cx="1880757" cy="372630"/>
            </a:xfrm>
            <a:prstGeom prst="snip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Run &amp; Debug</a:t>
              </a:r>
            </a:p>
          </p:txBody>
        </p:sp>
        <p:sp>
          <p:nvSpPr>
            <p:cNvPr id="12" name="Rectangle: Top Corners One Rounded and One Snipped 11">
              <a:extLst>
                <a:ext uri="{FF2B5EF4-FFF2-40B4-BE49-F238E27FC236}">
                  <a16:creationId xmlns:a16="http://schemas.microsoft.com/office/drawing/2014/main" id="{282423D5-A08A-46BE-9F8B-2619ACCAB5A6}"/>
                </a:ext>
              </a:extLst>
            </p:cNvPr>
            <p:cNvSpPr/>
            <p:nvPr/>
          </p:nvSpPr>
          <p:spPr>
            <a:xfrm>
              <a:off x="7488381" y="281394"/>
              <a:ext cx="2722419" cy="372630"/>
            </a:xfrm>
            <a:prstGeom prst="snipRoundRect">
              <a:avLst/>
            </a:prstGeom>
            <a:solidFill>
              <a:schemeClr val="tx1">
                <a:lumMod val="25000"/>
                <a:lumOff val="7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bg1">
                      <a:lumMod val="65000"/>
                    </a:schemeClr>
                  </a:solidFill>
                </a:rPr>
                <a:t>Memory Map Editor</a:t>
              </a:r>
            </a:p>
          </p:txBody>
        </p:sp>
      </p:grpSp>
    </p:spTree>
    <p:extLst>
      <p:ext uri="{BB962C8B-B14F-4D97-AF65-F5344CB8AC3E}">
        <p14:creationId xmlns:p14="http://schemas.microsoft.com/office/powerpoint/2010/main" val="14130177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6407BC6-465F-41F6-8EA5-FBC7A41CF0F6}"/>
              </a:ext>
            </a:extLst>
          </p:cNvPr>
          <p:cNvSpPr>
            <a:spLocks noGrp="1"/>
          </p:cNvSpPr>
          <p:nvPr>
            <p:ph idx="1"/>
          </p:nvPr>
        </p:nvSpPr>
        <p:spPr>
          <a:xfrm>
            <a:off x="446313" y="1533220"/>
            <a:ext cx="11310257" cy="4840224"/>
          </a:xfrm>
        </p:spPr>
        <p:txBody>
          <a:bodyPr vert="horz" lIns="0" tIns="45720" rIns="91440" bIns="45720" rtlCol="0" anchor="t">
            <a:noAutofit/>
          </a:bodyPr>
          <a:lstStyle/>
          <a:p>
            <a:r>
              <a:rPr lang="en-US" sz="1800">
                <a:latin typeface="Arial"/>
                <a:cs typeface="Arial"/>
              </a:rPr>
              <a:t>Following </a:t>
            </a:r>
            <a:r>
              <a:rPr lang="en-US" sz="1800" err="1">
                <a:latin typeface="Arial"/>
                <a:cs typeface="Arial"/>
              </a:rPr>
              <a:t>makefile</a:t>
            </a:r>
            <a:r>
              <a:rPr lang="en-US" sz="1800">
                <a:latin typeface="Arial"/>
                <a:cs typeface="Arial"/>
              </a:rPr>
              <a:t> variables available for fine grained control of reference platform </a:t>
            </a:r>
            <a:r>
              <a:rPr lang="en-US" sz="1800" err="1">
                <a:latin typeface="Arial"/>
                <a:cs typeface="Arial"/>
              </a:rPr>
              <a:t>sw</a:t>
            </a:r>
            <a:r>
              <a:rPr lang="en-US" sz="1800">
                <a:latin typeface="Arial"/>
                <a:cs typeface="Arial"/>
              </a:rPr>
              <a:t> are not available for saved platforms, need to override entire RUN_ARGS </a:t>
            </a:r>
            <a:endParaRPr lang="en-US" sz="1800">
              <a:cs typeface="Arial"/>
            </a:endParaRPr>
          </a:p>
          <a:p>
            <a:pPr marL="737870" lvl="1" indent="-280670"/>
            <a:r>
              <a:rPr lang="en-US" sz="1400">
                <a:latin typeface="Arial"/>
                <a:cs typeface="Arial"/>
              </a:rPr>
              <a:t>SW_IMAGE, ESW_CONFIG, ESW_CONFIG_DIR, CUSTOM_IMAGE_PATH  </a:t>
            </a:r>
            <a:endParaRPr lang="en-US" sz="1400">
              <a:cs typeface="Arial"/>
            </a:endParaRPr>
          </a:p>
          <a:p>
            <a:r>
              <a:rPr lang="en-US" sz="1800">
                <a:latin typeface="Arial"/>
                <a:cs typeface="Arial"/>
              </a:rPr>
              <a:t>Following </a:t>
            </a:r>
            <a:r>
              <a:rPr lang="en-US" sz="1800" err="1">
                <a:latin typeface="Arial"/>
                <a:cs typeface="Arial"/>
              </a:rPr>
              <a:t>makefile</a:t>
            </a:r>
            <a:r>
              <a:rPr lang="en-US" sz="1800">
                <a:latin typeface="Arial"/>
                <a:cs typeface="Arial"/>
              </a:rPr>
              <a:t> variables can be customized from custom_options.mk</a:t>
            </a:r>
          </a:p>
          <a:p>
            <a:pPr marL="737870" lvl="1" indent="-280670">
              <a:spcBef>
                <a:spcPts val="0"/>
              </a:spcBef>
            </a:pPr>
            <a:r>
              <a:rPr lang="en-US" sz="1400">
                <a:latin typeface="Arial"/>
                <a:cs typeface="Arial"/>
              </a:rPr>
              <a:t>NBRUN_INTERVAL, RTL_DESIGN_SOURCE_PATH, RTL_DESIGN_BUILD_ARGS, RUN_ARGS</a:t>
            </a:r>
            <a:br>
              <a:rPr lang="en-US" sz="1400">
                <a:latin typeface="Arial"/>
                <a:cs typeface="Arial"/>
              </a:rPr>
            </a:br>
            <a:br>
              <a:rPr lang="en-US" sz="1400">
                <a:latin typeface="Arial"/>
                <a:cs typeface="Arial"/>
              </a:rPr>
            </a:br>
            <a:r>
              <a:rPr lang="en-US" sz="1400" err="1">
                <a:latin typeface="Arial"/>
                <a:cs typeface="Arial"/>
              </a:rPr>
              <a:t>RUN_ARGS</a:t>
            </a:r>
            <a:r>
              <a:rPr lang="en-US" sz="1400">
                <a:latin typeface="Arial"/>
                <a:cs typeface="Arial"/>
              </a:rPr>
              <a:t> = '-f </a:t>
            </a:r>
            <a:r>
              <a:rPr lang="en-US" sz="1400" err="1">
                <a:latin typeface="Arial"/>
                <a:cs typeface="Arial"/>
              </a:rPr>
              <a:t>run.f</a:t>
            </a:r>
            <a:r>
              <a:rPr lang="en-US" sz="1400">
                <a:latin typeface="Arial"/>
                <a:cs typeface="Arial"/>
              </a:rPr>
              <a:t>'</a:t>
            </a:r>
            <a:br>
              <a:rPr lang="en-US" sz="1400">
                <a:latin typeface="Arial"/>
                <a:cs typeface="Arial"/>
              </a:rPr>
            </a:br>
            <a:endParaRPr lang="en-US" sz="1400">
              <a:latin typeface="Arial"/>
              <a:cs typeface="Arial"/>
            </a:endParaRPr>
          </a:p>
          <a:p>
            <a:pPr>
              <a:spcBef>
                <a:spcPts val="0"/>
              </a:spcBef>
              <a:buFont typeface="Arial" panose="02070309020205020404" pitchFamily="49" charset="0"/>
              <a:buChar char="•"/>
            </a:pPr>
            <a:r>
              <a:rPr lang="en-US" sz="1800">
                <a:latin typeface="Arial"/>
                <a:cs typeface="Arial"/>
              </a:rPr>
              <a:t>Following </a:t>
            </a:r>
            <a:r>
              <a:rPr lang="en-US" sz="1800" err="1">
                <a:latin typeface="Arial"/>
                <a:cs typeface="Arial"/>
              </a:rPr>
              <a:t>makefile</a:t>
            </a:r>
            <a:r>
              <a:rPr lang="en-US" sz="1800">
                <a:latin typeface="Arial"/>
                <a:cs typeface="Arial"/>
              </a:rPr>
              <a:t> variables can be overridden only from command line</a:t>
            </a:r>
            <a:endParaRPr lang="en-US" sz="1800">
              <a:latin typeface="Arial"/>
              <a:cs typeface="Arial" panose="020B0604020202020204" pitchFamily="34" charset="0"/>
            </a:endParaRPr>
          </a:p>
          <a:p>
            <a:pPr marL="737870" lvl="1" indent="-280670">
              <a:spcBef>
                <a:spcPts val="0"/>
              </a:spcBef>
            </a:pPr>
            <a:r>
              <a:rPr lang="en-US" sz="1400">
                <a:latin typeface="Arial"/>
                <a:cs typeface="Arial"/>
              </a:rPr>
              <a:t>CONFIG, RTL_SNAPSHOT_PATH, PLATFORM_RUN_DIR_PATH, TCL_FILE, USR_ELAB_ARGS, USR_RUN_ARGS, SW_DEBUG, XEDEBUG, ESW_CONFIG_FILE</a:t>
            </a:r>
          </a:p>
          <a:p>
            <a:r>
              <a:rPr lang="en-US" sz="1800" err="1"/>
              <a:t>catalog.map</a:t>
            </a:r>
            <a:r>
              <a:rPr lang="en-US" sz="1800"/>
              <a:t> file is saved at platform VLNV. Contains logical name of catalog followed by physical path. Each line represents one catalog </a:t>
            </a:r>
          </a:p>
          <a:p>
            <a:pPr lvl="1"/>
            <a:r>
              <a:rPr lang="en-US" sz="1400"/>
              <a:t>Physical catalog path can use environment variable or be absolute path</a:t>
            </a:r>
          </a:p>
        </p:txBody>
      </p:sp>
      <p:sp>
        <p:nvSpPr>
          <p:cNvPr id="3" name="Title 2">
            <a:extLst>
              <a:ext uri="{FF2B5EF4-FFF2-40B4-BE49-F238E27FC236}">
                <a16:creationId xmlns:a16="http://schemas.microsoft.com/office/drawing/2014/main" id="{4B1D17D4-DA9E-4A1B-9698-04AE753AB7C7}"/>
              </a:ext>
            </a:extLst>
          </p:cNvPr>
          <p:cNvSpPr>
            <a:spLocks noGrp="1"/>
          </p:cNvSpPr>
          <p:nvPr>
            <p:ph type="title"/>
          </p:nvPr>
        </p:nvSpPr>
        <p:spPr>
          <a:xfrm>
            <a:off x="446313" y="801064"/>
            <a:ext cx="11310257" cy="666871"/>
          </a:xfrm>
        </p:spPr>
        <p:txBody>
          <a:bodyPr/>
          <a:lstStyle/>
          <a:p>
            <a:r>
              <a:rPr lang="en-US" err="1">
                <a:latin typeface="Arial"/>
                <a:cs typeface="Arial"/>
              </a:rPr>
              <a:t>Makefile</a:t>
            </a:r>
            <a:r>
              <a:rPr lang="en-US">
                <a:latin typeface="Arial"/>
                <a:cs typeface="Arial"/>
              </a:rPr>
              <a:t> variables and </a:t>
            </a:r>
            <a:r>
              <a:rPr lang="en-US" err="1">
                <a:latin typeface="Arial"/>
                <a:cs typeface="Arial"/>
              </a:rPr>
              <a:t>catalog.map</a:t>
            </a:r>
            <a:r>
              <a:rPr lang="en-US">
                <a:latin typeface="Arial"/>
                <a:cs typeface="Arial"/>
              </a:rPr>
              <a:t>  </a:t>
            </a:r>
            <a:endParaRPr lang="en-US"/>
          </a:p>
        </p:txBody>
      </p:sp>
      <p:grpSp>
        <p:nvGrpSpPr>
          <p:cNvPr id="4" name="Group 3">
            <a:extLst>
              <a:ext uri="{FF2B5EF4-FFF2-40B4-BE49-F238E27FC236}">
                <a16:creationId xmlns:a16="http://schemas.microsoft.com/office/drawing/2014/main" id="{E70BF09A-C1D4-445A-9BE3-4E2EB5027B96}"/>
              </a:ext>
            </a:extLst>
          </p:cNvPr>
          <p:cNvGrpSpPr/>
          <p:nvPr/>
        </p:nvGrpSpPr>
        <p:grpSpPr>
          <a:xfrm>
            <a:off x="1184564" y="276976"/>
            <a:ext cx="10879282" cy="380512"/>
            <a:chOff x="1184564" y="276976"/>
            <a:chExt cx="10879282" cy="380512"/>
          </a:xfrm>
        </p:grpSpPr>
        <p:sp>
          <p:nvSpPr>
            <p:cNvPr id="5" name="Rectangle: Top Corners One Rounded and One Snipped 4">
              <a:extLst>
                <a:ext uri="{FF2B5EF4-FFF2-40B4-BE49-F238E27FC236}">
                  <a16:creationId xmlns:a16="http://schemas.microsoft.com/office/drawing/2014/main" id="{835E1865-84E9-406E-8B84-9B359D50A501}"/>
                </a:ext>
              </a:extLst>
            </p:cNvPr>
            <p:cNvSpPr/>
            <p:nvPr/>
          </p:nvSpPr>
          <p:spPr>
            <a:xfrm>
              <a:off x="1184564" y="276976"/>
              <a:ext cx="3584864" cy="372630"/>
            </a:xfrm>
            <a:prstGeom prst="snipRoundRect">
              <a:avLst/>
            </a:prstGeom>
            <a:solidFill>
              <a:schemeClr val="tx1">
                <a:lumMod val="25000"/>
                <a:lumOff val="7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bg1">
                      <a:lumMod val="65000"/>
                    </a:schemeClr>
                  </a:solidFill>
                </a:rPr>
                <a:t>Model &amp; Platform Management</a:t>
              </a:r>
            </a:p>
          </p:txBody>
        </p:sp>
        <p:sp>
          <p:nvSpPr>
            <p:cNvPr id="6" name="Rectangle: Top Corners One Rounded and One Snipped 5">
              <a:extLst>
                <a:ext uri="{FF2B5EF4-FFF2-40B4-BE49-F238E27FC236}">
                  <a16:creationId xmlns:a16="http://schemas.microsoft.com/office/drawing/2014/main" id="{6141A035-7D1D-414E-80AD-CF5FC286FB3C}"/>
                </a:ext>
              </a:extLst>
            </p:cNvPr>
            <p:cNvSpPr/>
            <p:nvPr/>
          </p:nvSpPr>
          <p:spPr>
            <a:xfrm>
              <a:off x="4769425" y="284858"/>
              <a:ext cx="2722419" cy="372630"/>
            </a:xfrm>
            <a:prstGeom prst="snipRoundRect">
              <a:avLst/>
            </a:prstGeom>
            <a:solidFill>
              <a:schemeClr val="tx1">
                <a:lumMod val="25000"/>
                <a:lumOff val="7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solidFill>
                    <a:schemeClr val="bg1">
                      <a:lumMod val="65000"/>
                    </a:schemeClr>
                  </a:solidFill>
                </a:rPr>
                <a:t>Platform Editor</a:t>
              </a:r>
              <a:endParaRPr lang="en-US" dirty="0">
                <a:solidFill>
                  <a:schemeClr val="bg1">
                    <a:lumMod val="65000"/>
                  </a:schemeClr>
                </a:solidFill>
              </a:endParaRPr>
            </a:p>
          </p:txBody>
        </p:sp>
        <p:sp>
          <p:nvSpPr>
            <p:cNvPr id="7" name="Rectangle: Top Corners One Rounded and One Snipped 6">
              <a:extLst>
                <a:ext uri="{FF2B5EF4-FFF2-40B4-BE49-F238E27FC236}">
                  <a16:creationId xmlns:a16="http://schemas.microsoft.com/office/drawing/2014/main" id="{8CC3AA3F-96E0-4F68-B384-2488C628547E}"/>
                </a:ext>
              </a:extLst>
            </p:cNvPr>
            <p:cNvSpPr/>
            <p:nvPr/>
          </p:nvSpPr>
          <p:spPr>
            <a:xfrm>
              <a:off x="10183089" y="284858"/>
              <a:ext cx="1880757" cy="372630"/>
            </a:xfrm>
            <a:prstGeom prst="snip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Run &amp; Debug</a:t>
              </a:r>
            </a:p>
          </p:txBody>
        </p:sp>
        <p:sp>
          <p:nvSpPr>
            <p:cNvPr id="8" name="Rectangle: Top Corners One Rounded and One Snipped 7">
              <a:extLst>
                <a:ext uri="{FF2B5EF4-FFF2-40B4-BE49-F238E27FC236}">
                  <a16:creationId xmlns:a16="http://schemas.microsoft.com/office/drawing/2014/main" id="{A51FACC4-9907-42AD-9D58-15811EF42F68}"/>
                </a:ext>
              </a:extLst>
            </p:cNvPr>
            <p:cNvSpPr/>
            <p:nvPr/>
          </p:nvSpPr>
          <p:spPr>
            <a:xfrm>
              <a:off x="7488381" y="281394"/>
              <a:ext cx="2722419" cy="372630"/>
            </a:xfrm>
            <a:prstGeom prst="snipRoundRect">
              <a:avLst/>
            </a:prstGeom>
            <a:solidFill>
              <a:schemeClr val="tx1">
                <a:lumMod val="25000"/>
                <a:lumOff val="7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bg1">
                      <a:lumMod val="65000"/>
                    </a:schemeClr>
                  </a:solidFill>
                </a:rPr>
                <a:t>Memory Map Editor</a:t>
              </a:r>
            </a:p>
          </p:txBody>
        </p:sp>
      </p:grpSp>
    </p:spTree>
    <p:extLst>
      <p:ext uri="{BB962C8B-B14F-4D97-AF65-F5344CB8AC3E}">
        <p14:creationId xmlns:p14="http://schemas.microsoft.com/office/powerpoint/2010/main" val="423401398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5CA487C-C9D5-4BE1-A928-15077693EF7D}"/>
              </a:ext>
            </a:extLst>
          </p:cNvPr>
          <p:cNvSpPr>
            <a:spLocks noGrp="1"/>
          </p:cNvSpPr>
          <p:nvPr>
            <p:ph type="title"/>
          </p:nvPr>
        </p:nvSpPr>
        <p:spPr/>
        <p:txBody>
          <a:bodyPr/>
          <a:lstStyle/>
          <a:p>
            <a:r>
              <a:rPr lang="en-US"/>
              <a:t>Refresh and Update Platforms</a:t>
            </a:r>
          </a:p>
        </p:txBody>
      </p:sp>
      <p:sp>
        <p:nvSpPr>
          <p:cNvPr id="3" name="Title 4">
            <a:extLst>
              <a:ext uri="{FF2B5EF4-FFF2-40B4-BE49-F238E27FC236}">
                <a16:creationId xmlns:a16="http://schemas.microsoft.com/office/drawing/2014/main" id="{6D6369FB-B3A7-41E4-B6E8-97F785712ADF}"/>
              </a:ext>
            </a:extLst>
          </p:cNvPr>
          <p:cNvSpPr txBox="1">
            <a:spLocks/>
          </p:cNvSpPr>
          <p:nvPr/>
        </p:nvSpPr>
        <p:spPr>
          <a:xfrm>
            <a:off x="446312" y="5685818"/>
            <a:ext cx="11194701" cy="712527"/>
          </a:xfrm>
          <a:prstGeom prst="rect">
            <a:avLst/>
          </a:prstGeom>
        </p:spPr>
        <p:txBody>
          <a:bodyPr vert="horz" lIns="45720" tIns="45720" rIns="91440" bIns="45720" rtlCol="0" anchor="t">
            <a:noAutofit/>
          </a:bodyPr>
          <a:lstStyle>
            <a:lvl1pPr marL="0" indent="0" algn="l" defTabSz="914400" rtl="0" eaLnBrk="1" latinLnBrk="0" hangingPunct="1">
              <a:lnSpc>
                <a:spcPct val="90000"/>
              </a:lnSpc>
              <a:spcBef>
                <a:spcPct val="0"/>
              </a:spcBef>
              <a:buFont typeface="Arial" panose="020B0604020202020204" pitchFamily="34" charset="0"/>
              <a:buNone/>
              <a:defRPr sz="3600" kern="1200">
                <a:solidFill>
                  <a:schemeClr val="tx1"/>
                </a:solidFill>
                <a:latin typeface="Arial" panose="020B0604020202020204" pitchFamily="34" charset="0"/>
                <a:ea typeface="+mj-ea"/>
                <a:cs typeface="+mj-cs"/>
              </a:defRPr>
            </a:lvl1pPr>
          </a:lstStyle>
          <a:p>
            <a:r>
              <a:rPr lang="en-US" sz="2800" dirty="0">
                <a:solidFill>
                  <a:schemeClr val="bg1">
                    <a:lumMod val="65000"/>
                  </a:schemeClr>
                </a:solidFill>
              </a:rPr>
              <a:t>Models &amp; Platform Management</a:t>
            </a:r>
          </a:p>
        </p:txBody>
      </p:sp>
    </p:spTree>
    <p:extLst>
      <p:ext uri="{BB962C8B-B14F-4D97-AF65-F5344CB8AC3E}">
        <p14:creationId xmlns:p14="http://schemas.microsoft.com/office/powerpoint/2010/main" val="110196538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4DDACD4F-A408-4708-AFC0-2AC471D01D29}"/>
              </a:ext>
            </a:extLst>
          </p:cNvPr>
          <p:cNvSpPr>
            <a:spLocks noGrp="1"/>
          </p:cNvSpPr>
          <p:nvPr>
            <p:ph idx="1"/>
          </p:nvPr>
        </p:nvSpPr>
        <p:spPr>
          <a:xfrm>
            <a:off x="446313" y="1543853"/>
            <a:ext cx="11310257" cy="4840224"/>
          </a:xfrm>
        </p:spPr>
        <p:txBody>
          <a:bodyPr/>
          <a:lstStyle/>
          <a:p>
            <a:pPr fontAlgn="base"/>
            <a:r>
              <a:rPr lang="en-US"/>
              <a:t>Refresh and update a platform </a:t>
            </a:r>
          </a:p>
          <a:p>
            <a:pPr lvl="1" fontAlgn="base"/>
            <a:r>
              <a:rPr lang="en-US"/>
              <a:t>When an underlying model changes </a:t>
            </a:r>
          </a:p>
          <a:p>
            <a:pPr lvl="1" fontAlgn="base"/>
            <a:r>
              <a:rPr lang="en-US"/>
              <a:t>To a new version of </a:t>
            </a:r>
            <a:r>
              <a:rPr lang="en-US" i="1"/>
              <a:t>ARM Fast Models</a:t>
            </a:r>
          </a:p>
          <a:p>
            <a:pPr lvl="1" fontAlgn="base"/>
            <a:r>
              <a:rPr lang="en-US"/>
              <a:t>To a new version of the tool </a:t>
            </a:r>
          </a:p>
          <a:p>
            <a:pPr fontAlgn="base"/>
            <a:endParaRPr lang="en-US"/>
          </a:p>
          <a:p>
            <a:endParaRPr lang="en-US"/>
          </a:p>
        </p:txBody>
      </p:sp>
      <p:sp>
        <p:nvSpPr>
          <p:cNvPr id="5" name="Title 4">
            <a:extLst>
              <a:ext uri="{FF2B5EF4-FFF2-40B4-BE49-F238E27FC236}">
                <a16:creationId xmlns:a16="http://schemas.microsoft.com/office/drawing/2014/main" id="{A6AB9D3B-0FF0-4093-AAF5-6E3000BE8B9A}"/>
              </a:ext>
            </a:extLst>
          </p:cNvPr>
          <p:cNvSpPr>
            <a:spLocks noGrp="1"/>
          </p:cNvSpPr>
          <p:nvPr>
            <p:ph type="title"/>
          </p:nvPr>
        </p:nvSpPr>
        <p:spPr>
          <a:xfrm>
            <a:off x="446313" y="811697"/>
            <a:ext cx="11310257" cy="666871"/>
          </a:xfrm>
        </p:spPr>
        <p:txBody>
          <a:bodyPr/>
          <a:lstStyle/>
          <a:p>
            <a:r>
              <a:rPr lang="en-US" dirty="0"/>
              <a:t>Summary of Refresh and Update Process</a:t>
            </a:r>
          </a:p>
        </p:txBody>
      </p:sp>
      <p:grpSp>
        <p:nvGrpSpPr>
          <p:cNvPr id="4" name="Group 3">
            <a:extLst>
              <a:ext uri="{FF2B5EF4-FFF2-40B4-BE49-F238E27FC236}">
                <a16:creationId xmlns:a16="http://schemas.microsoft.com/office/drawing/2014/main" id="{19BEF701-C2B7-46CF-87E7-533961B6460A}"/>
              </a:ext>
            </a:extLst>
          </p:cNvPr>
          <p:cNvGrpSpPr/>
          <p:nvPr/>
        </p:nvGrpSpPr>
        <p:grpSpPr>
          <a:xfrm>
            <a:off x="1184564" y="276976"/>
            <a:ext cx="10879282" cy="380512"/>
            <a:chOff x="1184564" y="276976"/>
            <a:chExt cx="10879282" cy="380512"/>
          </a:xfrm>
        </p:grpSpPr>
        <p:sp>
          <p:nvSpPr>
            <p:cNvPr id="7" name="Rectangle: Top Corners One Rounded and One Snipped 6">
              <a:extLst>
                <a:ext uri="{FF2B5EF4-FFF2-40B4-BE49-F238E27FC236}">
                  <a16:creationId xmlns:a16="http://schemas.microsoft.com/office/drawing/2014/main" id="{6F80A90E-DD1E-4844-A43D-D668D2BB317C}"/>
                </a:ext>
              </a:extLst>
            </p:cNvPr>
            <p:cNvSpPr/>
            <p:nvPr/>
          </p:nvSpPr>
          <p:spPr>
            <a:xfrm>
              <a:off x="1184564" y="276976"/>
              <a:ext cx="3584864" cy="372630"/>
            </a:xfrm>
            <a:prstGeom prst="snip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Model &amp; Platform Management</a:t>
              </a:r>
            </a:p>
          </p:txBody>
        </p:sp>
        <p:sp>
          <p:nvSpPr>
            <p:cNvPr id="8" name="Rectangle: Top Corners One Rounded and One Snipped 7">
              <a:extLst>
                <a:ext uri="{FF2B5EF4-FFF2-40B4-BE49-F238E27FC236}">
                  <a16:creationId xmlns:a16="http://schemas.microsoft.com/office/drawing/2014/main" id="{6A3DE458-877A-486D-8939-850B94BD0EF9}"/>
                </a:ext>
              </a:extLst>
            </p:cNvPr>
            <p:cNvSpPr/>
            <p:nvPr/>
          </p:nvSpPr>
          <p:spPr>
            <a:xfrm>
              <a:off x="4769425" y="284858"/>
              <a:ext cx="2722419" cy="372630"/>
            </a:xfrm>
            <a:prstGeom prst="snipRoundRect">
              <a:avLst/>
            </a:prstGeom>
            <a:solidFill>
              <a:schemeClr val="tx1">
                <a:lumMod val="25000"/>
                <a:lumOff val="7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bg1">
                      <a:lumMod val="65000"/>
                    </a:schemeClr>
                  </a:solidFill>
                </a:rPr>
                <a:t>Platform Editor</a:t>
              </a:r>
            </a:p>
          </p:txBody>
        </p:sp>
        <p:sp>
          <p:nvSpPr>
            <p:cNvPr id="9" name="Rectangle: Top Corners One Rounded and One Snipped 8">
              <a:extLst>
                <a:ext uri="{FF2B5EF4-FFF2-40B4-BE49-F238E27FC236}">
                  <a16:creationId xmlns:a16="http://schemas.microsoft.com/office/drawing/2014/main" id="{5E0D01FD-D48B-42BF-961D-09C2C01BAB0E}"/>
                </a:ext>
              </a:extLst>
            </p:cNvPr>
            <p:cNvSpPr/>
            <p:nvPr/>
          </p:nvSpPr>
          <p:spPr>
            <a:xfrm>
              <a:off x="10183089" y="284858"/>
              <a:ext cx="1880757" cy="372630"/>
            </a:xfrm>
            <a:prstGeom prst="snipRoundRect">
              <a:avLst/>
            </a:prstGeom>
            <a:solidFill>
              <a:schemeClr val="tx1">
                <a:lumMod val="25000"/>
                <a:lumOff val="7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bg1">
                      <a:lumMod val="65000"/>
                    </a:schemeClr>
                  </a:solidFill>
                </a:rPr>
                <a:t>Run &amp; Debug</a:t>
              </a:r>
            </a:p>
          </p:txBody>
        </p:sp>
        <p:sp>
          <p:nvSpPr>
            <p:cNvPr id="10" name="Rectangle: Top Corners One Rounded and One Snipped 9">
              <a:extLst>
                <a:ext uri="{FF2B5EF4-FFF2-40B4-BE49-F238E27FC236}">
                  <a16:creationId xmlns:a16="http://schemas.microsoft.com/office/drawing/2014/main" id="{276B6D01-0992-4949-940D-5408FE5C3A5E}"/>
                </a:ext>
              </a:extLst>
            </p:cNvPr>
            <p:cNvSpPr/>
            <p:nvPr/>
          </p:nvSpPr>
          <p:spPr>
            <a:xfrm>
              <a:off x="7488381" y="281394"/>
              <a:ext cx="2722419" cy="372630"/>
            </a:xfrm>
            <a:prstGeom prst="snipRoundRect">
              <a:avLst/>
            </a:prstGeom>
            <a:solidFill>
              <a:schemeClr val="tx1">
                <a:lumMod val="25000"/>
                <a:lumOff val="7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bg1">
                      <a:lumMod val="65000"/>
                    </a:schemeClr>
                  </a:solidFill>
                </a:rPr>
                <a:t>Memory Map Editor</a:t>
              </a:r>
            </a:p>
          </p:txBody>
        </p:sp>
      </p:grpSp>
    </p:spTree>
    <p:extLst>
      <p:ext uri="{BB962C8B-B14F-4D97-AF65-F5344CB8AC3E}">
        <p14:creationId xmlns:p14="http://schemas.microsoft.com/office/powerpoint/2010/main" val="143469212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 name="Group 40">
            <a:extLst>
              <a:ext uri="{FF2B5EF4-FFF2-40B4-BE49-F238E27FC236}">
                <a16:creationId xmlns:a16="http://schemas.microsoft.com/office/drawing/2014/main" id="{7DE1774C-1FC8-467D-9C26-F4B07A7A6EB1}"/>
              </a:ext>
            </a:extLst>
          </p:cNvPr>
          <p:cNvGrpSpPr/>
          <p:nvPr/>
        </p:nvGrpSpPr>
        <p:grpSpPr>
          <a:xfrm>
            <a:off x="1184564" y="276976"/>
            <a:ext cx="10879282" cy="380512"/>
            <a:chOff x="1184564" y="276976"/>
            <a:chExt cx="10879282" cy="380512"/>
          </a:xfrm>
        </p:grpSpPr>
        <p:sp>
          <p:nvSpPr>
            <p:cNvPr id="42" name="Rectangle: Top Corners One Rounded and One Snipped 41">
              <a:extLst>
                <a:ext uri="{FF2B5EF4-FFF2-40B4-BE49-F238E27FC236}">
                  <a16:creationId xmlns:a16="http://schemas.microsoft.com/office/drawing/2014/main" id="{7145333C-682B-4F8C-9C1D-004E7E1CB4A6}"/>
                </a:ext>
              </a:extLst>
            </p:cNvPr>
            <p:cNvSpPr/>
            <p:nvPr/>
          </p:nvSpPr>
          <p:spPr>
            <a:xfrm>
              <a:off x="1184564" y="276976"/>
              <a:ext cx="3584864" cy="372630"/>
            </a:xfrm>
            <a:prstGeom prst="snip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Model &amp; Platform Management</a:t>
              </a:r>
            </a:p>
          </p:txBody>
        </p:sp>
        <p:sp>
          <p:nvSpPr>
            <p:cNvPr id="43" name="Rectangle: Top Corners One Rounded and One Snipped 42">
              <a:extLst>
                <a:ext uri="{FF2B5EF4-FFF2-40B4-BE49-F238E27FC236}">
                  <a16:creationId xmlns:a16="http://schemas.microsoft.com/office/drawing/2014/main" id="{8C99F72D-A638-4D23-B7D0-946016D3966B}"/>
                </a:ext>
              </a:extLst>
            </p:cNvPr>
            <p:cNvSpPr/>
            <p:nvPr/>
          </p:nvSpPr>
          <p:spPr>
            <a:xfrm>
              <a:off x="4769425" y="284858"/>
              <a:ext cx="2722419" cy="372630"/>
            </a:xfrm>
            <a:prstGeom prst="snipRoundRect">
              <a:avLst/>
            </a:prstGeom>
            <a:solidFill>
              <a:schemeClr val="tx1">
                <a:lumMod val="25000"/>
                <a:lumOff val="7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bg1">
                      <a:lumMod val="65000"/>
                    </a:schemeClr>
                  </a:solidFill>
                </a:rPr>
                <a:t>Platform Editor</a:t>
              </a:r>
            </a:p>
          </p:txBody>
        </p:sp>
        <p:sp>
          <p:nvSpPr>
            <p:cNvPr id="45" name="Rectangle: Top Corners One Rounded and One Snipped 44">
              <a:extLst>
                <a:ext uri="{FF2B5EF4-FFF2-40B4-BE49-F238E27FC236}">
                  <a16:creationId xmlns:a16="http://schemas.microsoft.com/office/drawing/2014/main" id="{B49EB262-4439-4806-9262-EF8F5A4F1467}"/>
                </a:ext>
              </a:extLst>
            </p:cNvPr>
            <p:cNvSpPr/>
            <p:nvPr/>
          </p:nvSpPr>
          <p:spPr>
            <a:xfrm>
              <a:off x="10183089" y="284858"/>
              <a:ext cx="1880757" cy="372630"/>
            </a:xfrm>
            <a:prstGeom prst="snipRoundRect">
              <a:avLst/>
            </a:prstGeom>
            <a:solidFill>
              <a:schemeClr val="tx1">
                <a:lumMod val="25000"/>
                <a:lumOff val="7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bg1">
                      <a:lumMod val="65000"/>
                    </a:schemeClr>
                  </a:solidFill>
                </a:rPr>
                <a:t>Run &amp; Debug</a:t>
              </a:r>
            </a:p>
          </p:txBody>
        </p:sp>
        <p:sp>
          <p:nvSpPr>
            <p:cNvPr id="46" name="Rectangle: Top Corners One Rounded and One Snipped 45">
              <a:extLst>
                <a:ext uri="{FF2B5EF4-FFF2-40B4-BE49-F238E27FC236}">
                  <a16:creationId xmlns:a16="http://schemas.microsoft.com/office/drawing/2014/main" id="{589E5ED4-2B70-43F8-8D5B-BFFDD5E4E5E9}"/>
                </a:ext>
              </a:extLst>
            </p:cNvPr>
            <p:cNvSpPr/>
            <p:nvPr/>
          </p:nvSpPr>
          <p:spPr>
            <a:xfrm>
              <a:off x="7488381" y="281394"/>
              <a:ext cx="2722419" cy="372630"/>
            </a:xfrm>
            <a:prstGeom prst="snipRoundRect">
              <a:avLst/>
            </a:prstGeom>
            <a:solidFill>
              <a:schemeClr val="tx1">
                <a:lumMod val="25000"/>
                <a:lumOff val="7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bg1">
                      <a:lumMod val="65000"/>
                    </a:schemeClr>
                  </a:solidFill>
                </a:rPr>
                <a:t>Memory Map Editor</a:t>
              </a:r>
            </a:p>
          </p:txBody>
        </p:sp>
      </p:grpSp>
      <p:sp>
        <p:nvSpPr>
          <p:cNvPr id="13" name="Rectangle 12">
            <a:extLst>
              <a:ext uri="{FF2B5EF4-FFF2-40B4-BE49-F238E27FC236}">
                <a16:creationId xmlns:a16="http://schemas.microsoft.com/office/drawing/2014/main" id="{786CF0E2-A4A0-4E4E-829D-088A3F7A6792}"/>
              </a:ext>
            </a:extLst>
          </p:cNvPr>
          <p:cNvSpPr/>
          <p:nvPr/>
        </p:nvSpPr>
        <p:spPr>
          <a:xfrm>
            <a:off x="3955311" y="1584655"/>
            <a:ext cx="3785191" cy="1231704"/>
          </a:xfrm>
          <a:prstGeom prst="rect">
            <a:avLst/>
          </a:prstGeom>
          <a:solidFill>
            <a:schemeClr val="tx2">
              <a:lumMod val="20000"/>
              <a:lumOff val="80000"/>
            </a:schemeClr>
          </a:solidFill>
          <a:ln>
            <a:noFill/>
            <a:tailEnd type="ova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Assemble platform in Helium Platform Assembly</a:t>
            </a:r>
          </a:p>
        </p:txBody>
      </p:sp>
      <p:sp>
        <p:nvSpPr>
          <p:cNvPr id="57" name="Rectangle 56">
            <a:extLst>
              <a:ext uri="{FF2B5EF4-FFF2-40B4-BE49-F238E27FC236}">
                <a16:creationId xmlns:a16="http://schemas.microsoft.com/office/drawing/2014/main" id="{4B3B3449-33CA-4B50-867E-1B179F4EB212}"/>
              </a:ext>
            </a:extLst>
          </p:cNvPr>
          <p:cNvSpPr/>
          <p:nvPr/>
        </p:nvSpPr>
        <p:spPr>
          <a:xfrm>
            <a:off x="3955311" y="3254457"/>
            <a:ext cx="3785191" cy="1231704"/>
          </a:xfrm>
          <a:prstGeom prst="rect">
            <a:avLst/>
          </a:prstGeom>
          <a:solidFill>
            <a:schemeClr val="tx2">
              <a:lumMod val="20000"/>
              <a:lumOff val="80000"/>
            </a:schemeClr>
          </a:solidFill>
          <a:ln>
            <a:noFill/>
            <a:tailEnd type="ova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Subsequently, model author updates one of the platform models</a:t>
            </a:r>
          </a:p>
        </p:txBody>
      </p:sp>
      <p:sp>
        <p:nvSpPr>
          <p:cNvPr id="60" name="Rectangle 59">
            <a:extLst>
              <a:ext uri="{FF2B5EF4-FFF2-40B4-BE49-F238E27FC236}">
                <a16:creationId xmlns:a16="http://schemas.microsoft.com/office/drawing/2014/main" id="{8B85C32F-9100-41C9-B946-D93B0091DF46}"/>
              </a:ext>
            </a:extLst>
          </p:cNvPr>
          <p:cNvSpPr/>
          <p:nvPr/>
        </p:nvSpPr>
        <p:spPr>
          <a:xfrm>
            <a:off x="3955311" y="4902215"/>
            <a:ext cx="3785191" cy="1231704"/>
          </a:xfrm>
          <a:prstGeom prst="rect">
            <a:avLst/>
          </a:prstGeom>
          <a:solidFill>
            <a:schemeClr val="tx2">
              <a:lumMod val="20000"/>
              <a:lumOff val="80000"/>
            </a:schemeClr>
          </a:solidFill>
          <a:ln>
            <a:noFill/>
            <a:tailEnd type="ova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Helium Platform Assembly detects model interface change and enables easy update of platform to get updated model interface</a:t>
            </a:r>
          </a:p>
        </p:txBody>
      </p:sp>
      <p:sp>
        <p:nvSpPr>
          <p:cNvPr id="23" name="Arrow: Down 22">
            <a:extLst>
              <a:ext uri="{FF2B5EF4-FFF2-40B4-BE49-F238E27FC236}">
                <a16:creationId xmlns:a16="http://schemas.microsoft.com/office/drawing/2014/main" id="{007AFA18-F7EB-4CEA-843A-5E946912C05B}"/>
              </a:ext>
            </a:extLst>
          </p:cNvPr>
          <p:cNvSpPr/>
          <p:nvPr/>
        </p:nvSpPr>
        <p:spPr>
          <a:xfrm>
            <a:off x="5677785" y="2838403"/>
            <a:ext cx="340242" cy="416054"/>
          </a:xfrm>
          <a:prstGeom prst="downArrow">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62" name="Arrow: Down 61">
            <a:extLst>
              <a:ext uri="{FF2B5EF4-FFF2-40B4-BE49-F238E27FC236}">
                <a16:creationId xmlns:a16="http://schemas.microsoft.com/office/drawing/2014/main" id="{EECE54EF-99B0-427C-A1F7-5AFC337E9B4E}"/>
              </a:ext>
            </a:extLst>
          </p:cNvPr>
          <p:cNvSpPr/>
          <p:nvPr/>
        </p:nvSpPr>
        <p:spPr>
          <a:xfrm>
            <a:off x="5677785" y="4486161"/>
            <a:ext cx="340242" cy="416054"/>
          </a:xfrm>
          <a:prstGeom prst="downArrow">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64" name="Title 4">
            <a:extLst>
              <a:ext uri="{FF2B5EF4-FFF2-40B4-BE49-F238E27FC236}">
                <a16:creationId xmlns:a16="http://schemas.microsoft.com/office/drawing/2014/main" id="{4CE5E132-EC3D-4C6A-9A2E-49C13272FE1B}"/>
              </a:ext>
            </a:extLst>
          </p:cNvPr>
          <p:cNvSpPr>
            <a:spLocks noGrp="1"/>
          </p:cNvSpPr>
          <p:nvPr>
            <p:ph type="title"/>
          </p:nvPr>
        </p:nvSpPr>
        <p:spPr>
          <a:xfrm>
            <a:off x="446313" y="811697"/>
            <a:ext cx="11310257" cy="666871"/>
          </a:xfrm>
        </p:spPr>
        <p:txBody>
          <a:bodyPr/>
          <a:lstStyle/>
          <a:p>
            <a:r>
              <a:rPr lang="en-US" dirty="0"/>
              <a:t>How Helium Handles Model Updates</a:t>
            </a:r>
          </a:p>
        </p:txBody>
      </p:sp>
    </p:spTree>
    <p:extLst>
      <p:ext uri="{BB962C8B-B14F-4D97-AF65-F5344CB8AC3E}">
        <p14:creationId xmlns:p14="http://schemas.microsoft.com/office/powerpoint/2010/main" val="313054767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59347E8-433A-4959-9743-3A4853370606}"/>
              </a:ext>
            </a:extLst>
          </p:cNvPr>
          <p:cNvPicPr>
            <a:picLocks noChangeAspect="1"/>
          </p:cNvPicPr>
          <p:nvPr/>
        </p:nvPicPr>
        <p:blipFill>
          <a:blip r:embed="rId2"/>
          <a:stretch>
            <a:fillRect/>
          </a:stretch>
        </p:blipFill>
        <p:spPr>
          <a:xfrm>
            <a:off x="5826518" y="1156511"/>
            <a:ext cx="5822950" cy="2469191"/>
          </a:xfrm>
          <a:prstGeom prst="rect">
            <a:avLst/>
          </a:prstGeom>
          <a:ln>
            <a:noFill/>
          </a:ln>
          <a:effectLst>
            <a:outerShdw blurRad="292100" dist="139700" dir="2700000" algn="tl" rotWithShape="0">
              <a:srgbClr val="333333">
                <a:alpha val="65000"/>
              </a:srgbClr>
            </a:outerShdw>
          </a:effectLst>
        </p:spPr>
      </p:pic>
      <p:pic>
        <p:nvPicPr>
          <p:cNvPr id="5" name="Picture 4">
            <a:extLst>
              <a:ext uri="{FF2B5EF4-FFF2-40B4-BE49-F238E27FC236}">
                <a16:creationId xmlns:a16="http://schemas.microsoft.com/office/drawing/2014/main" id="{37E028F6-C1CF-4A52-B357-04FE782174E5}"/>
              </a:ext>
            </a:extLst>
          </p:cNvPr>
          <p:cNvPicPr>
            <a:picLocks noChangeAspect="1"/>
          </p:cNvPicPr>
          <p:nvPr/>
        </p:nvPicPr>
        <p:blipFill>
          <a:blip r:embed="rId3"/>
          <a:stretch>
            <a:fillRect/>
          </a:stretch>
        </p:blipFill>
        <p:spPr>
          <a:xfrm>
            <a:off x="3251113" y="4158869"/>
            <a:ext cx="8385846" cy="1665204"/>
          </a:xfrm>
          <a:prstGeom prst="rect">
            <a:avLst/>
          </a:prstGeom>
          <a:ln>
            <a:noFill/>
          </a:ln>
          <a:effectLst>
            <a:outerShdw blurRad="292100" dist="139700" dir="2700000" algn="tl" rotWithShape="0">
              <a:srgbClr val="333333">
                <a:alpha val="65000"/>
              </a:srgbClr>
            </a:outerShdw>
          </a:effectLst>
        </p:spPr>
      </p:pic>
      <p:sp>
        <p:nvSpPr>
          <p:cNvPr id="12" name="Arrow: Down 11">
            <a:extLst>
              <a:ext uri="{FF2B5EF4-FFF2-40B4-BE49-F238E27FC236}">
                <a16:creationId xmlns:a16="http://schemas.microsoft.com/office/drawing/2014/main" id="{AA6C050B-F08E-4B88-8DFD-CFFEE9E95C39}"/>
              </a:ext>
            </a:extLst>
          </p:cNvPr>
          <p:cNvSpPr/>
          <p:nvPr/>
        </p:nvSpPr>
        <p:spPr>
          <a:xfrm>
            <a:off x="7642839" y="3653956"/>
            <a:ext cx="406400" cy="476650"/>
          </a:xfrm>
          <a:prstGeom prst="downArrow">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0" name="Callout: Line 19">
            <a:extLst>
              <a:ext uri="{FF2B5EF4-FFF2-40B4-BE49-F238E27FC236}">
                <a16:creationId xmlns:a16="http://schemas.microsoft.com/office/drawing/2014/main" id="{5033955A-0C85-4EEC-B49B-53CBEEE795E6}"/>
              </a:ext>
            </a:extLst>
          </p:cNvPr>
          <p:cNvSpPr/>
          <p:nvPr/>
        </p:nvSpPr>
        <p:spPr>
          <a:xfrm>
            <a:off x="531628" y="1199388"/>
            <a:ext cx="4111455" cy="1231704"/>
          </a:xfrm>
          <a:prstGeom prst="borderCallout1">
            <a:avLst>
              <a:gd name="adj1" fmla="val 100705"/>
              <a:gd name="adj2" fmla="val 45259"/>
              <a:gd name="adj3" fmla="val 298454"/>
              <a:gd name="adj4" fmla="val 71623"/>
            </a:avLst>
          </a:prstGeom>
          <a:solidFill>
            <a:schemeClr val="tx2">
              <a:lumMod val="20000"/>
              <a:lumOff val="80000"/>
            </a:schemeClr>
          </a:solidFill>
          <a:ln>
            <a:noFill/>
            <a:tailEnd type="ova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rPr>
              <a:t>1. Platform has an instance multiplexer_1</a:t>
            </a:r>
          </a:p>
          <a:p>
            <a:endParaRPr lang="en-US" sz="1200" dirty="0">
              <a:solidFill>
                <a:schemeClr val="tx1"/>
              </a:solidFill>
            </a:endParaRPr>
          </a:p>
          <a:p>
            <a:r>
              <a:rPr lang="en-US" sz="1200" dirty="0">
                <a:solidFill>
                  <a:schemeClr val="tx1"/>
                </a:solidFill>
              </a:rPr>
              <a:t>Model author updates name of </a:t>
            </a:r>
            <a:r>
              <a:rPr lang="en-US" sz="1200" dirty="0" err="1">
                <a:solidFill>
                  <a:schemeClr val="tx1"/>
                </a:solidFill>
              </a:rPr>
              <a:t>isocket</a:t>
            </a:r>
            <a:r>
              <a:rPr lang="en-US" sz="1200" dirty="0">
                <a:solidFill>
                  <a:schemeClr val="tx1"/>
                </a:solidFill>
              </a:rPr>
              <a:t> to </a:t>
            </a:r>
            <a:r>
              <a:rPr lang="en-US" sz="1200" dirty="0" err="1">
                <a:solidFill>
                  <a:schemeClr val="tx1"/>
                </a:solidFill>
              </a:rPr>
              <a:t>initsocket</a:t>
            </a:r>
            <a:r>
              <a:rPr lang="en-US" sz="1200" dirty="0">
                <a:solidFill>
                  <a:schemeClr val="tx1"/>
                </a:solidFill>
              </a:rPr>
              <a:t>. </a:t>
            </a:r>
          </a:p>
          <a:p>
            <a:endParaRPr lang="en-US" sz="1200" dirty="0">
              <a:solidFill>
                <a:schemeClr val="tx1"/>
              </a:solidFill>
            </a:endParaRPr>
          </a:p>
          <a:p>
            <a:r>
              <a:rPr lang="en-US" sz="1200" dirty="0">
                <a:solidFill>
                  <a:schemeClr val="tx1"/>
                </a:solidFill>
              </a:rPr>
              <a:t>Model is built again with this change in the same catalog. (Outside Helium Platform Assembly)</a:t>
            </a:r>
          </a:p>
        </p:txBody>
      </p:sp>
      <p:sp>
        <p:nvSpPr>
          <p:cNvPr id="25" name="Callout: Line 24">
            <a:extLst>
              <a:ext uri="{FF2B5EF4-FFF2-40B4-BE49-F238E27FC236}">
                <a16:creationId xmlns:a16="http://schemas.microsoft.com/office/drawing/2014/main" id="{22B31F55-A14E-42FA-BC37-C78DC32A4271}"/>
              </a:ext>
            </a:extLst>
          </p:cNvPr>
          <p:cNvSpPr/>
          <p:nvPr/>
        </p:nvSpPr>
        <p:spPr>
          <a:xfrm>
            <a:off x="531629" y="3784211"/>
            <a:ext cx="2243470" cy="904748"/>
          </a:xfrm>
          <a:prstGeom prst="borderCallout1">
            <a:avLst>
              <a:gd name="adj1" fmla="val 100705"/>
              <a:gd name="adj2" fmla="val 45259"/>
              <a:gd name="adj3" fmla="val 115200"/>
              <a:gd name="adj4" fmla="val 52666"/>
            </a:avLst>
          </a:prstGeom>
          <a:solidFill>
            <a:schemeClr val="tx2">
              <a:lumMod val="20000"/>
              <a:lumOff val="80000"/>
            </a:schemeClr>
          </a:solidFill>
          <a:ln>
            <a:noFill/>
            <a:tailEnd type="ova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00" dirty="0">
              <a:solidFill>
                <a:schemeClr val="tx1"/>
              </a:solidFill>
            </a:endParaRPr>
          </a:p>
          <a:p>
            <a:r>
              <a:rPr lang="en-US" sz="1200" dirty="0">
                <a:solidFill>
                  <a:schemeClr val="tx1"/>
                </a:solidFill>
              </a:rPr>
              <a:t>2. Helium Platform Assembly detects an update in model’s shared object</a:t>
            </a:r>
          </a:p>
          <a:p>
            <a:endParaRPr lang="en-US" sz="900" dirty="0">
              <a:solidFill>
                <a:schemeClr val="tx1"/>
              </a:solidFill>
            </a:endParaRPr>
          </a:p>
        </p:txBody>
      </p:sp>
      <p:sp>
        <p:nvSpPr>
          <p:cNvPr id="30" name="Callout: Line 29">
            <a:extLst>
              <a:ext uri="{FF2B5EF4-FFF2-40B4-BE49-F238E27FC236}">
                <a16:creationId xmlns:a16="http://schemas.microsoft.com/office/drawing/2014/main" id="{8CD6AA0C-67F1-4D79-8AA9-0DDE1989BC9B}"/>
              </a:ext>
            </a:extLst>
          </p:cNvPr>
          <p:cNvSpPr/>
          <p:nvPr/>
        </p:nvSpPr>
        <p:spPr>
          <a:xfrm>
            <a:off x="531628" y="5010652"/>
            <a:ext cx="2243471" cy="904747"/>
          </a:xfrm>
          <a:prstGeom prst="borderCallout1">
            <a:avLst>
              <a:gd name="adj1" fmla="val 100705"/>
              <a:gd name="adj2" fmla="val 45259"/>
              <a:gd name="adj3" fmla="val 154103"/>
              <a:gd name="adj4" fmla="val 51201"/>
            </a:avLst>
          </a:prstGeom>
          <a:solidFill>
            <a:schemeClr val="tx2">
              <a:lumMod val="20000"/>
              <a:lumOff val="80000"/>
            </a:schemeClr>
          </a:solidFill>
          <a:ln>
            <a:noFill/>
            <a:tailEnd type="ova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900" dirty="0">
              <a:solidFill>
                <a:schemeClr val="tx1"/>
              </a:solidFill>
            </a:endParaRPr>
          </a:p>
          <a:p>
            <a:r>
              <a:rPr lang="en-US" sz="1200" dirty="0">
                <a:solidFill>
                  <a:schemeClr val="tx1"/>
                </a:solidFill>
              </a:rPr>
              <a:t>3. Problem details are present in tooltip &amp; Problems View</a:t>
            </a:r>
          </a:p>
          <a:p>
            <a:endParaRPr lang="en-US" sz="900" dirty="0">
              <a:solidFill>
                <a:schemeClr val="tx1"/>
              </a:solidFill>
            </a:endParaRPr>
          </a:p>
        </p:txBody>
      </p:sp>
      <p:cxnSp>
        <p:nvCxnSpPr>
          <p:cNvPr id="48" name="Straight Connector 47">
            <a:extLst>
              <a:ext uri="{FF2B5EF4-FFF2-40B4-BE49-F238E27FC236}">
                <a16:creationId xmlns:a16="http://schemas.microsoft.com/office/drawing/2014/main" id="{53039EA0-604D-46EF-82A2-06CEA34CAB8D}"/>
              </a:ext>
            </a:extLst>
          </p:cNvPr>
          <p:cNvCxnSpPr>
            <a:cxnSpLocks/>
            <a:stCxn id="20" idx="0"/>
          </p:cNvCxnSpPr>
          <p:nvPr/>
        </p:nvCxnSpPr>
        <p:spPr>
          <a:xfrm>
            <a:off x="4643083" y="1815240"/>
            <a:ext cx="2129857" cy="1140611"/>
          </a:xfrm>
          <a:prstGeom prst="line">
            <a:avLst/>
          </a:prstGeom>
          <a:ln w="9525"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1" name="Straight Connector 50">
            <a:extLst>
              <a:ext uri="{FF2B5EF4-FFF2-40B4-BE49-F238E27FC236}">
                <a16:creationId xmlns:a16="http://schemas.microsoft.com/office/drawing/2014/main" id="{B4A37472-A29D-4FF2-98AD-DA25A83C2E61}"/>
              </a:ext>
            </a:extLst>
          </p:cNvPr>
          <p:cNvCxnSpPr>
            <a:cxnSpLocks/>
          </p:cNvCxnSpPr>
          <p:nvPr/>
        </p:nvCxnSpPr>
        <p:spPr>
          <a:xfrm flipV="1">
            <a:off x="2775099" y="4242391"/>
            <a:ext cx="476014" cy="107864"/>
          </a:xfrm>
          <a:prstGeom prst="line">
            <a:avLst/>
          </a:prstGeom>
          <a:ln w="9525"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2" name="Straight Connector 51">
            <a:extLst>
              <a:ext uri="{FF2B5EF4-FFF2-40B4-BE49-F238E27FC236}">
                <a16:creationId xmlns:a16="http://schemas.microsoft.com/office/drawing/2014/main" id="{B095EBEC-E69F-4C19-ACA1-DBA7FAFC51BA}"/>
              </a:ext>
            </a:extLst>
          </p:cNvPr>
          <p:cNvCxnSpPr>
            <a:cxnSpLocks/>
            <a:stCxn id="30" idx="0"/>
          </p:cNvCxnSpPr>
          <p:nvPr/>
        </p:nvCxnSpPr>
        <p:spPr>
          <a:xfrm>
            <a:off x="2775099" y="5463026"/>
            <a:ext cx="595422" cy="321693"/>
          </a:xfrm>
          <a:prstGeom prst="line">
            <a:avLst/>
          </a:prstGeom>
          <a:ln w="9525"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5" name="Straight Connector 54">
            <a:extLst>
              <a:ext uri="{FF2B5EF4-FFF2-40B4-BE49-F238E27FC236}">
                <a16:creationId xmlns:a16="http://schemas.microsoft.com/office/drawing/2014/main" id="{20A821D7-4C3A-494F-AF7F-BAAD0059C648}"/>
              </a:ext>
            </a:extLst>
          </p:cNvPr>
          <p:cNvCxnSpPr>
            <a:cxnSpLocks/>
            <a:stCxn id="30" idx="0"/>
          </p:cNvCxnSpPr>
          <p:nvPr/>
        </p:nvCxnSpPr>
        <p:spPr>
          <a:xfrm flipV="1">
            <a:off x="2775099" y="4598312"/>
            <a:ext cx="2243468" cy="864714"/>
          </a:xfrm>
          <a:prstGeom prst="line">
            <a:avLst/>
          </a:prstGeom>
          <a:ln w="9525"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pSp>
        <p:nvGrpSpPr>
          <p:cNvPr id="41" name="Group 40">
            <a:extLst>
              <a:ext uri="{FF2B5EF4-FFF2-40B4-BE49-F238E27FC236}">
                <a16:creationId xmlns:a16="http://schemas.microsoft.com/office/drawing/2014/main" id="{7DE1774C-1FC8-467D-9C26-F4B07A7A6EB1}"/>
              </a:ext>
            </a:extLst>
          </p:cNvPr>
          <p:cNvGrpSpPr/>
          <p:nvPr/>
        </p:nvGrpSpPr>
        <p:grpSpPr>
          <a:xfrm>
            <a:off x="1184564" y="276976"/>
            <a:ext cx="10879282" cy="380512"/>
            <a:chOff x="1184564" y="276976"/>
            <a:chExt cx="10879282" cy="380512"/>
          </a:xfrm>
        </p:grpSpPr>
        <p:sp>
          <p:nvSpPr>
            <p:cNvPr id="42" name="Rectangle: Top Corners One Rounded and One Snipped 41">
              <a:extLst>
                <a:ext uri="{FF2B5EF4-FFF2-40B4-BE49-F238E27FC236}">
                  <a16:creationId xmlns:a16="http://schemas.microsoft.com/office/drawing/2014/main" id="{7145333C-682B-4F8C-9C1D-004E7E1CB4A6}"/>
                </a:ext>
              </a:extLst>
            </p:cNvPr>
            <p:cNvSpPr/>
            <p:nvPr/>
          </p:nvSpPr>
          <p:spPr>
            <a:xfrm>
              <a:off x="1184564" y="276976"/>
              <a:ext cx="3584864" cy="372630"/>
            </a:xfrm>
            <a:prstGeom prst="snip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Model &amp; Platform Management</a:t>
              </a:r>
            </a:p>
          </p:txBody>
        </p:sp>
        <p:sp>
          <p:nvSpPr>
            <p:cNvPr id="43" name="Rectangle: Top Corners One Rounded and One Snipped 42">
              <a:extLst>
                <a:ext uri="{FF2B5EF4-FFF2-40B4-BE49-F238E27FC236}">
                  <a16:creationId xmlns:a16="http://schemas.microsoft.com/office/drawing/2014/main" id="{8C99F72D-A638-4D23-B7D0-946016D3966B}"/>
                </a:ext>
              </a:extLst>
            </p:cNvPr>
            <p:cNvSpPr/>
            <p:nvPr/>
          </p:nvSpPr>
          <p:spPr>
            <a:xfrm>
              <a:off x="4769425" y="284858"/>
              <a:ext cx="2722419" cy="372630"/>
            </a:xfrm>
            <a:prstGeom prst="snipRoundRect">
              <a:avLst/>
            </a:prstGeom>
            <a:solidFill>
              <a:schemeClr val="tx1">
                <a:lumMod val="25000"/>
                <a:lumOff val="7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bg1">
                      <a:lumMod val="65000"/>
                    </a:schemeClr>
                  </a:solidFill>
                </a:rPr>
                <a:t>Platform Editor</a:t>
              </a:r>
            </a:p>
          </p:txBody>
        </p:sp>
        <p:sp>
          <p:nvSpPr>
            <p:cNvPr id="45" name="Rectangle: Top Corners One Rounded and One Snipped 44">
              <a:extLst>
                <a:ext uri="{FF2B5EF4-FFF2-40B4-BE49-F238E27FC236}">
                  <a16:creationId xmlns:a16="http://schemas.microsoft.com/office/drawing/2014/main" id="{B49EB262-4439-4806-9262-EF8F5A4F1467}"/>
                </a:ext>
              </a:extLst>
            </p:cNvPr>
            <p:cNvSpPr/>
            <p:nvPr/>
          </p:nvSpPr>
          <p:spPr>
            <a:xfrm>
              <a:off x="10183089" y="284858"/>
              <a:ext cx="1880757" cy="372630"/>
            </a:xfrm>
            <a:prstGeom prst="snipRoundRect">
              <a:avLst/>
            </a:prstGeom>
            <a:solidFill>
              <a:schemeClr val="tx1">
                <a:lumMod val="25000"/>
                <a:lumOff val="7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bg1">
                      <a:lumMod val="65000"/>
                    </a:schemeClr>
                  </a:solidFill>
                </a:rPr>
                <a:t>Run &amp; Debug</a:t>
              </a:r>
            </a:p>
          </p:txBody>
        </p:sp>
        <p:sp>
          <p:nvSpPr>
            <p:cNvPr id="46" name="Rectangle: Top Corners One Rounded and One Snipped 45">
              <a:extLst>
                <a:ext uri="{FF2B5EF4-FFF2-40B4-BE49-F238E27FC236}">
                  <a16:creationId xmlns:a16="http://schemas.microsoft.com/office/drawing/2014/main" id="{589E5ED4-2B70-43F8-8D5B-BFFDD5E4E5E9}"/>
                </a:ext>
              </a:extLst>
            </p:cNvPr>
            <p:cNvSpPr/>
            <p:nvPr/>
          </p:nvSpPr>
          <p:spPr>
            <a:xfrm>
              <a:off x="7488381" y="281394"/>
              <a:ext cx="2722419" cy="372630"/>
            </a:xfrm>
            <a:prstGeom prst="snipRoundRect">
              <a:avLst/>
            </a:prstGeom>
            <a:solidFill>
              <a:schemeClr val="tx1">
                <a:lumMod val="25000"/>
                <a:lumOff val="7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bg1">
                      <a:lumMod val="65000"/>
                    </a:schemeClr>
                  </a:solidFill>
                </a:rPr>
                <a:t>Memory Map Editor</a:t>
              </a:r>
            </a:p>
          </p:txBody>
        </p:sp>
      </p:grpSp>
      <p:sp>
        <p:nvSpPr>
          <p:cNvPr id="67" name="Arrow: Down 66">
            <a:extLst>
              <a:ext uri="{FF2B5EF4-FFF2-40B4-BE49-F238E27FC236}">
                <a16:creationId xmlns:a16="http://schemas.microsoft.com/office/drawing/2014/main" id="{8F86E69B-29C5-46A7-824E-CF785C51E131}"/>
              </a:ext>
            </a:extLst>
          </p:cNvPr>
          <p:cNvSpPr/>
          <p:nvPr/>
        </p:nvSpPr>
        <p:spPr>
          <a:xfrm>
            <a:off x="7642839" y="5852336"/>
            <a:ext cx="406400" cy="476650"/>
          </a:xfrm>
          <a:prstGeom prst="downArrow">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6224659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506602A-B74C-49C1-97E2-8BA759D58732}"/>
              </a:ext>
            </a:extLst>
          </p:cNvPr>
          <p:cNvPicPr>
            <a:picLocks noChangeAspect="1"/>
          </p:cNvPicPr>
          <p:nvPr/>
        </p:nvPicPr>
        <p:blipFill>
          <a:blip r:embed="rId2"/>
          <a:stretch>
            <a:fillRect/>
          </a:stretch>
        </p:blipFill>
        <p:spPr>
          <a:xfrm>
            <a:off x="2675061" y="921247"/>
            <a:ext cx="4057117" cy="1282330"/>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A8CEF8D7-0C80-4391-B709-458CA9D4F096}"/>
              </a:ext>
            </a:extLst>
          </p:cNvPr>
          <p:cNvPicPr>
            <a:picLocks noChangeAspect="1"/>
          </p:cNvPicPr>
          <p:nvPr/>
        </p:nvPicPr>
        <p:blipFill>
          <a:blip r:embed="rId3"/>
          <a:stretch>
            <a:fillRect/>
          </a:stretch>
        </p:blipFill>
        <p:spPr>
          <a:xfrm>
            <a:off x="2675061" y="2925574"/>
            <a:ext cx="3672196" cy="2984472"/>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B6EFAE44-09CC-4D0C-8ACC-D8027B5A55FB}"/>
              </a:ext>
            </a:extLst>
          </p:cNvPr>
          <p:cNvPicPr>
            <a:picLocks noChangeAspect="1"/>
          </p:cNvPicPr>
          <p:nvPr/>
        </p:nvPicPr>
        <p:blipFill>
          <a:blip r:embed="rId4"/>
          <a:stretch>
            <a:fillRect/>
          </a:stretch>
        </p:blipFill>
        <p:spPr>
          <a:xfrm>
            <a:off x="7633330" y="2925574"/>
            <a:ext cx="4238129" cy="2178054"/>
          </a:xfrm>
          <a:prstGeom prst="rect">
            <a:avLst/>
          </a:prstGeom>
          <a:ln>
            <a:noFill/>
          </a:ln>
          <a:effectLst>
            <a:outerShdw blurRad="292100" dist="139700" dir="2700000" algn="tl" rotWithShape="0">
              <a:srgbClr val="333333">
                <a:alpha val="65000"/>
              </a:srgbClr>
            </a:outerShdw>
          </a:effectLst>
        </p:spPr>
      </p:pic>
      <p:sp>
        <p:nvSpPr>
          <p:cNvPr id="35" name="Callout: Line 34">
            <a:extLst>
              <a:ext uri="{FF2B5EF4-FFF2-40B4-BE49-F238E27FC236}">
                <a16:creationId xmlns:a16="http://schemas.microsoft.com/office/drawing/2014/main" id="{3959AAC5-ABB4-42C9-B351-6D5DD4FC2D0A}"/>
              </a:ext>
            </a:extLst>
          </p:cNvPr>
          <p:cNvSpPr/>
          <p:nvPr/>
        </p:nvSpPr>
        <p:spPr>
          <a:xfrm>
            <a:off x="576891" y="913533"/>
            <a:ext cx="1720048" cy="707967"/>
          </a:xfrm>
          <a:prstGeom prst="borderCallout1">
            <a:avLst>
              <a:gd name="adj1" fmla="val 100705"/>
              <a:gd name="adj2" fmla="val 45259"/>
              <a:gd name="adj3" fmla="val 298454"/>
              <a:gd name="adj4" fmla="val 71623"/>
            </a:avLst>
          </a:prstGeom>
          <a:solidFill>
            <a:schemeClr val="tx2">
              <a:lumMod val="20000"/>
              <a:lumOff val="80000"/>
            </a:schemeClr>
          </a:solidFill>
          <a:ln>
            <a:noFill/>
            <a:tailEnd type="ova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rPr>
              <a:t>4. Select “Go to Catalog Model” option in Design Tree View</a:t>
            </a:r>
          </a:p>
        </p:txBody>
      </p:sp>
      <p:sp>
        <p:nvSpPr>
          <p:cNvPr id="39" name="Callout: Line 38">
            <a:extLst>
              <a:ext uri="{FF2B5EF4-FFF2-40B4-BE49-F238E27FC236}">
                <a16:creationId xmlns:a16="http://schemas.microsoft.com/office/drawing/2014/main" id="{6467AC40-5F61-4A21-9165-50503B6E3C4F}"/>
              </a:ext>
            </a:extLst>
          </p:cNvPr>
          <p:cNvSpPr/>
          <p:nvPr/>
        </p:nvSpPr>
        <p:spPr>
          <a:xfrm>
            <a:off x="576892" y="4206140"/>
            <a:ext cx="1720048" cy="803479"/>
          </a:xfrm>
          <a:prstGeom prst="borderCallout1">
            <a:avLst>
              <a:gd name="adj1" fmla="val 100705"/>
              <a:gd name="adj2" fmla="val 45259"/>
              <a:gd name="adj3" fmla="val 111867"/>
              <a:gd name="adj4" fmla="val 53078"/>
            </a:avLst>
          </a:prstGeom>
          <a:solidFill>
            <a:schemeClr val="tx2">
              <a:lumMod val="20000"/>
              <a:lumOff val="80000"/>
            </a:schemeClr>
          </a:solidFill>
          <a:ln>
            <a:noFill/>
            <a:tailEnd type="ova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rPr>
              <a:t>5. Model is selected in Catalog Browser </a:t>
            </a:r>
          </a:p>
        </p:txBody>
      </p:sp>
      <p:sp>
        <p:nvSpPr>
          <p:cNvPr id="40" name="Callout: Line 39">
            <a:extLst>
              <a:ext uri="{FF2B5EF4-FFF2-40B4-BE49-F238E27FC236}">
                <a16:creationId xmlns:a16="http://schemas.microsoft.com/office/drawing/2014/main" id="{C686E8C6-6508-4335-B00B-B06B43511632}"/>
              </a:ext>
            </a:extLst>
          </p:cNvPr>
          <p:cNvSpPr/>
          <p:nvPr/>
        </p:nvSpPr>
        <p:spPr>
          <a:xfrm>
            <a:off x="576891" y="5463247"/>
            <a:ext cx="1720048" cy="920194"/>
          </a:xfrm>
          <a:prstGeom prst="borderCallout1">
            <a:avLst>
              <a:gd name="adj1" fmla="val 100705"/>
              <a:gd name="adj2" fmla="val 45259"/>
              <a:gd name="adj3" fmla="val 19834"/>
              <a:gd name="adj4" fmla="val 137878"/>
            </a:avLst>
          </a:prstGeom>
          <a:solidFill>
            <a:schemeClr val="tx2">
              <a:lumMod val="20000"/>
              <a:lumOff val="80000"/>
            </a:schemeClr>
          </a:solidFill>
          <a:ln>
            <a:noFill/>
            <a:tailEnd type="ova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rPr>
              <a:t>6.  “Details” section shows warning for model’s shared object update</a:t>
            </a:r>
          </a:p>
        </p:txBody>
      </p:sp>
      <p:sp>
        <p:nvSpPr>
          <p:cNvPr id="49" name="Callout: Line 48">
            <a:extLst>
              <a:ext uri="{FF2B5EF4-FFF2-40B4-BE49-F238E27FC236}">
                <a16:creationId xmlns:a16="http://schemas.microsoft.com/office/drawing/2014/main" id="{08F6B808-D592-4570-9BFD-9B5B3D23CCD3}"/>
              </a:ext>
            </a:extLst>
          </p:cNvPr>
          <p:cNvSpPr/>
          <p:nvPr/>
        </p:nvSpPr>
        <p:spPr>
          <a:xfrm>
            <a:off x="8399463" y="5300389"/>
            <a:ext cx="1720047" cy="920194"/>
          </a:xfrm>
          <a:prstGeom prst="borderCallout1">
            <a:avLst>
              <a:gd name="adj1" fmla="val 100705"/>
              <a:gd name="adj2" fmla="val 45259"/>
              <a:gd name="adj3" fmla="val 148755"/>
              <a:gd name="adj4" fmla="val 50358"/>
            </a:avLst>
          </a:prstGeom>
          <a:solidFill>
            <a:schemeClr val="tx2">
              <a:lumMod val="20000"/>
              <a:lumOff val="80000"/>
            </a:schemeClr>
          </a:solidFill>
          <a:ln>
            <a:noFill/>
            <a:tailEnd type="ova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rPr>
              <a:t>7. Select “Update Model” option to regenerate interface</a:t>
            </a:r>
          </a:p>
        </p:txBody>
      </p:sp>
      <p:cxnSp>
        <p:nvCxnSpPr>
          <p:cNvPr id="58" name="Straight Connector 57">
            <a:extLst>
              <a:ext uri="{FF2B5EF4-FFF2-40B4-BE49-F238E27FC236}">
                <a16:creationId xmlns:a16="http://schemas.microsoft.com/office/drawing/2014/main" id="{7276862C-BB4E-4F20-A366-AC1EB94F6821}"/>
              </a:ext>
            </a:extLst>
          </p:cNvPr>
          <p:cNvCxnSpPr>
            <a:cxnSpLocks/>
            <a:stCxn id="35" idx="0"/>
          </p:cNvCxnSpPr>
          <p:nvPr/>
        </p:nvCxnSpPr>
        <p:spPr>
          <a:xfrm>
            <a:off x="2296939" y="1267517"/>
            <a:ext cx="2203480" cy="844214"/>
          </a:xfrm>
          <a:prstGeom prst="line">
            <a:avLst/>
          </a:prstGeom>
          <a:ln w="9525"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61" name="Straight Connector 60">
            <a:extLst>
              <a:ext uri="{FF2B5EF4-FFF2-40B4-BE49-F238E27FC236}">
                <a16:creationId xmlns:a16="http://schemas.microsoft.com/office/drawing/2014/main" id="{1D76E78A-743F-4FCC-AADD-99FCBB376232}"/>
              </a:ext>
            </a:extLst>
          </p:cNvPr>
          <p:cNvCxnSpPr>
            <a:cxnSpLocks/>
            <a:stCxn id="39" idx="0"/>
          </p:cNvCxnSpPr>
          <p:nvPr/>
        </p:nvCxnSpPr>
        <p:spPr>
          <a:xfrm flipV="1">
            <a:off x="2296940" y="4402047"/>
            <a:ext cx="496165" cy="205833"/>
          </a:xfrm>
          <a:prstGeom prst="line">
            <a:avLst/>
          </a:prstGeom>
          <a:ln w="9525"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63" name="Straight Connector 62">
            <a:extLst>
              <a:ext uri="{FF2B5EF4-FFF2-40B4-BE49-F238E27FC236}">
                <a16:creationId xmlns:a16="http://schemas.microsoft.com/office/drawing/2014/main" id="{2EC73141-07DF-4925-835A-2D8A66636FB0}"/>
              </a:ext>
            </a:extLst>
          </p:cNvPr>
          <p:cNvCxnSpPr>
            <a:cxnSpLocks/>
            <a:stCxn id="40" idx="0"/>
          </p:cNvCxnSpPr>
          <p:nvPr/>
        </p:nvCxnSpPr>
        <p:spPr>
          <a:xfrm flipV="1">
            <a:off x="2296939" y="5747854"/>
            <a:ext cx="496166" cy="175490"/>
          </a:xfrm>
          <a:prstGeom prst="line">
            <a:avLst/>
          </a:prstGeom>
          <a:ln w="9525"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66" name="Straight Connector 65">
            <a:extLst>
              <a:ext uri="{FF2B5EF4-FFF2-40B4-BE49-F238E27FC236}">
                <a16:creationId xmlns:a16="http://schemas.microsoft.com/office/drawing/2014/main" id="{6EE34BA8-B4F0-41D3-901C-AE5B155D5027}"/>
              </a:ext>
            </a:extLst>
          </p:cNvPr>
          <p:cNvCxnSpPr>
            <a:cxnSpLocks/>
            <a:stCxn id="49" idx="3"/>
          </p:cNvCxnSpPr>
          <p:nvPr/>
        </p:nvCxnSpPr>
        <p:spPr>
          <a:xfrm flipV="1">
            <a:off x="9259487" y="4960193"/>
            <a:ext cx="12751" cy="340196"/>
          </a:xfrm>
          <a:prstGeom prst="line">
            <a:avLst/>
          </a:prstGeom>
          <a:ln w="9525"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pSp>
        <p:nvGrpSpPr>
          <p:cNvPr id="41" name="Group 40">
            <a:extLst>
              <a:ext uri="{FF2B5EF4-FFF2-40B4-BE49-F238E27FC236}">
                <a16:creationId xmlns:a16="http://schemas.microsoft.com/office/drawing/2014/main" id="{7DE1774C-1FC8-467D-9C26-F4B07A7A6EB1}"/>
              </a:ext>
            </a:extLst>
          </p:cNvPr>
          <p:cNvGrpSpPr/>
          <p:nvPr/>
        </p:nvGrpSpPr>
        <p:grpSpPr>
          <a:xfrm>
            <a:off x="1184564" y="276976"/>
            <a:ext cx="10879282" cy="380512"/>
            <a:chOff x="1184564" y="276976"/>
            <a:chExt cx="10879282" cy="380512"/>
          </a:xfrm>
        </p:grpSpPr>
        <p:sp>
          <p:nvSpPr>
            <p:cNvPr id="42" name="Rectangle: Top Corners One Rounded and One Snipped 41">
              <a:extLst>
                <a:ext uri="{FF2B5EF4-FFF2-40B4-BE49-F238E27FC236}">
                  <a16:creationId xmlns:a16="http://schemas.microsoft.com/office/drawing/2014/main" id="{7145333C-682B-4F8C-9C1D-004E7E1CB4A6}"/>
                </a:ext>
              </a:extLst>
            </p:cNvPr>
            <p:cNvSpPr/>
            <p:nvPr/>
          </p:nvSpPr>
          <p:spPr>
            <a:xfrm>
              <a:off x="1184564" y="276976"/>
              <a:ext cx="3584864" cy="372630"/>
            </a:xfrm>
            <a:prstGeom prst="snip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Model &amp; Platform Management</a:t>
              </a:r>
            </a:p>
          </p:txBody>
        </p:sp>
        <p:sp>
          <p:nvSpPr>
            <p:cNvPr id="43" name="Rectangle: Top Corners One Rounded and One Snipped 42">
              <a:extLst>
                <a:ext uri="{FF2B5EF4-FFF2-40B4-BE49-F238E27FC236}">
                  <a16:creationId xmlns:a16="http://schemas.microsoft.com/office/drawing/2014/main" id="{8C99F72D-A638-4D23-B7D0-946016D3966B}"/>
                </a:ext>
              </a:extLst>
            </p:cNvPr>
            <p:cNvSpPr/>
            <p:nvPr/>
          </p:nvSpPr>
          <p:spPr>
            <a:xfrm>
              <a:off x="4769425" y="284858"/>
              <a:ext cx="2722419" cy="372630"/>
            </a:xfrm>
            <a:prstGeom prst="snipRoundRect">
              <a:avLst/>
            </a:prstGeom>
            <a:solidFill>
              <a:schemeClr val="tx1">
                <a:lumMod val="25000"/>
                <a:lumOff val="7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bg1">
                      <a:lumMod val="65000"/>
                    </a:schemeClr>
                  </a:solidFill>
                </a:rPr>
                <a:t>Platform Editor</a:t>
              </a:r>
            </a:p>
          </p:txBody>
        </p:sp>
        <p:sp>
          <p:nvSpPr>
            <p:cNvPr id="45" name="Rectangle: Top Corners One Rounded and One Snipped 44">
              <a:extLst>
                <a:ext uri="{FF2B5EF4-FFF2-40B4-BE49-F238E27FC236}">
                  <a16:creationId xmlns:a16="http://schemas.microsoft.com/office/drawing/2014/main" id="{B49EB262-4439-4806-9262-EF8F5A4F1467}"/>
                </a:ext>
              </a:extLst>
            </p:cNvPr>
            <p:cNvSpPr/>
            <p:nvPr/>
          </p:nvSpPr>
          <p:spPr>
            <a:xfrm>
              <a:off x="10183089" y="284858"/>
              <a:ext cx="1880757" cy="372630"/>
            </a:xfrm>
            <a:prstGeom prst="snipRoundRect">
              <a:avLst/>
            </a:prstGeom>
            <a:solidFill>
              <a:schemeClr val="tx1">
                <a:lumMod val="25000"/>
                <a:lumOff val="7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bg1">
                      <a:lumMod val="65000"/>
                    </a:schemeClr>
                  </a:solidFill>
                </a:rPr>
                <a:t>Run &amp; Debug</a:t>
              </a:r>
            </a:p>
          </p:txBody>
        </p:sp>
        <p:sp>
          <p:nvSpPr>
            <p:cNvPr id="46" name="Rectangle: Top Corners One Rounded and One Snipped 45">
              <a:extLst>
                <a:ext uri="{FF2B5EF4-FFF2-40B4-BE49-F238E27FC236}">
                  <a16:creationId xmlns:a16="http://schemas.microsoft.com/office/drawing/2014/main" id="{589E5ED4-2B70-43F8-8D5B-BFFDD5E4E5E9}"/>
                </a:ext>
              </a:extLst>
            </p:cNvPr>
            <p:cNvSpPr/>
            <p:nvPr/>
          </p:nvSpPr>
          <p:spPr>
            <a:xfrm>
              <a:off x="7488381" y="281394"/>
              <a:ext cx="2722419" cy="372630"/>
            </a:xfrm>
            <a:prstGeom prst="snipRoundRect">
              <a:avLst/>
            </a:prstGeom>
            <a:solidFill>
              <a:schemeClr val="tx1">
                <a:lumMod val="25000"/>
                <a:lumOff val="7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bg1">
                      <a:lumMod val="65000"/>
                    </a:schemeClr>
                  </a:solidFill>
                </a:rPr>
                <a:t>Memory Map Editor</a:t>
              </a:r>
            </a:p>
          </p:txBody>
        </p:sp>
      </p:grpSp>
      <p:sp>
        <p:nvSpPr>
          <p:cNvPr id="54" name="Arrow: Down 53">
            <a:extLst>
              <a:ext uri="{FF2B5EF4-FFF2-40B4-BE49-F238E27FC236}">
                <a16:creationId xmlns:a16="http://schemas.microsoft.com/office/drawing/2014/main" id="{ECC5AA97-47F5-42DE-B5A7-2D8F6224B0D6}"/>
              </a:ext>
            </a:extLst>
          </p:cNvPr>
          <p:cNvSpPr/>
          <p:nvPr/>
        </p:nvSpPr>
        <p:spPr>
          <a:xfrm>
            <a:off x="4297219" y="2327087"/>
            <a:ext cx="406400" cy="476650"/>
          </a:xfrm>
          <a:prstGeom prst="downArrow">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62" name="Arrow: Down 61">
            <a:extLst>
              <a:ext uri="{FF2B5EF4-FFF2-40B4-BE49-F238E27FC236}">
                <a16:creationId xmlns:a16="http://schemas.microsoft.com/office/drawing/2014/main" id="{BC89C1AE-30C3-4C7A-BC48-FA4A5C4A4F95}"/>
              </a:ext>
            </a:extLst>
          </p:cNvPr>
          <p:cNvSpPr/>
          <p:nvPr/>
        </p:nvSpPr>
        <p:spPr>
          <a:xfrm rot="16200000">
            <a:off x="6787093" y="4012433"/>
            <a:ext cx="406400" cy="476650"/>
          </a:xfrm>
          <a:prstGeom prst="downArrow">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9731575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0106FDD7-BF6C-4228-9022-131229E19793}"/>
              </a:ext>
            </a:extLst>
          </p:cNvPr>
          <p:cNvPicPr>
            <a:picLocks noChangeAspect="1"/>
          </p:cNvPicPr>
          <p:nvPr/>
        </p:nvPicPr>
        <p:blipFill rotWithShape="1">
          <a:blip r:embed="rId2"/>
          <a:srcRect r="30223"/>
          <a:stretch/>
        </p:blipFill>
        <p:spPr>
          <a:xfrm>
            <a:off x="446313" y="957916"/>
            <a:ext cx="6486115" cy="1859712"/>
          </a:xfrm>
          <a:prstGeom prst="rect">
            <a:avLst/>
          </a:prstGeom>
          <a:ln>
            <a:no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210F3E46-072E-4C4C-8D82-C645718D72D7}"/>
              </a:ext>
            </a:extLst>
          </p:cNvPr>
          <p:cNvPicPr>
            <a:picLocks noChangeAspect="1"/>
          </p:cNvPicPr>
          <p:nvPr/>
        </p:nvPicPr>
        <p:blipFill>
          <a:blip r:embed="rId3"/>
          <a:stretch>
            <a:fillRect/>
          </a:stretch>
        </p:blipFill>
        <p:spPr>
          <a:xfrm>
            <a:off x="446313" y="3381047"/>
            <a:ext cx="3508987" cy="2135607"/>
          </a:xfrm>
          <a:prstGeom prst="rect">
            <a:avLst/>
          </a:prstGeom>
          <a:ln>
            <a:noFill/>
          </a:ln>
          <a:effectLst>
            <a:outerShdw blurRad="292100" dist="139700" dir="2700000" algn="tl" rotWithShape="0">
              <a:srgbClr val="333333">
                <a:alpha val="65000"/>
              </a:srgbClr>
            </a:outerShdw>
          </a:effectLst>
        </p:spPr>
      </p:pic>
      <p:pic>
        <p:nvPicPr>
          <p:cNvPr id="11" name="Picture 10">
            <a:extLst>
              <a:ext uri="{FF2B5EF4-FFF2-40B4-BE49-F238E27FC236}">
                <a16:creationId xmlns:a16="http://schemas.microsoft.com/office/drawing/2014/main" id="{CD896436-CED5-4A78-A5B0-AE9995720664}"/>
              </a:ext>
            </a:extLst>
          </p:cNvPr>
          <p:cNvPicPr>
            <a:picLocks noChangeAspect="1"/>
          </p:cNvPicPr>
          <p:nvPr/>
        </p:nvPicPr>
        <p:blipFill>
          <a:blip r:embed="rId4"/>
          <a:stretch>
            <a:fillRect/>
          </a:stretch>
        </p:blipFill>
        <p:spPr>
          <a:xfrm>
            <a:off x="5063626" y="3210954"/>
            <a:ext cx="6848100" cy="2214432"/>
          </a:xfrm>
          <a:prstGeom prst="rect">
            <a:avLst/>
          </a:prstGeom>
          <a:ln>
            <a:noFill/>
          </a:ln>
          <a:effectLst>
            <a:outerShdw blurRad="292100" dist="139700" dir="2700000" algn="tl" rotWithShape="0">
              <a:srgbClr val="333333">
                <a:alpha val="65000"/>
              </a:srgbClr>
            </a:outerShdw>
          </a:effectLst>
        </p:spPr>
      </p:pic>
      <p:sp>
        <p:nvSpPr>
          <p:cNvPr id="53" name="Callout: Line 52">
            <a:extLst>
              <a:ext uri="{FF2B5EF4-FFF2-40B4-BE49-F238E27FC236}">
                <a16:creationId xmlns:a16="http://schemas.microsoft.com/office/drawing/2014/main" id="{6A78F95D-5FFC-4F1F-8595-F6C931DD46A9}"/>
              </a:ext>
            </a:extLst>
          </p:cNvPr>
          <p:cNvSpPr/>
          <p:nvPr/>
        </p:nvSpPr>
        <p:spPr>
          <a:xfrm>
            <a:off x="7422574" y="957843"/>
            <a:ext cx="4237074" cy="849691"/>
          </a:xfrm>
          <a:prstGeom prst="borderCallout1">
            <a:avLst>
              <a:gd name="adj1" fmla="val 100705"/>
              <a:gd name="adj2" fmla="val 45259"/>
              <a:gd name="adj3" fmla="val 127887"/>
              <a:gd name="adj4" fmla="val 53806"/>
            </a:avLst>
          </a:prstGeom>
          <a:solidFill>
            <a:schemeClr val="tx2">
              <a:lumMod val="20000"/>
              <a:lumOff val="80000"/>
            </a:schemeClr>
          </a:solidFill>
          <a:ln>
            <a:noFill/>
            <a:tailEnd type="ova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900" dirty="0">
              <a:solidFill>
                <a:schemeClr val="tx1"/>
              </a:solidFill>
            </a:endParaRPr>
          </a:p>
          <a:p>
            <a:r>
              <a:rPr lang="en-US" sz="1200" dirty="0">
                <a:solidFill>
                  <a:schemeClr val="tx1"/>
                </a:solidFill>
              </a:rPr>
              <a:t>8. After successful model update, Helium Platform Assembly detects an update in model’s interface &amp; highlights the instance with details in the tooltip &amp; Problems View </a:t>
            </a:r>
          </a:p>
          <a:p>
            <a:endParaRPr lang="en-US" sz="900" dirty="0">
              <a:solidFill>
                <a:schemeClr val="tx1"/>
              </a:solidFill>
            </a:endParaRPr>
          </a:p>
        </p:txBody>
      </p:sp>
      <p:sp>
        <p:nvSpPr>
          <p:cNvPr id="56" name="Callout: Line 55">
            <a:extLst>
              <a:ext uri="{FF2B5EF4-FFF2-40B4-BE49-F238E27FC236}">
                <a16:creationId xmlns:a16="http://schemas.microsoft.com/office/drawing/2014/main" id="{3C4614B9-2396-4A2E-94A4-542B30578FF2}"/>
              </a:ext>
            </a:extLst>
          </p:cNvPr>
          <p:cNvSpPr/>
          <p:nvPr/>
        </p:nvSpPr>
        <p:spPr>
          <a:xfrm>
            <a:off x="445670" y="5720095"/>
            <a:ext cx="2127304" cy="427722"/>
          </a:xfrm>
          <a:prstGeom prst="borderCallout1">
            <a:avLst>
              <a:gd name="adj1" fmla="val 100705"/>
              <a:gd name="adj2" fmla="val 45259"/>
              <a:gd name="adj3" fmla="val 298454"/>
              <a:gd name="adj4" fmla="val 71623"/>
            </a:avLst>
          </a:prstGeom>
          <a:solidFill>
            <a:schemeClr val="tx2">
              <a:lumMod val="20000"/>
              <a:lumOff val="80000"/>
            </a:schemeClr>
          </a:solidFill>
          <a:ln>
            <a:noFill/>
            <a:tailEnd type="ova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rPr>
              <a:t>9. Select “Update Interface” option in Design Tree View</a:t>
            </a:r>
          </a:p>
        </p:txBody>
      </p:sp>
      <p:sp>
        <p:nvSpPr>
          <p:cNvPr id="59" name="Callout: Line 58">
            <a:extLst>
              <a:ext uri="{FF2B5EF4-FFF2-40B4-BE49-F238E27FC236}">
                <a16:creationId xmlns:a16="http://schemas.microsoft.com/office/drawing/2014/main" id="{81816589-E62C-4A80-A3D8-9A3C4F80C187}"/>
              </a:ext>
            </a:extLst>
          </p:cNvPr>
          <p:cNvSpPr/>
          <p:nvPr/>
        </p:nvSpPr>
        <p:spPr>
          <a:xfrm>
            <a:off x="5063626" y="5630111"/>
            <a:ext cx="5749686" cy="539946"/>
          </a:xfrm>
          <a:prstGeom prst="borderCallout1">
            <a:avLst>
              <a:gd name="adj1" fmla="val 100705"/>
              <a:gd name="adj2" fmla="val 45259"/>
              <a:gd name="adj3" fmla="val 112821"/>
              <a:gd name="adj4" fmla="val 45022"/>
            </a:avLst>
          </a:prstGeom>
          <a:solidFill>
            <a:schemeClr val="tx2">
              <a:lumMod val="20000"/>
              <a:lumOff val="80000"/>
            </a:schemeClr>
          </a:solidFill>
          <a:ln>
            <a:noFill/>
            <a:tailEnd type="ova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rPr>
              <a:t>10. Interface update is reflected for model instance in platform. Helium Platform Assembly preserves instance bindings for ports which are not updated.</a:t>
            </a:r>
          </a:p>
        </p:txBody>
      </p:sp>
      <p:cxnSp>
        <p:nvCxnSpPr>
          <p:cNvPr id="69" name="Straight Connector 68">
            <a:extLst>
              <a:ext uri="{FF2B5EF4-FFF2-40B4-BE49-F238E27FC236}">
                <a16:creationId xmlns:a16="http://schemas.microsoft.com/office/drawing/2014/main" id="{02050639-7B68-4454-930A-058B7A2C1C4F}"/>
              </a:ext>
            </a:extLst>
          </p:cNvPr>
          <p:cNvCxnSpPr>
            <a:cxnSpLocks/>
            <a:stCxn id="53" idx="2"/>
          </p:cNvCxnSpPr>
          <p:nvPr/>
        </p:nvCxnSpPr>
        <p:spPr>
          <a:xfrm flipH="1" flipV="1">
            <a:off x="6485860" y="1129553"/>
            <a:ext cx="936714" cy="253136"/>
          </a:xfrm>
          <a:prstGeom prst="line">
            <a:avLst/>
          </a:prstGeom>
          <a:ln w="9525"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2" name="Straight Connector 71">
            <a:extLst>
              <a:ext uri="{FF2B5EF4-FFF2-40B4-BE49-F238E27FC236}">
                <a16:creationId xmlns:a16="http://schemas.microsoft.com/office/drawing/2014/main" id="{4C2D6B64-E15C-4963-A59D-73B5867FA348}"/>
              </a:ext>
            </a:extLst>
          </p:cNvPr>
          <p:cNvCxnSpPr>
            <a:cxnSpLocks/>
            <a:stCxn id="56" idx="3"/>
          </p:cNvCxnSpPr>
          <p:nvPr/>
        </p:nvCxnSpPr>
        <p:spPr>
          <a:xfrm flipV="1">
            <a:off x="1509322" y="4752753"/>
            <a:ext cx="606557" cy="967342"/>
          </a:xfrm>
          <a:prstGeom prst="line">
            <a:avLst/>
          </a:prstGeom>
          <a:ln w="9525"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5" name="Straight Connector 74">
            <a:extLst>
              <a:ext uri="{FF2B5EF4-FFF2-40B4-BE49-F238E27FC236}">
                <a16:creationId xmlns:a16="http://schemas.microsoft.com/office/drawing/2014/main" id="{C3446CE4-F510-4A41-870C-443A0ED998DA}"/>
              </a:ext>
            </a:extLst>
          </p:cNvPr>
          <p:cNvCxnSpPr>
            <a:cxnSpLocks/>
            <a:stCxn id="59" idx="3"/>
          </p:cNvCxnSpPr>
          <p:nvPr/>
        </p:nvCxnSpPr>
        <p:spPr>
          <a:xfrm flipH="1" flipV="1">
            <a:off x="6337007" y="4890977"/>
            <a:ext cx="1601462" cy="739134"/>
          </a:xfrm>
          <a:prstGeom prst="line">
            <a:avLst/>
          </a:prstGeom>
          <a:ln w="9525"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pSp>
        <p:nvGrpSpPr>
          <p:cNvPr id="41" name="Group 40">
            <a:extLst>
              <a:ext uri="{FF2B5EF4-FFF2-40B4-BE49-F238E27FC236}">
                <a16:creationId xmlns:a16="http://schemas.microsoft.com/office/drawing/2014/main" id="{7DE1774C-1FC8-467D-9C26-F4B07A7A6EB1}"/>
              </a:ext>
            </a:extLst>
          </p:cNvPr>
          <p:cNvGrpSpPr/>
          <p:nvPr/>
        </p:nvGrpSpPr>
        <p:grpSpPr>
          <a:xfrm>
            <a:off x="1184564" y="276976"/>
            <a:ext cx="10879282" cy="380512"/>
            <a:chOff x="1184564" y="276976"/>
            <a:chExt cx="10879282" cy="380512"/>
          </a:xfrm>
        </p:grpSpPr>
        <p:sp>
          <p:nvSpPr>
            <p:cNvPr id="42" name="Rectangle: Top Corners One Rounded and One Snipped 41">
              <a:extLst>
                <a:ext uri="{FF2B5EF4-FFF2-40B4-BE49-F238E27FC236}">
                  <a16:creationId xmlns:a16="http://schemas.microsoft.com/office/drawing/2014/main" id="{7145333C-682B-4F8C-9C1D-004E7E1CB4A6}"/>
                </a:ext>
              </a:extLst>
            </p:cNvPr>
            <p:cNvSpPr/>
            <p:nvPr/>
          </p:nvSpPr>
          <p:spPr>
            <a:xfrm>
              <a:off x="1184564" y="276976"/>
              <a:ext cx="3584864" cy="372630"/>
            </a:xfrm>
            <a:prstGeom prst="snip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Model &amp; Platform Management</a:t>
              </a:r>
            </a:p>
          </p:txBody>
        </p:sp>
        <p:sp>
          <p:nvSpPr>
            <p:cNvPr id="43" name="Rectangle: Top Corners One Rounded and One Snipped 42">
              <a:extLst>
                <a:ext uri="{FF2B5EF4-FFF2-40B4-BE49-F238E27FC236}">
                  <a16:creationId xmlns:a16="http://schemas.microsoft.com/office/drawing/2014/main" id="{8C99F72D-A638-4D23-B7D0-946016D3966B}"/>
                </a:ext>
              </a:extLst>
            </p:cNvPr>
            <p:cNvSpPr/>
            <p:nvPr/>
          </p:nvSpPr>
          <p:spPr>
            <a:xfrm>
              <a:off x="4769425" y="284858"/>
              <a:ext cx="2722419" cy="372630"/>
            </a:xfrm>
            <a:prstGeom prst="snipRoundRect">
              <a:avLst/>
            </a:prstGeom>
            <a:solidFill>
              <a:schemeClr val="tx1">
                <a:lumMod val="25000"/>
                <a:lumOff val="7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bg1">
                      <a:lumMod val="65000"/>
                    </a:schemeClr>
                  </a:solidFill>
                </a:rPr>
                <a:t>Platform Editor</a:t>
              </a:r>
            </a:p>
          </p:txBody>
        </p:sp>
        <p:sp>
          <p:nvSpPr>
            <p:cNvPr id="45" name="Rectangle: Top Corners One Rounded and One Snipped 44">
              <a:extLst>
                <a:ext uri="{FF2B5EF4-FFF2-40B4-BE49-F238E27FC236}">
                  <a16:creationId xmlns:a16="http://schemas.microsoft.com/office/drawing/2014/main" id="{B49EB262-4439-4806-9262-EF8F5A4F1467}"/>
                </a:ext>
              </a:extLst>
            </p:cNvPr>
            <p:cNvSpPr/>
            <p:nvPr/>
          </p:nvSpPr>
          <p:spPr>
            <a:xfrm>
              <a:off x="10183089" y="284858"/>
              <a:ext cx="1880757" cy="372630"/>
            </a:xfrm>
            <a:prstGeom prst="snipRoundRect">
              <a:avLst/>
            </a:prstGeom>
            <a:solidFill>
              <a:schemeClr val="tx1">
                <a:lumMod val="25000"/>
                <a:lumOff val="7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bg1">
                      <a:lumMod val="65000"/>
                    </a:schemeClr>
                  </a:solidFill>
                </a:rPr>
                <a:t>Run &amp; Debug</a:t>
              </a:r>
            </a:p>
          </p:txBody>
        </p:sp>
        <p:sp>
          <p:nvSpPr>
            <p:cNvPr id="46" name="Rectangle: Top Corners One Rounded and One Snipped 45">
              <a:extLst>
                <a:ext uri="{FF2B5EF4-FFF2-40B4-BE49-F238E27FC236}">
                  <a16:creationId xmlns:a16="http://schemas.microsoft.com/office/drawing/2014/main" id="{589E5ED4-2B70-43F8-8D5B-BFFDD5E4E5E9}"/>
                </a:ext>
              </a:extLst>
            </p:cNvPr>
            <p:cNvSpPr/>
            <p:nvPr/>
          </p:nvSpPr>
          <p:spPr>
            <a:xfrm>
              <a:off x="7488381" y="281394"/>
              <a:ext cx="2722419" cy="372630"/>
            </a:xfrm>
            <a:prstGeom prst="snipRoundRect">
              <a:avLst/>
            </a:prstGeom>
            <a:solidFill>
              <a:schemeClr val="tx1">
                <a:lumMod val="25000"/>
                <a:lumOff val="7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bg1">
                      <a:lumMod val="65000"/>
                    </a:schemeClr>
                  </a:solidFill>
                </a:rPr>
                <a:t>Memory Map Editor</a:t>
              </a:r>
            </a:p>
          </p:txBody>
        </p:sp>
      </p:grpSp>
      <p:sp>
        <p:nvSpPr>
          <p:cNvPr id="47" name="Arrow: Down 46">
            <a:extLst>
              <a:ext uri="{FF2B5EF4-FFF2-40B4-BE49-F238E27FC236}">
                <a16:creationId xmlns:a16="http://schemas.microsoft.com/office/drawing/2014/main" id="{7ABF52E2-05D0-4D16-8E58-671C1DF6939F}"/>
              </a:ext>
            </a:extLst>
          </p:cNvPr>
          <p:cNvSpPr/>
          <p:nvPr/>
        </p:nvSpPr>
        <p:spPr>
          <a:xfrm>
            <a:off x="2370417" y="2887613"/>
            <a:ext cx="406400" cy="476650"/>
          </a:xfrm>
          <a:prstGeom prst="downArrow">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4" name="Arrow: Down 53">
            <a:extLst>
              <a:ext uri="{FF2B5EF4-FFF2-40B4-BE49-F238E27FC236}">
                <a16:creationId xmlns:a16="http://schemas.microsoft.com/office/drawing/2014/main" id="{0282E4A2-06B6-434E-9C8D-911580C4496B}"/>
              </a:ext>
            </a:extLst>
          </p:cNvPr>
          <p:cNvSpPr/>
          <p:nvPr/>
        </p:nvSpPr>
        <p:spPr>
          <a:xfrm rot="16200000">
            <a:off x="4409449" y="4210525"/>
            <a:ext cx="406400" cy="476650"/>
          </a:xfrm>
          <a:prstGeom prst="downArrow">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5453069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51661842-776C-4B9C-9339-158F737D0A6A}"/>
              </a:ext>
            </a:extLst>
          </p:cNvPr>
          <p:cNvSpPr>
            <a:spLocks noGrp="1"/>
          </p:cNvSpPr>
          <p:nvPr>
            <p:ph idx="1"/>
          </p:nvPr>
        </p:nvSpPr>
        <p:spPr>
          <a:xfrm>
            <a:off x="446313" y="3429000"/>
            <a:ext cx="3962209" cy="1796236"/>
          </a:xfrm>
        </p:spPr>
        <p:txBody>
          <a:bodyPr/>
          <a:lstStyle/>
          <a:p>
            <a:pPr lvl="1"/>
            <a:endParaRPr lang="en-US" sz="1050" dirty="0"/>
          </a:p>
          <a:p>
            <a:endParaRPr lang="en-US" sz="1050" dirty="0"/>
          </a:p>
        </p:txBody>
      </p:sp>
      <p:sp>
        <p:nvSpPr>
          <p:cNvPr id="34" name="Rectangle 33">
            <a:extLst>
              <a:ext uri="{FF2B5EF4-FFF2-40B4-BE49-F238E27FC236}">
                <a16:creationId xmlns:a16="http://schemas.microsoft.com/office/drawing/2014/main" id="{38C03C30-866A-4906-AA3F-44C4C55C9550}"/>
              </a:ext>
            </a:extLst>
          </p:cNvPr>
          <p:cNvSpPr/>
          <p:nvPr/>
        </p:nvSpPr>
        <p:spPr>
          <a:xfrm>
            <a:off x="3604437" y="1478568"/>
            <a:ext cx="4699591" cy="1231704"/>
          </a:xfrm>
          <a:prstGeom prst="rect">
            <a:avLst/>
          </a:prstGeom>
          <a:solidFill>
            <a:schemeClr val="tx2">
              <a:lumMod val="20000"/>
              <a:lumOff val="80000"/>
            </a:schemeClr>
          </a:solidFill>
          <a:ln>
            <a:noFill/>
            <a:tailEnd type="ova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Platform is created with a certain ARM Fast Models© version </a:t>
            </a:r>
          </a:p>
        </p:txBody>
      </p:sp>
      <p:sp>
        <p:nvSpPr>
          <p:cNvPr id="35" name="Arrow: Down 34">
            <a:extLst>
              <a:ext uri="{FF2B5EF4-FFF2-40B4-BE49-F238E27FC236}">
                <a16:creationId xmlns:a16="http://schemas.microsoft.com/office/drawing/2014/main" id="{85E5E6A1-5935-470D-A828-37A97D155A16}"/>
              </a:ext>
            </a:extLst>
          </p:cNvPr>
          <p:cNvSpPr/>
          <p:nvPr/>
        </p:nvSpPr>
        <p:spPr>
          <a:xfrm>
            <a:off x="5784110" y="2730318"/>
            <a:ext cx="340242" cy="416054"/>
          </a:xfrm>
          <a:prstGeom prst="downArrow">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6" name="Title 4">
            <a:extLst>
              <a:ext uri="{FF2B5EF4-FFF2-40B4-BE49-F238E27FC236}">
                <a16:creationId xmlns:a16="http://schemas.microsoft.com/office/drawing/2014/main" id="{A6446C05-DFED-4366-BAC7-AD32DF4EC768}"/>
              </a:ext>
            </a:extLst>
          </p:cNvPr>
          <p:cNvSpPr>
            <a:spLocks noGrp="1"/>
          </p:cNvSpPr>
          <p:nvPr>
            <p:ph type="title"/>
          </p:nvPr>
        </p:nvSpPr>
        <p:spPr>
          <a:xfrm>
            <a:off x="446313" y="811697"/>
            <a:ext cx="11310257" cy="666871"/>
          </a:xfrm>
        </p:spPr>
        <p:txBody>
          <a:bodyPr/>
          <a:lstStyle/>
          <a:p>
            <a:r>
              <a:rPr lang="en-US" dirty="0"/>
              <a:t>How Helium Handles ARM Fast Model Version Updates</a:t>
            </a:r>
          </a:p>
        </p:txBody>
      </p:sp>
      <p:sp>
        <p:nvSpPr>
          <p:cNvPr id="37" name="Rectangle 36">
            <a:extLst>
              <a:ext uri="{FF2B5EF4-FFF2-40B4-BE49-F238E27FC236}">
                <a16:creationId xmlns:a16="http://schemas.microsoft.com/office/drawing/2014/main" id="{502F50BD-E132-4706-8FD9-AB86AF789EC9}"/>
              </a:ext>
            </a:extLst>
          </p:cNvPr>
          <p:cNvSpPr/>
          <p:nvPr/>
        </p:nvSpPr>
        <p:spPr>
          <a:xfrm>
            <a:off x="3604436" y="3145159"/>
            <a:ext cx="4699591" cy="1231704"/>
          </a:xfrm>
          <a:prstGeom prst="rect">
            <a:avLst/>
          </a:prstGeom>
          <a:solidFill>
            <a:schemeClr val="tx2">
              <a:lumMod val="20000"/>
              <a:lumOff val="80000"/>
            </a:schemeClr>
          </a:solidFill>
          <a:ln>
            <a:noFill/>
            <a:tailEnd type="ova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Helium Platform Assembly is launched with a different ARM Fast Models© version</a:t>
            </a:r>
          </a:p>
        </p:txBody>
      </p:sp>
      <p:sp>
        <p:nvSpPr>
          <p:cNvPr id="38" name="Rectangle 37">
            <a:extLst>
              <a:ext uri="{FF2B5EF4-FFF2-40B4-BE49-F238E27FC236}">
                <a16:creationId xmlns:a16="http://schemas.microsoft.com/office/drawing/2014/main" id="{C8C087D0-86FD-4692-A8F0-781649FF4425}"/>
              </a:ext>
            </a:extLst>
          </p:cNvPr>
          <p:cNvSpPr/>
          <p:nvPr/>
        </p:nvSpPr>
        <p:spPr>
          <a:xfrm>
            <a:off x="3604436" y="4811750"/>
            <a:ext cx="4699591" cy="1231704"/>
          </a:xfrm>
          <a:prstGeom prst="rect">
            <a:avLst/>
          </a:prstGeom>
          <a:solidFill>
            <a:schemeClr val="tx2">
              <a:lumMod val="20000"/>
              <a:lumOff val="80000"/>
            </a:schemeClr>
          </a:solidFill>
          <a:ln>
            <a:noFill/>
            <a:tailEnd type="ova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Helium Platform Assembly detects ARM Fast Models© version change, prompts to update model &amp; platform to new ARM Fast Models© version</a:t>
            </a:r>
          </a:p>
        </p:txBody>
      </p:sp>
      <p:sp>
        <p:nvSpPr>
          <p:cNvPr id="39" name="Arrow: Down 38">
            <a:extLst>
              <a:ext uri="{FF2B5EF4-FFF2-40B4-BE49-F238E27FC236}">
                <a16:creationId xmlns:a16="http://schemas.microsoft.com/office/drawing/2014/main" id="{3649FDDB-E50D-41D6-8C9C-C0F7C7238979}"/>
              </a:ext>
            </a:extLst>
          </p:cNvPr>
          <p:cNvSpPr/>
          <p:nvPr/>
        </p:nvSpPr>
        <p:spPr>
          <a:xfrm>
            <a:off x="5784110" y="4376863"/>
            <a:ext cx="340242" cy="416054"/>
          </a:xfrm>
          <a:prstGeom prst="downArrow">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nvGrpSpPr>
          <p:cNvPr id="40" name="Group 39">
            <a:extLst>
              <a:ext uri="{FF2B5EF4-FFF2-40B4-BE49-F238E27FC236}">
                <a16:creationId xmlns:a16="http://schemas.microsoft.com/office/drawing/2014/main" id="{60531D25-FBE4-41EA-A217-847E604086A9}"/>
              </a:ext>
            </a:extLst>
          </p:cNvPr>
          <p:cNvGrpSpPr/>
          <p:nvPr/>
        </p:nvGrpSpPr>
        <p:grpSpPr>
          <a:xfrm>
            <a:off x="1184564" y="276976"/>
            <a:ext cx="10879282" cy="380512"/>
            <a:chOff x="1184564" y="276976"/>
            <a:chExt cx="10879282" cy="380512"/>
          </a:xfrm>
        </p:grpSpPr>
        <p:sp>
          <p:nvSpPr>
            <p:cNvPr id="42" name="Rectangle: Top Corners One Rounded and One Snipped 41">
              <a:extLst>
                <a:ext uri="{FF2B5EF4-FFF2-40B4-BE49-F238E27FC236}">
                  <a16:creationId xmlns:a16="http://schemas.microsoft.com/office/drawing/2014/main" id="{D58E7D59-D41A-4E68-95A5-B352EE6A2ABC}"/>
                </a:ext>
              </a:extLst>
            </p:cNvPr>
            <p:cNvSpPr/>
            <p:nvPr/>
          </p:nvSpPr>
          <p:spPr>
            <a:xfrm>
              <a:off x="1184564" y="276976"/>
              <a:ext cx="3584864" cy="372630"/>
            </a:xfrm>
            <a:prstGeom prst="snip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Model &amp; Platform Management</a:t>
              </a:r>
            </a:p>
          </p:txBody>
        </p:sp>
        <p:sp>
          <p:nvSpPr>
            <p:cNvPr id="45" name="Rectangle: Top Corners One Rounded and One Snipped 44">
              <a:extLst>
                <a:ext uri="{FF2B5EF4-FFF2-40B4-BE49-F238E27FC236}">
                  <a16:creationId xmlns:a16="http://schemas.microsoft.com/office/drawing/2014/main" id="{451EA9C3-048C-4481-B30D-3C1A357A4A8D}"/>
                </a:ext>
              </a:extLst>
            </p:cNvPr>
            <p:cNvSpPr/>
            <p:nvPr/>
          </p:nvSpPr>
          <p:spPr>
            <a:xfrm>
              <a:off x="4769425" y="284858"/>
              <a:ext cx="2722419" cy="372630"/>
            </a:xfrm>
            <a:prstGeom prst="snipRoundRect">
              <a:avLst/>
            </a:prstGeom>
            <a:solidFill>
              <a:schemeClr val="tx1">
                <a:lumMod val="25000"/>
                <a:lumOff val="7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bg1">
                      <a:lumMod val="65000"/>
                    </a:schemeClr>
                  </a:solidFill>
                </a:rPr>
                <a:t>Platform Editor</a:t>
              </a:r>
            </a:p>
          </p:txBody>
        </p:sp>
        <p:sp>
          <p:nvSpPr>
            <p:cNvPr id="48" name="Rectangle: Top Corners One Rounded and One Snipped 47">
              <a:extLst>
                <a:ext uri="{FF2B5EF4-FFF2-40B4-BE49-F238E27FC236}">
                  <a16:creationId xmlns:a16="http://schemas.microsoft.com/office/drawing/2014/main" id="{22829B47-5194-4E5A-A823-2A41B5246E45}"/>
                </a:ext>
              </a:extLst>
            </p:cNvPr>
            <p:cNvSpPr/>
            <p:nvPr/>
          </p:nvSpPr>
          <p:spPr>
            <a:xfrm>
              <a:off x="10183089" y="284858"/>
              <a:ext cx="1880757" cy="372630"/>
            </a:xfrm>
            <a:prstGeom prst="snipRoundRect">
              <a:avLst/>
            </a:prstGeom>
            <a:solidFill>
              <a:schemeClr val="tx1">
                <a:lumMod val="25000"/>
                <a:lumOff val="7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bg1">
                      <a:lumMod val="65000"/>
                    </a:schemeClr>
                  </a:solidFill>
                </a:rPr>
                <a:t>Run &amp; Debug</a:t>
              </a:r>
            </a:p>
          </p:txBody>
        </p:sp>
        <p:sp>
          <p:nvSpPr>
            <p:cNvPr id="52" name="Rectangle: Top Corners One Rounded and One Snipped 51">
              <a:extLst>
                <a:ext uri="{FF2B5EF4-FFF2-40B4-BE49-F238E27FC236}">
                  <a16:creationId xmlns:a16="http://schemas.microsoft.com/office/drawing/2014/main" id="{56B03B90-F495-4907-8AC9-4EC2AEA1C0C3}"/>
                </a:ext>
              </a:extLst>
            </p:cNvPr>
            <p:cNvSpPr/>
            <p:nvPr/>
          </p:nvSpPr>
          <p:spPr>
            <a:xfrm>
              <a:off x="7488381" y="281394"/>
              <a:ext cx="2722419" cy="372630"/>
            </a:xfrm>
            <a:prstGeom prst="snipRoundRect">
              <a:avLst/>
            </a:prstGeom>
            <a:solidFill>
              <a:schemeClr val="tx1">
                <a:lumMod val="25000"/>
                <a:lumOff val="7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bg1">
                      <a:lumMod val="65000"/>
                    </a:schemeClr>
                  </a:solidFill>
                </a:rPr>
                <a:t>Memory Map Editor</a:t>
              </a:r>
            </a:p>
          </p:txBody>
        </p:sp>
      </p:grpSp>
    </p:spTree>
    <p:extLst>
      <p:ext uri="{BB962C8B-B14F-4D97-AF65-F5344CB8AC3E}">
        <p14:creationId xmlns:p14="http://schemas.microsoft.com/office/powerpoint/2010/main" val="25995071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BEB4CB-B3E6-484E-8127-6E70EED3E938}"/>
              </a:ext>
            </a:extLst>
          </p:cNvPr>
          <p:cNvSpPr>
            <a:spLocks noGrp="1"/>
          </p:cNvSpPr>
          <p:nvPr>
            <p:ph type="title"/>
          </p:nvPr>
        </p:nvSpPr>
        <p:spPr/>
        <p:txBody>
          <a:bodyPr/>
          <a:lstStyle/>
          <a:p>
            <a:r>
              <a:rPr lang="en-US" dirty="0"/>
              <a:t>Platform Assembly Perspective</a:t>
            </a:r>
          </a:p>
        </p:txBody>
      </p:sp>
      <p:pic>
        <p:nvPicPr>
          <p:cNvPr id="3074" name="Picture 2" descr="https://rdwiki.cadence.com/download/attachments/399217024/worddav2aeb3ee33c2843e3c7f8dbdde12e56d6.png?version=1&amp;modificationDate=1622203838000&amp;api=v2">
            <a:extLst>
              <a:ext uri="{FF2B5EF4-FFF2-40B4-BE49-F238E27FC236}">
                <a16:creationId xmlns:a16="http://schemas.microsoft.com/office/drawing/2014/main" id="{125432B8-3465-4BA9-98C7-EFAB05CC5FC6}"/>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056231" y="1080187"/>
            <a:ext cx="7324371" cy="51026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745385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891AFB7-B39F-4569-A17B-A0C116807335}"/>
              </a:ext>
            </a:extLst>
          </p:cNvPr>
          <p:cNvPicPr>
            <a:picLocks noChangeAspect="1"/>
          </p:cNvPicPr>
          <p:nvPr/>
        </p:nvPicPr>
        <p:blipFill>
          <a:blip r:embed="rId2"/>
          <a:stretch>
            <a:fillRect/>
          </a:stretch>
        </p:blipFill>
        <p:spPr>
          <a:xfrm>
            <a:off x="4318217" y="937020"/>
            <a:ext cx="7396316" cy="2380485"/>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089BC5D4-8E7E-42C3-AE47-94663C0DA566}"/>
              </a:ext>
            </a:extLst>
          </p:cNvPr>
          <p:cNvPicPr>
            <a:picLocks noChangeAspect="1"/>
          </p:cNvPicPr>
          <p:nvPr/>
        </p:nvPicPr>
        <p:blipFill rotWithShape="1">
          <a:blip r:embed="rId3"/>
          <a:srcRect r="21794"/>
          <a:stretch/>
        </p:blipFill>
        <p:spPr>
          <a:xfrm>
            <a:off x="4318217" y="3906366"/>
            <a:ext cx="7396316" cy="1655053"/>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8EF5467B-FDC5-4B78-BD8B-B9E0B8EC872B}"/>
              </a:ext>
            </a:extLst>
          </p:cNvPr>
          <p:cNvPicPr>
            <a:picLocks noChangeAspect="1"/>
          </p:cNvPicPr>
          <p:nvPr/>
        </p:nvPicPr>
        <p:blipFill>
          <a:blip r:embed="rId4"/>
          <a:stretch>
            <a:fillRect/>
          </a:stretch>
        </p:blipFill>
        <p:spPr>
          <a:xfrm>
            <a:off x="369327" y="3845054"/>
            <a:ext cx="3197024" cy="1322370"/>
          </a:xfrm>
          <a:prstGeom prst="rect">
            <a:avLst/>
          </a:prstGeom>
        </p:spPr>
      </p:pic>
      <p:sp>
        <p:nvSpPr>
          <p:cNvPr id="18" name="Callout: Line 17">
            <a:extLst>
              <a:ext uri="{FF2B5EF4-FFF2-40B4-BE49-F238E27FC236}">
                <a16:creationId xmlns:a16="http://schemas.microsoft.com/office/drawing/2014/main" id="{3AE7F545-EAAA-4A7B-BA50-00B66FF79320}"/>
              </a:ext>
            </a:extLst>
          </p:cNvPr>
          <p:cNvSpPr/>
          <p:nvPr/>
        </p:nvSpPr>
        <p:spPr>
          <a:xfrm>
            <a:off x="1394632" y="1297150"/>
            <a:ext cx="2656374" cy="1014290"/>
          </a:xfrm>
          <a:prstGeom prst="borderCallout1">
            <a:avLst>
              <a:gd name="adj1" fmla="val 100705"/>
              <a:gd name="adj2" fmla="val 45259"/>
              <a:gd name="adj3" fmla="val 125032"/>
              <a:gd name="adj4" fmla="val 51085"/>
            </a:avLst>
          </a:prstGeom>
          <a:solidFill>
            <a:schemeClr val="tx2">
              <a:lumMod val="20000"/>
              <a:lumOff val="80000"/>
            </a:schemeClr>
          </a:solidFill>
          <a:ln>
            <a:noFill/>
            <a:tailEnd type="ova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rPr>
              <a:t>1. Platform has ARMCortexM7CT instance named ARMCortexM7CT_1. Current ARM Fast Models© version is 11.10 </a:t>
            </a:r>
          </a:p>
        </p:txBody>
      </p:sp>
      <p:cxnSp>
        <p:nvCxnSpPr>
          <p:cNvPr id="19" name="Straight Connector 18">
            <a:extLst>
              <a:ext uri="{FF2B5EF4-FFF2-40B4-BE49-F238E27FC236}">
                <a16:creationId xmlns:a16="http://schemas.microsoft.com/office/drawing/2014/main" id="{8525F7E7-BC49-4BEC-BEC6-AC9CE97CAD06}"/>
              </a:ext>
            </a:extLst>
          </p:cNvPr>
          <p:cNvCxnSpPr>
            <a:cxnSpLocks/>
            <a:stCxn id="18" idx="0"/>
          </p:cNvCxnSpPr>
          <p:nvPr/>
        </p:nvCxnSpPr>
        <p:spPr>
          <a:xfrm>
            <a:off x="4051006" y="1804295"/>
            <a:ext cx="709572" cy="1374812"/>
          </a:xfrm>
          <a:prstGeom prst="line">
            <a:avLst/>
          </a:prstGeom>
          <a:ln w="9525"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3" name="Callout: Line 22">
            <a:extLst>
              <a:ext uri="{FF2B5EF4-FFF2-40B4-BE49-F238E27FC236}">
                <a16:creationId xmlns:a16="http://schemas.microsoft.com/office/drawing/2014/main" id="{8AE490EB-7001-4FBC-B984-5BD5C7256123}"/>
              </a:ext>
            </a:extLst>
          </p:cNvPr>
          <p:cNvSpPr/>
          <p:nvPr/>
        </p:nvSpPr>
        <p:spPr>
          <a:xfrm>
            <a:off x="5936513" y="5632136"/>
            <a:ext cx="5778020" cy="736766"/>
          </a:xfrm>
          <a:prstGeom prst="borderCallout1">
            <a:avLst>
              <a:gd name="adj1" fmla="val 100705"/>
              <a:gd name="adj2" fmla="val 45259"/>
              <a:gd name="adj3" fmla="val 124030"/>
              <a:gd name="adj4" fmla="val 52455"/>
            </a:avLst>
          </a:prstGeom>
          <a:solidFill>
            <a:schemeClr val="tx2">
              <a:lumMod val="20000"/>
              <a:lumOff val="80000"/>
            </a:schemeClr>
          </a:solidFill>
          <a:ln>
            <a:noFill/>
            <a:tailEnd type="ova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rPr>
              <a:t>2. Helium Platform Assembly is launched with ARM Fast Models version 11.11. Helium Platform Assembly detects change in ARM Fast Models© version and highlights the instance with details in the tooltip &amp; Problems View</a:t>
            </a:r>
          </a:p>
        </p:txBody>
      </p:sp>
      <p:cxnSp>
        <p:nvCxnSpPr>
          <p:cNvPr id="24" name="Straight Connector 23">
            <a:extLst>
              <a:ext uri="{FF2B5EF4-FFF2-40B4-BE49-F238E27FC236}">
                <a16:creationId xmlns:a16="http://schemas.microsoft.com/office/drawing/2014/main" id="{2D12F3D1-0324-4DEE-A868-C4B5BDD4EB68}"/>
              </a:ext>
            </a:extLst>
          </p:cNvPr>
          <p:cNvCxnSpPr>
            <a:cxnSpLocks/>
          </p:cNvCxnSpPr>
          <p:nvPr/>
        </p:nvCxnSpPr>
        <p:spPr>
          <a:xfrm flipH="1" flipV="1">
            <a:off x="8222029" y="4688958"/>
            <a:ext cx="581731" cy="943178"/>
          </a:xfrm>
          <a:prstGeom prst="line">
            <a:avLst/>
          </a:prstGeom>
          <a:ln w="9525"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0" name="Callout: Line 29">
            <a:extLst>
              <a:ext uri="{FF2B5EF4-FFF2-40B4-BE49-F238E27FC236}">
                <a16:creationId xmlns:a16="http://schemas.microsoft.com/office/drawing/2014/main" id="{BBD4DED6-A543-4CC4-9EBD-6F26A44E19D3}"/>
              </a:ext>
            </a:extLst>
          </p:cNvPr>
          <p:cNvSpPr/>
          <p:nvPr/>
        </p:nvSpPr>
        <p:spPr>
          <a:xfrm>
            <a:off x="1076907" y="5632136"/>
            <a:ext cx="1948833" cy="736766"/>
          </a:xfrm>
          <a:prstGeom prst="borderCallout1">
            <a:avLst>
              <a:gd name="adj1" fmla="val 100705"/>
              <a:gd name="adj2" fmla="val 45259"/>
              <a:gd name="adj3" fmla="val 144984"/>
              <a:gd name="adj4" fmla="val 54933"/>
            </a:avLst>
          </a:prstGeom>
          <a:solidFill>
            <a:schemeClr val="tx2">
              <a:lumMod val="20000"/>
              <a:lumOff val="80000"/>
            </a:schemeClr>
          </a:solidFill>
          <a:ln>
            <a:noFill/>
            <a:tailEnd type="ova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rPr>
              <a:t>3. Select “Go to Catalog Model” option in Design Tree View</a:t>
            </a:r>
          </a:p>
        </p:txBody>
      </p:sp>
      <p:cxnSp>
        <p:nvCxnSpPr>
          <p:cNvPr id="31" name="Straight Connector 30">
            <a:extLst>
              <a:ext uri="{FF2B5EF4-FFF2-40B4-BE49-F238E27FC236}">
                <a16:creationId xmlns:a16="http://schemas.microsoft.com/office/drawing/2014/main" id="{5EA43CA2-CAA1-4EA9-B151-AD34F28071A7}"/>
              </a:ext>
            </a:extLst>
          </p:cNvPr>
          <p:cNvCxnSpPr>
            <a:cxnSpLocks/>
            <a:stCxn id="30" idx="3"/>
          </p:cNvCxnSpPr>
          <p:nvPr/>
        </p:nvCxnSpPr>
        <p:spPr>
          <a:xfrm flipV="1">
            <a:off x="2051324" y="5167424"/>
            <a:ext cx="383532" cy="464712"/>
          </a:xfrm>
          <a:prstGeom prst="line">
            <a:avLst/>
          </a:prstGeom>
          <a:ln w="9525"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pSp>
        <p:nvGrpSpPr>
          <p:cNvPr id="17" name="Group 16">
            <a:extLst>
              <a:ext uri="{FF2B5EF4-FFF2-40B4-BE49-F238E27FC236}">
                <a16:creationId xmlns:a16="http://schemas.microsoft.com/office/drawing/2014/main" id="{D33EEEAC-3D4D-4181-9DA3-00D328CF6DEA}"/>
              </a:ext>
            </a:extLst>
          </p:cNvPr>
          <p:cNvGrpSpPr/>
          <p:nvPr/>
        </p:nvGrpSpPr>
        <p:grpSpPr>
          <a:xfrm>
            <a:off x="1184564" y="276976"/>
            <a:ext cx="10879282" cy="380512"/>
            <a:chOff x="1184564" y="276976"/>
            <a:chExt cx="10879282" cy="380512"/>
          </a:xfrm>
        </p:grpSpPr>
        <p:sp>
          <p:nvSpPr>
            <p:cNvPr id="20" name="Rectangle: Top Corners One Rounded and One Snipped 19">
              <a:extLst>
                <a:ext uri="{FF2B5EF4-FFF2-40B4-BE49-F238E27FC236}">
                  <a16:creationId xmlns:a16="http://schemas.microsoft.com/office/drawing/2014/main" id="{80DEB2D0-B97F-4B8D-A6C4-1325C083F167}"/>
                </a:ext>
              </a:extLst>
            </p:cNvPr>
            <p:cNvSpPr/>
            <p:nvPr/>
          </p:nvSpPr>
          <p:spPr>
            <a:xfrm>
              <a:off x="1184564" y="276976"/>
              <a:ext cx="3584864" cy="372630"/>
            </a:xfrm>
            <a:prstGeom prst="snip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Model &amp; Platform Management</a:t>
              </a:r>
            </a:p>
          </p:txBody>
        </p:sp>
        <p:sp>
          <p:nvSpPr>
            <p:cNvPr id="21" name="Rectangle: Top Corners One Rounded and One Snipped 20">
              <a:extLst>
                <a:ext uri="{FF2B5EF4-FFF2-40B4-BE49-F238E27FC236}">
                  <a16:creationId xmlns:a16="http://schemas.microsoft.com/office/drawing/2014/main" id="{7101A41A-CF8E-4AFB-A136-03B71F53FD14}"/>
                </a:ext>
              </a:extLst>
            </p:cNvPr>
            <p:cNvSpPr/>
            <p:nvPr/>
          </p:nvSpPr>
          <p:spPr>
            <a:xfrm>
              <a:off x="4769425" y="284858"/>
              <a:ext cx="2722419" cy="372630"/>
            </a:xfrm>
            <a:prstGeom prst="snipRoundRect">
              <a:avLst/>
            </a:prstGeom>
            <a:solidFill>
              <a:schemeClr val="tx1">
                <a:lumMod val="25000"/>
                <a:lumOff val="7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bg1">
                      <a:lumMod val="65000"/>
                    </a:schemeClr>
                  </a:solidFill>
                </a:rPr>
                <a:t>Platform Editor</a:t>
              </a:r>
            </a:p>
          </p:txBody>
        </p:sp>
        <p:sp>
          <p:nvSpPr>
            <p:cNvPr id="22" name="Rectangle: Top Corners One Rounded and One Snipped 21">
              <a:extLst>
                <a:ext uri="{FF2B5EF4-FFF2-40B4-BE49-F238E27FC236}">
                  <a16:creationId xmlns:a16="http://schemas.microsoft.com/office/drawing/2014/main" id="{9F230FA5-BA28-49B0-9723-930C2C6268D1}"/>
                </a:ext>
              </a:extLst>
            </p:cNvPr>
            <p:cNvSpPr/>
            <p:nvPr/>
          </p:nvSpPr>
          <p:spPr>
            <a:xfrm>
              <a:off x="10183089" y="284858"/>
              <a:ext cx="1880757" cy="372630"/>
            </a:xfrm>
            <a:prstGeom prst="snipRoundRect">
              <a:avLst/>
            </a:prstGeom>
            <a:solidFill>
              <a:schemeClr val="tx1">
                <a:lumMod val="25000"/>
                <a:lumOff val="7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bg1">
                      <a:lumMod val="65000"/>
                    </a:schemeClr>
                  </a:solidFill>
                </a:rPr>
                <a:t>Run &amp; Debug</a:t>
              </a:r>
            </a:p>
          </p:txBody>
        </p:sp>
        <p:sp>
          <p:nvSpPr>
            <p:cNvPr id="25" name="Rectangle: Top Corners One Rounded and One Snipped 24">
              <a:extLst>
                <a:ext uri="{FF2B5EF4-FFF2-40B4-BE49-F238E27FC236}">
                  <a16:creationId xmlns:a16="http://schemas.microsoft.com/office/drawing/2014/main" id="{6E5B6FDE-2655-4D79-ABE0-539BB76E83C8}"/>
                </a:ext>
              </a:extLst>
            </p:cNvPr>
            <p:cNvSpPr/>
            <p:nvPr/>
          </p:nvSpPr>
          <p:spPr>
            <a:xfrm>
              <a:off x="7488381" y="281394"/>
              <a:ext cx="2722419" cy="372630"/>
            </a:xfrm>
            <a:prstGeom prst="snipRoundRect">
              <a:avLst/>
            </a:prstGeom>
            <a:solidFill>
              <a:schemeClr val="tx1">
                <a:lumMod val="25000"/>
                <a:lumOff val="7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bg1">
                      <a:lumMod val="65000"/>
                    </a:schemeClr>
                  </a:solidFill>
                </a:rPr>
                <a:t>Memory Map Editor</a:t>
              </a:r>
            </a:p>
          </p:txBody>
        </p:sp>
      </p:grpSp>
      <p:sp>
        <p:nvSpPr>
          <p:cNvPr id="26" name="Arrow: Down 25">
            <a:extLst>
              <a:ext uri="{FF2B5EF4-FFF2-40B4-BE49-F238E27FC236}">
                <a16:creationId xmlns:a16="http://schemas.microsoft.com/office/drawing/2014/main" id="{B0B4F60E-C0F1-4546-BE9F-C59A74CB4778}"/>
              </a:ext>
            </a:extLst>
          </p:cNvPr>
          <p:cNvSpPr/>
          <p:nvPr/>
        </p:nvSpPr>
        <p:spPr>
          <a:xfrm>
            <a:off x="8222029" y="3429000"/>
            <a:ext cx="340242" cy="416054"/>
          </a:xfrm>
          <a:prstGeom prst="downArrow">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2" name="Arrow: Down 31">
            <a:extLst>
              <a:ext uri="{FF2B5EF4-FFF2-40B4-BE49-F238E27FC236}">
                <a16:creationId xmlns:a16="http://schemas.microsoft.com/office/drawing/2014/main" id="{119F0F7C-9EB0-4EFD-A455-63ABF531EA21}"/>
              </a:ext>
            </a:extLst>
          </p:cNvPr>
          <p:cNvSpPr/>
          <p:nvPr/>
        </p:nvSpPr>
        <p:spPr>
          <a:xfrm rot="5400000">
            <a:off x="3772163" y="4506239"/>
            <a:ext cx="340242" cy="416054"/>
          </a:xfrm>
          <a:prstGeom prst="downArrow">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1405927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72BDB7B-2DC0-4ACF-B1E4-B7D0A4343437}"/>
              </a:ext>
            </a:extLst>
          </p:cNvPr>
          <p:cNvPicPr>
            <a:picLocks noChangeAspect="1"/>
          </p:cNvPicPr>
          <p:nvPr/>
        </p:nvPicPr>
        <p:blipFill>
          <a:blip r:embed="rId2"/>
          <a:stretch>
            <a:fillRect/>
          </a:stretch>
        </p:blipFill>
        <p:spPr>
          <a:xfrm>
            <a:off x="1184564" y="1738386"/>
            <a:ext cx="3256292" cy="3775634"/>
          </a:xfrm>
          <a:prstGeom prst="rect">
            <a:avLst/>
          </a:prstGeom>
        </p:spPr>
      </p:pic>
      <p:pic>
        <p:nvPicPr>
          <p:cNvPr id="9" name="Picture 8">
            <a:extLst>
              <a:ext uri="{FF2B5EF4-FFF2-40B4-BE49-F238E27FC236}">
                <a16:creationId xmlns:a16="http://schemas.microsoft.com/office/drawing/2014/main" id="{4B2FEC2C-F1BD-46B7-B85C-DFBA100E63BE}"/>
              </a:ext>
            </a:extLst>
          </p:cNvPr>
          <p:cNvPicPr>
            <a:picLocks noChangeAspect="1"/>
          </p:cNvPicPr>
          <p:nvPr/>
        </p:nvPicPr>
        <p:blipFill>
          <a:blip r:embed="rId3"/>
          <a:stretch>
            <a:fillRect/>
          </a:stretch>
        </p:blipFill>
        <p:spPr>
          <a:xfrm>
            <a:off x="7156728" y="1738386"/>
            <a:ext cx="3739974" cy="1927907"/>
          </a:xfrm>
          <a:prstGeom prst="rect">
            <a:avLst/>
          </a:prstGeom>
        </p:spPr>
      </p:pic>
      <p:sp>
        <p:nvSpPr>
          <p:cNvPr id="32" name="Callout: Line 31">
            <a:extLst>
              <a:ext uri="{FF2B5EF4-FFF2-40B4-BE49-F238E27FC236}">
                <a16:creationId xmlns:a16="http://schemas.microsoft.com/office/drawing/2014/main" id="{01C38930-0318-43F9-8401-995A655D1D70}"/>
              </a:ext>
            </a:extLst>
          </p:cNvPr>
          <p:cNvSpPr/>
          <p:nvPr/>
        </p:nvSpPr>
        <p:spPr>
          <a:xfrm>
            <a:off x="3569862" y="2092515"/>
            <a:ext cx="2399126" cy="526237"/>
          </a:xfrm>
          <a:prstGeom prst="borderCallout1">
            <a:avLst>
              <a:gd name="adj1" fmla="val 100705"/>
              <a:gd name="adj2" fmla="val 45259"/>
              <a:gd name="adj3" fmla="val 128733"/>
              <a:gd name="adj4" fmla="val 49907"/>
            </a:avLst>
          </a:prstGeom>
          <a:solidFill>
            <a:schemeClr val="tx2">
              <a:lumMod val="20000"/>
              <a:lumOff val="80000"/>
            </a:schemeClr>
          </a:solidFill>
          <a:ln>
            <a:noFill/>
            <a:tailEnd type="ova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rPr>
              <a:t>4. Model is selected in Catalog Browser </a:t>
            </a:r>
          </a:p>
        </p:txBody>
      </p:sp>
      <p:sp>
        <p:nvSpPr>
          <p:cNvPr id="33" name="Callout: Line 32">
            <a:extLst>
              <a:ext uri="{FF2B5EF4-FFF2-40B4-BE49-F238E27FC236}">
                <a16:creationId xmlns:a16="http://schemas.microsoft.com/office/drawing/2014/main" id="{81B9CBE9-C1E7-460C-8FE9-FC6081C9A863}"/>
              </a:ext>
            </a:extLst>
          </p:cNvPr>
          <p:cNvSpPr/>
          <p:nvPr/>
        </p:nvSpPr>
        <p:spPr>
          <a:xfrm>
            <a:off x="5572477" y="4619151"/>
            <a:ext cx="3400280" cy="526237"/>
          </a:xfrm>
          <a:prstGeom prst="borderCallout1">
            <a:avLst>
              <a:gd name="adj1" fmla="val 100705"/>
              <a:gd name="adj2" fmla="val 45259"/>
              <a:gd name="adj3" fmla="val 138835"/>
              <a:gd name="adj4" fmla="val 53799"/>
            </a:avLst>
          </a:prstGeom>
          <a:solidFill>
            <a:schemeClr val="tx2">
              <a:lumMod val="20000"/>
              <a:lumOff val="80000"/>
            </a:schemeClr>
          </a:solidFill>
          <a:ln>
            <a:noFill/>
            <a:tailEnd type="ova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rPr>
              <a:t>5.  “Details” section shows an error for ARM Fast Models© version change</a:t>
            </a:r>
          </a:p>
        </p:txBody>
      </p:sp>
      <p:sp>
        <p:nvSpPr>
          <p:cNvPr id="41" name="Callout: Line 40">
            <a:extLst>
              <a:ext uri="{FF2B5EF4-FFF2-40B4-BE49-F238E27FC236}">
                <a16:creationId xmlns:a16="http://schemas.microsoft.com/office/drawing/2014/main" id="{D3D8300A-AA45-48DA-B1A6-0A9510363468}"/>
              </a:ext>
            </a:extLst>
          </p:cNvPr>
          <p:cNvSpPr/>
          <p:nvPr/>
        </p:nvSpPr>
        <p:spPr>
          <a:xfrm>
            <a:off x="9596070" y="4619151"/>
            <a:ext cx="1685074" cy="526237"/>
          </a:xfrm>
          <a:prstGeom prst="borderCallout1">
            <a:avLst>
              <a:gd name="adj1" fmla="val 100705"/>
              <a:gd name="adj2" fmla="val 45259"/>
              <a:gd name="adj3" fmla="val 154418"/>
              <a:gd name="adj4" fmla="val 48269"/>
            </a:avLst>
          </a:prstGeom>
          <a:solidFill>
            <a:schemeClr val="tx2">
              <a:lumMod val="20000"/>
              <a:lumOff val="80000"/>
            </a:schemeClr>
          </a:solidFill>
          <a:ln>
            <a:noFill/>
            <a:tailEnd type="ova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rPr>
              <a:t>6. Select “Update Model”</a:t>
            </a:r>
          </a:p>
        </p:txBody>
      </p:sp>
      <p:cxnSp>
        <p:nvCxnSpPr>
          <p:cNvPr id="43" name="Straight Connector 42">
            <a:extLst>
              <a:ext uri="{FF2B5EF4-FFF2-40B4-BE49-F238E27FC236}">
                <a16:creationId xmlns:a16="http://schemas.microsoft.com/office/drawing/2014/main" id="{B5C09218-F68A-4717-841E-2987253536C2}"/>
              </a:ext>
            </a:extLst>
          </p:cNvPr>
          <p:cNvCxnSpPr>
            <a:cxnSpLocks/>
            <a:stCxn id="32" idx="1"/>
          </p:cNvCxnSpPr>
          <p:nvPr/>
        </p:nvCxnSpPr>
        <p:spPr>
          <a:xfrm flipH="1">
            <a:off x="3404189" y="2618752"/>
            <a:ext cx="1365236" cy="1047541"/>
          </a:xfrm>
          <a:prstGeom prst="line">
            <a:avLst/>
          </a:prstGeom>
          <a:ln w="9525"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6" name="Straight Connector 45">
            <a:extLst>
              <a:ext uri="{FF2B5EF4-FFF2-40B4-BE49-F238E27FC236}">
                <a16:creationId xmlns:a16="http://schemas.microsoft.com/office/drawing/2014/main" id="{19DA60CF-E1A5-419A-AEE0-CF1AC98ED9B8}"/>
              </a:ext>
            </a:extLst>
          </p:cNvPr>
          <p:cNvCxnSpPr>
            <a:cxnSpLocks/>
            <a:stCxn id="33" idx="3"/>
          </p:cNvCxnSpPr>
          <p:nvPr/>
        </p:nvCxnSpPr>
        <p:spPr>
          <a:xfrm flipV="1">
            <a:off x="7272617" y="3434325"/>
            <a:ext cx="0" cy="1184826"/>
          </a:xfrm>
          <a:prstGeom prst="line">
            <a:avLst/>
          </a:prstGeom>
          <a:ln w="9525"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9" name="Straight Connector 48">
            <a:extLst>
              <a:ext uri="{FF2B5EF4-FFF2-40B4-BE49-F238E27FC236}">
                <a16:creationId xmlns:a16="http://schemas.microsoft.com/office/drawing/2014/main" id="{C4A83EB1-B4CD-41D7-B99B-F1302AE828C8}"/>
              </a:ext>
            </a:extLst>
          </p:cNvPr>
          <p:cNvCxnSpPr>
            <a:cxnSpLocks/>
            <a:stCxn id="41" idx="3"/>
          </p:cNvCxnSpPr>
          <p:nvPr/>
        </p:nvCxnSpPr>
        <p:spPr>
          <a:xfrm flipH="1" flipV="1">
            <a:off x="9775810" y="3519385"/>
            <a:ext cx="662797" cy="1099766"/>
          </a:xfrm>
          <a:prstGeom prst="line">
            <a:avLst/>
          </a:prstGeom>
          <a:ln w="9525"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pSp>
        <p:nvGrpSpPr>
          <p:cNvPr id="35" name="Group 34">
            <a:extLst>
              <a:ext uri="{FF2B5EF4-FFF2-40B4-BE49-F238E27FC236}">
                <a16:creationId xmlns:a16="http://schemas.microsoft.com/office/drawing/2014/main" id="{FC74A3FB-5E23-434E-B6A6-2E397D4E2ED2}"/>
              </a:ext>
            </a:extLst>
          </p:cNvPr>
          <p:cNvGrpSpPr/>
          <p:nvPr/>
        </p:nvGrpSpPr>
        <p:grpSpPr>
          <a:xfrm>
            <a:off x="1184564" y="276976"/>
            <a:ext cx="10879282" cy="380512"/>
            <a:chOff x="1184564" y="276976"/>
            <a:chExt cx="10879282" cy="380512"/>
          </a:xfrm>
        </p:grpSpPr>
        <p:sp>
          <p:nvSpPr>
            <p:cNvPr id="36" name="Rectangle: Top Corners One Rounded and One Snipped 35">
              <a:extLst>
                <a:ext uri="{FF2B5EF4-FFF2-40B4-BE49-F238E27FC236}">
                  <a16:creationId xmlns:a16="http://schemas.microsoft.com/office/drawing/2014/main" id="{924B2F86-7F8D-4A58-9A47-9648B6D095FA}"/>
                </a:ext>
              </a:extLst>
            </p:cNvPr>
            <p:cNvSpPr/>
            <p:nvPr/>
          </p:nvSpPr>
          <p:spPr>
            <a:xfrm>
              <a:off x="1184564" y="276976"/>
              <a:ext cx="3584864" cy="372630"/>
            </a:xfrm>
            <a:prstGeom prst="snip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Model &amp; Platform Management</a:t>
              </a:r>
            </a:p>
          </p:txBody>
        </p:sp>
        <p:sp>
          <p:nvSpPr>
            <p:cNvPr id="37" name="Rectangle: Top Corners One Rounded and One Snipped 36">
              <a:extLst>
                <a:ext uri="{FF2B5EF4-FFF2-40B4-BE49-F238E27FC236}">
                  <a16:creationId xmlns:a16="http://schemas.microsoft.com/office/drawing/2014/main" id="{FF3E336A-E313-4ED8-8094-287F41636365}"/>
                </a:ext>
              </a:extLst>
            </p:cNvPr>
            <p:cNvSpPr/>
            <p:nvPr/>
          </p:nvSpPr>
          <p:spPr>
            <a:xfrm>
              <a:off x="4769425" y="284858"/>
              <a:ext cx="2722419" cy="372630"/>
            </a:xfrm>
            <a:prstGeom prst="snipRoundRect">
              <a:avLst/>
            </a:prstGeom>
            <a:solidFill>
              <a:schemeClr val="tx1">
                <a:lumMod val="25000"/>
                <a:lumOff val="7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bg1">
                      <a:lumMod val="65000"/>
                    </a:schemeClr>
                  </a:solidFill>
                </a:rPr>
                <a:t>Platform Editor</a:t>
              </a:r>
            </a:p>
          </p:txBody>
        </p:sp>
        <p:sp>
          <p:nvSpPr>
            <p:cNvPr id="38" name="Rectangle: Top Corners One Rounded and One Snipped 37">
              <a:extLst>
                <a:ext uri="{FF2B5EF4-FFF2-40B4-BE49-F238E27FC236}">
                  <a16:creationId xmlns:a16="http://schemas.microsoft.com/office/drawing/2014/main" id="{A53C6183-9CC2-4247-8394-31C23354DCB3}"/>
                </a:ext>
              </a:extLst>
            </p:cNvPr>
            <p:cNvSpPr/>
            <p:nvPr/>
          </p:nvSpPr>
          <p:spPr>
            <a:xfrm>
              <a:off x="10183089" y="284858"/>
              <a:ext cx="1880757" cy="372630"/>
            </a:xfrm>
            <a:prstGeom prst="snipRoundRect">
              <a:avLst/>
            </a:prstGeom>
            <a:solidFill>
              <a:schemeClr val="tx1">
                <a:lumMod val="25000"/>
                <a:lumOff val="7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bg1">
                      <a:lumMod val="65000"/>
                    </a:schemeClr>
                  </a:solidFill>
                </a:rPr>
                <a:t>Run &amp; Debug</a:t>
              </a:r>
            </a:p>
          </p:txBody>
        </p:sp>
        <p:sp>
          <p:nvSpPr>
            <p:cNvPr id="39" name="Rectangle: Top Corners One Rounded and One Snipped 38">
              <a:extLst>
                <a:ext uri="{FF2B5EF4-FFF2-40B4-BE49-F238E27FC236}">
                  <a16:creationId xmlns:a16="http://schemas.microsoft.com/office/drawing/2014/main" id="{E629425C-3C92-4E97-B528-BE5128F63EAD}"/>
                </a:ext>
              </a:extLst>
            </p:cNvPr>
            <p:cNvSpPr/>
            <p:nvPr/>
          </p:nvSpPr>
          <p:spPr>
            <a:xfrm>
              <a:off x="7488381" y="281394"/>
              <a:ext cx="2722419" cy="372630"/>
            </a:xfrm>
            <a:prstGeom prst="snipRoundRect">
              <a:avLst/>
            </a:prstGeom>
            <a:solidFill>
              <a:schemeClr val="tx1">
                <a:lumMod val="25000"/>
                <a:lumOff val="7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bg1">
                      <a:lumMod val="65000"/>
                    </a:schemeClr>
                  </a:solidFill>
                </a:rPr>
                <a:t>Memory Map Editor</a:t>
              </a:r>
            </a:p>
          </p:txBody>
        </p:sp>
      </p:grpSp>
      <p:sp>
        <p:nvSpPr>
          <p:cNvPr id="48" name="Arrow: Down 47">
            <a:extLst>
              <a:ext uri="{FF2B5EF4-FFF2-40B4-BE49-F238E27FC236}">
                <a16:creationId xmlns:a16="http://schemas.microsoft.com/office/drawing/2014/main" id="{B3EF02CD-B171-45D4-A229-1AC1055E042B}"/>
              </a:ext>
            </a:extLst>
          </p:cNvPr>
          <p:cNvSpPr/>
          <p:nvPr/>
        </p:nvSpPr>
        <p:spPr>
          <a:xfrm rot="16200000">
            <a:off x="5800754" y="3408984"/>
            <a:ext cx="340242" cy="416054"/>
          </a:xfrm>
          <a:prstGeom prst="downArrow">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481471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F622685-6914-4AB9-88D4-68F69377CABC}"/>
              </a:ext>
            </a:extLst>
          </p:cNvPr>
          <p:cNvPicPr>
            <a:picLocks noChangeAspect="1"/>
          </p:cNvPicPr>
          <p:nvPr/>
        </p:nvPicPr>
        <p:blipFill>
          <a:blip r:embed="rId2"/>
          <a:stretch>
            <a:fillRect/>
          </a:stretch>
        </p:blipFill>
        <p:spPr>
          <a:xfrm>
            <a:off x="487624" y="1022036"/>
            <a:ext cx="9201960" cy="2157099"/>
          </a:xfrm>
          <a:prstGeom prst="rect">
            <a:avLst/>
          </a:prstGeom>
        </p:spPr>
      </p:pic>
      <p:pic>
        <p:nvPicPr>
          <p:cNvPr id="11" name="Picture 10">
            <a:extLst>
              <a:ext uri="{FF2B5EF4-FFF2-40B4-BE49-F238E27FC236}">
                <a16:creationId xmlns:a16="http://schemas.microsoft.com/office/drawing/2014/main" id="{C9F234E4-955D-40DE-BE02-EE03FE1FC9AA}"/>
              </a:ext>
            </a:extLst>
          </p:cNvPr>
          <p:cNvPicPr>
            <a:picLocks noChangeAspect="1"/>
          </p:cNvPicPr>
          <p:nvPr/>
        </p:nvPicPr>
        <p:blipFill>
          <a:blip r:embed="rId3"/>
          <a:stretch>
            <a:fillRect/>
          </a:stretch>
        </p:blipFill>
        <p:spPr>
          <a:xfrm>
            <a:off x="487624" y="3819280"/>
            <a:ext cx="7069220" cy="2406214"/>
          </a:xfrm>
          <a:prstGeom prst="rect">
            <a:avLst/>
          </a:prstGeom>
        </p:spPr>
      </p:pic>
      <p:sp>
        <p:nvSpPr>
          <p:cNvPr id="44" name="Callout: Line 43">
            <a:extLst>
              <a:ext uri="{FF2B5EF4-FFF2-40B4-BE49-F238E27FC236}">
                <a16:creationId xmlns:a16="http://schemas.microsoft.com/office/drawing/2014/main" id="{008B255E-2A07-4E5D-B687-BFD9FC8A3D47}"/>
              </a:ext>
            </a:extLst>
          </p:cNvPr>
          <p:cNvSpPr/>
          <p:nvPr/>
        </p:nvSpPr>
        <p:spPr>
          <a:xfrm>
            <a:off x="5547895" y="1550384"/>
            <a:ext cx="6381874" cy="781573"/>
          </a:xfrm>
          <a:prstGeom prst="borderCallout1">
            <a:avLst>
              <a:gd name="adj1" fmla="val 100705"/>
              <a:gd name="adj2" fmla="val 45259"/>
              <a:gd name="adj3" fmla="val 126635"/>
              <a:gd name="adj4" fmla="val 50585"/>
            </a:avLst>
          </a:prstGeom>
          <a:solidFill>
            <a:schemeClr val="tx2">
              <a:lumMod val="20000"/>
              <a:lumOff val="80000"/>
            </a:schemeClr>
          </a:solidFill>
          <a:ln>
            <a:noFill/>
            <a:tailEnd type="ova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rPr>
              <a:t>7. Helium Platform Assembly regenerates the model by invoking </a:t>
            </a:r>
            <a:r>
              <a:rPr lang="en-US" sz="1200" dirty="0" err="1">
                <a:solidFill>
                  <a:schemeClr val="tx1"/>
                </a:solidFill>
              </a:rPr>
              <a:t>cpuwrap</a:t>
            </a:r>
            <a:r>
              <a:rPr lang="en-US" sz="1200" dirty="0">
                <a:solidFill>
                  <a:schemeClr val="tx1"/>
                </a:solidFill>
              </a:rPr>
              <a:t> with ARM Fast Models© version 11.11. Output is shown in the console and user can see update in the Progress view</a:t>
            </a:r>
          </a:p>
        </p:txBody>
      </p:sp>
      <p:sp>
        <p:nvSpPr>
          <p:cNvPr id="47" name="Callout: Line 46">
            <a:extLst>
              <a:ext uri="{FF2B5EF4-FFF2-40B4-BE49-F238E27FC236}">
                <a16:creationId xmlns:a16="http://schemas.microsoft.com/office/drawing/2014/main" id="{2EB6093C-B41E-4218-92C6-1D3A9E5C76E0}"/>
              </a:ext>
            </a:extLst>
          </p:cNvPr>
          <p:cNvSpPr/>
          <p:nvPr/>
        </p:nvSpPr>
        <p:spPr>
          <a:xfrm>
            <a:off x="6972094" y="5529101"/>
            <a:ext cx="4447273" cy="613726"/>
          </a:xfrm>
          <a:prstGeom prst="borderCallout1">
            <a:avLst>
              <a:gd name="adj1" fmla="val 100705"/>
              <a:gd name="adj2" fmla="val 45259"/>
              <a:gd name="adj3" fmla="val 136215"/>
              <a:gd name="adj4" fmla="val 53223"/>
            </a:avLst>
          </a:prstGeom>
          <a:solidFill>
            <a:schemeClr val="tx2">
              <a:lumMod val="20000"/>
              <a:lumOff val="80000"/>
            </a:schemeClr>
          </a:solidFill>
          <a:ln>
            <a:noFill/>
            <a:tailEnd type="ova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rPr>
              <a:t>8. Once update is complete, model is updated to ARM Fast Models© version 11.11 and platform instance has no error</a:t>
            </a:r>
          </a:p>
        </p:txBody>
      </p:sp>
      <p:cxnSp>
        <p:nvCxnSpPr>
          <p:cNvPr id="50" name="Straight Connector 49">
            <a:extLst>
              <a:ext uri="{FF2B5EF4-FFF2-40B4-BE49-F238E27FC236}">
                <a16:creationId xmlns:a16="http://schemas.microsoft.com/office/drawing/2014/main" id="{014816EB-CE10-4CFD-A202-E37CE4ABA9B3}"/>
              </a:ext>
            </a:extLst>
          </p:cNvPr>
          <p:cNvCxnSpPr>
            <a:cxnSpLocks/>
            <a:stCxn id="44" idx="1"/>
          </p:cNvCxnSpPr>
          <p:nvPr/>
        </p:nvCxnSpPr>
        <p:spPr>
          <a:xfrm flipH="1">
            <a:off x="6096000" y="2331957"/>
            <a:ext cx="2642832" cy="338751"/>
          </a:xfrm>
          <a:prstGeom prst="line">
            <a:avLst/>
          </a:prstGeom>
          <a:ln w="9525"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1" name="Straight Connector 50">
            <a:extLst>
              <a:ext uri="{FF2B5EF4-FFF2-40B4-BE49-F238E27FC236}">
                <a16:creationId xmlns:a16="http://schemas.microsoft.com/office/drawing/2014/main" id="{4590223E-31D6-43A3-BB2D-AC0863CAD29E}"/>
              </a:ext>
            </a:extLst>
          </p:cNvPr>
          <p:cNvCxnSpPr>
            <a:cxnSpLocks/>
            <a:stCxn id="47" idx="2"/>
          </p:cNvCxnSpPr>
          <p:nvPr/>
        </p:nvCxnSpPr>
        <p:spPr>
          <a:xfrm flipH="1">
            <a:off x="2052086" y="5835964"/>
            <a:ext cx="4920008" cy="306863"/>
          </a:xfrm>
          <a:prstGeom prst="line">
            <a:avLst/>
          </a:prstGeom>
          <a:ln w="9525"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pSp>
        <p:nvGrpSpPr>
          <p:cNvPr id="34" name="Group 33">
            <a:extLst>
              <a:ext uri="{FF2B5EF4-FFF2-40B4-BE49-F238E27FC236}">
                <a16:creationId xmlns:a16="http://schemas.microsoft.com/office/drawing/2014/main" id="{A119BF9F-4693-4449-9D70-22F7395E4A2E}"/>
              </a:ext>
            </a:extLst>
          </p:cNvPr>
          <p:cNvGrpSpPr/>
          <p:nvPr/>
        </p:nvGrpSpPr>
        <p:grpSpPr>
          <a:xfrm>
            <a:off x="1184564" y="276976"/>
            <a:ext cx="10879282" cy="380512"/>
            <a:chOff x="1184564" y="276976"/>
            <a:chExt cx="10879282" cy="380512"/>
          </a:xfrm>
        </p:grpSpPr>
        <p:sp>
          <p:nvSpPr>
            <p:cNvPr id="35" name="Rectangle: Top Corners One Rounded and One Snipped 34">
              <a:extLst>
                <a:ext uri="{FF2B5EF4-FFF2-40B4-BE49-F238E27FC236}">
                  <a16:creationId xmlns:a16="http://schemas.microsoft.com/office/drawing/2014/main" id="{B89C8033-7064-4ACE-A0C4-0A669682CFBB}"/>
                </a:ext>
              </a:extLst>
            </p:cNvPr>
            <p:cNvSpPr/>
            <p:nvPr/>
          </p:nvSpPr>
          <p:spPr>
            <a:xfrm>
              <a:off x="1184564" y="276976"/>
              <a:ext cx="3584864" cy="372630"/>
            </a:xfrm>
            <a:prstGeom prst="snip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Model &amp; Platform Management</a:t>
              </a:r>
            </a:p>
          </p:txBody>
        </p:sp>
        <p:sp>
          <p:nvSpPr>
            <p:cNvPr id="36" name="Rectangle: Top Corners One Rounded and One Snipped 35">
              <a:extLst>
                <a:ext uri="{FF2B5EF4-FFF2-40B4-BE49-F238E27FC236}">
                  <a16:creationId xmlns:a16="http://schemas.microsoft.com/office/drawing/2014/main" id="{096282C1-613A-46AC-8D4C-BA9715834E25}"/>
                </a:ext>
              </a:extLst>
            </p:cNvPr>
            <p:cNvSpPr/>
            <p:nvPr/>
          </p:nvSpPr>
          <p:spPr>
            <a:xfrm>
              <a:off x="4769425" y="284858"/>
              <a:ext cx="2722419" cy="372630"/>
            </a:xfrm>
            <a:prstGeom prst="snipRoundRect">
              <a:avLst/>
            </a:prstGeom>
            <a:solidFill>
              <a:schemeClr val="tx1">
                <a:lumMod val="25000"/>
                <a:lumOff val="7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bg1">
                      <a:lumMod val="65000"/>
                    </a:schemeClr>
                  </a:solidFill>
                </a:rPr>
                <a:t>Platform Editor</a:t>
              </a:r>
            </a:p>
          </p:txBody>
        </p:sp>
        <p:sp>
          <p:nvSpPr>
            <p:cNvPr id="37" name="Rectangle: Top Corners One Rounded and One Snipped 36">
              <a:extLst>
                <a:ext uri="{FF2B5EF4-FFF2-40B4-BE49-F238E27FC236}">
                  <a16:creationId xmlns:a16="http://schemas.microsoft.com/office/drawing/2014/main" id="{9229CAEC-E19D-4EA1-B9F4-FB6113277B3E}"/>
                </a:ext>
              </a:extLst>
            </p:cNvPr>
            <p:cNvSpPr/>
            <p:nvPr/>
          </p:nvSpPr>
          <p:spPr>
            <a:xfrm>
              <a:off x="10183089" y="284858"/>
              <a:ext cx="1880757" cy="372630"/>
            </a:xfrm>
            <a:prstGeom prst="snipRoundRect">
              <a:avLst/>
            </a:prstGeom>
            <a:solidFill>
              <a:schemeClr val="tx1">
                <a:lumMod val="25000"/>
                <a:lumOff val="7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bg1">
                      <a:lumMod val="65000"/>
                    </a:schemeClr>
                  </a:solidFill>
                </a:rPr>
                <a:t>Run &amp; Debug</a:t>
              </a:r>
            </a:p>
          </p:txBody>
        </p:sp>
        <p:sp>
          <p:nvSpPr>
            <p:cNvPr id="38" name="Rectangle: Top Corners One Rounded and One Snipped 37">
              <a:extLst>
                <a:ext uri="{FF2B5EF4-FFF2-40B4-BE49-F238E27FC236}">
                  <a16:creationId xmlns:a16="http://schemas.microsoft.com/office/drawing/2014/main" id="{E5E441F6-560A-46BC-B09C-9F4848560AF4}"/>
                </a:ext>
              </a:extLst>
            </p:cNvPr>
            <p:cNvSpPr/>
            <p:nvPr/>
          </p:nvSpPr>
          <p:spPr>
            <a:xfrm>
              <a:off x="7488381" y="281394"/>
              <a:ext cx="2722419" cy="372630"/>
            </a:xfrm>
            <a:prstGeom prst="snipRoundRect">
              <a:avLst/>
            </a:prstGeom>
            <a:solidFill>
              <a:schemeClr val="tx1">
                <a:lumMod val="25000"/>
                <a:lumOff val="7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bg1">
                      <a:lumMod val="65000"/>
                    </a:schemeClr>
                  </a:solidFill>
                </a:rPr>
                <a:t>Memory Map Editor</a:t>
              </a:r>
            </a:p>
          </p:txBody>
        </p:sp>
      </p:grpSp>
      <p:sp>
        <p:nvSpPr>
          <p:cNvPr id="45" name="Arrow: Down 44">
            <a:extLst>
              <a:ext uri="{FF2B5EF4-FFF2-40B4-BE49-F238E27FC236}">
                <a16:creationId xmlns:a16="http://schemas.microsoft.com/office/drawing/2014/main" id="{40F2E235-A2F7-4072-A16A-D543B48B163F}"/>
              </a:ext>
            </a:extLst>
          </p:cNvPr>
          <p:cNvSpPr/>
          <p:nvPr/>
        </p:nvSpPr>
        <p:spPr>
          <a:xfrm>
            <a:off x="5547895" y="3320559"/>
            <a:ext cx="340242" cy="416054"/>
          </a:xfrm>
          <a:prstGeom prst="downArrow">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4057591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5CA487C-C9D5-4BE1-A928-15077693EF7D}"/>
              </a:ext>
            </a:extLst>
          </p:cNvPr>
          <p:cNvSpPr>
            <a:spLocks noGrp="1"/>
          </p:cNvSpPr>
          <p:nvPr>
            <p:ph type="title"/>
          </p:nvPr>
        </p:nvSpPr>
        <p:spPr/>
        <p:txBody>
          <a:bodyPr/>
          <a:lstStyle/>
          <a:p>
            <a:r>
              <a:rPr lang="en-US" dirty="0"/>
              <a:t>The Helium Catalog Framework</a:t>
            </a:r>
          </a:p>
        </p:txBody>
      </p:sp>
      <p:sp>
        <p:nvSpPr>
          <p:cNvPr id="3" name="Title 4">
            <a:extLst>
              <a:ext uri="{FF2B5EF4-FFF2-40B4-BE49-F238E27FC236}">
                <a16:creationId xmlns:a16="http://schemas.microsoft.com/office/drawing/2014/main" id="{6D6369FB-B3A7-41E4-B6E8-97F785712ADF}"/>
              </a:ext>
            </a:extLst>
          </p:cNvPr>
          <p:cNvSpPr txBox="1">
            <a:spLocks/>
          </p:cNvSpPr>
          <p:nvPr/>
        </p:nvSpPr>
        <p:spPr>
          <a:xfrm>
            <a:off x="446312" y="5685818"/>
            <a:ext cx="11194701" cy="712527"/>
          </a:xfrm>
          <a:prstGeom prst="rect">
            <a:avLst/>
          </a:prstGeom>
        </p:spPr>
        <p:txBody>
          <a:bodyPr vert="horz" lIns="45720" tIns="45720" rIns="91440" bIns="45720" rtlCol="0" anchor="t">
            <a:noAutofit/>
          </a:bodyPr>
          <a:lstStyle>
            <a:lvl1pPr marL="0" indent="0" algn="l" defTabSz="914400" rtl="0" eaLnBrk="1" latinLnBrk="0" hangingPunct="1">
              <a:lnSpc>
                <a:spcPct val="90000"/>
              </a:lnSpc>
              <a:spcBef>
                <a:spcPct val="0"/>
              </a:spcBef>
              <a:buFont typeface="Arial" panose="020B0604020202020204" pitchFamily="34" charset="0"/>
              <a:buNone/>
              <a:defRPr sz="3600" kern="1200">
                <a:solidFill>
                  <a:schemeClr val="tx1"/>
                </a:solidFill>
                <a:latin typeface="Arial" panose="020B0604020202020204" pitchFamily="34" charset="0"/>
                <a:ea typeface="+mj-ea"/>
                <a:cs typeface="+mj-cs"/>
              </a:defRPr>
            </a:lvl1pPr>
          </a:lstStyle>
          <a:p>
            <a:r>
              <a:rPr lang="en-US" sz="2800" dirty="0">
                <a:solidFill>
                  <a:schemeClr val="bg1">
                    <a:lumMod val="65000"/>
                  </a:schemeClr>
                </a:solidFill>
              </a:rPr>
              <a:t>Models &amp; Platform Management</a:t>
            </a:r>
          </a:p>
        </p:txBody>
      </p:sp>
    </p:spTree>
    <p:extLst>
      <p:ext uri="{BB962C8B-B14F-4D97-AF65-F5344CB8AC3E}">
        <p14:creationId xmlns:p14="http://schemas.microsoft.com/office/powerpoint/2010/main" val="404931260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DA528064-14F9-4898-8F0C-408839AA7153}"/>
              </a:ext>
            </a:extLst>
          </p:cNvPr>
          <p:cNvSpPr>
            <a:spLocks noGrp="1"/>
          </p:cNvSpPr>
          <p:nvPr>
            <p:ph idx="1"/>
          </p:nvPr>
        </p:nvSpPr>
        <p:spPr>
          <a:xfrm>
            <a:off x="446313" y="1565121"/>
            <a:ext cx="11310257" cy="4840224"/>
          </a:xfrm>
        </p:spPr>
        <p:txBody>
          <a:bodyPr/>
          <a:lstStyle/>
          <a:p>
            <a:r>
              <a:rPr lang="en-US" sz="2000" dirty="0"/>
              <a:t>Organization of Models, Platforms, IPs </a:t>
            </a:r>
          </a:p>
          <a:p>
            <a:r>
              <a:rPr lang="en-US" sz="2000" dirty="0"/>
              <a:t>Directory structure – VLNV</a:t>
            </a:r>
          </a:p>
          <a:p>
            <a:r>
              <a:rPr lang="en-US" sz="2000" dirty="0"/>
              <a:t>Build framework – </a:t>
            </a:r>
            <a:r>
              <a:rPr lang="en-US" sz="2000" dirty="0" err="1"/>
              <a:t>makefiles</a:t>
            </a:r>
            <a:r>
              <a:rPr lang="en-US" sz="2000" dirty="0"/>
              <a:t> with convenient targets, utility scripts </a:t>
            </a:r>
          </a:p>
          <a:p>
            <a:r>
              <a:rPr lang="en-US" sz="2000" dirty="0"/>
              <a:t>Management of software images for starter and reference platforms</a:t>
            </a:r>
          </a:p>
          <a:p>
            <a:r>
              <a:rPr lang="en-US" sz="2000" dirty="0"/>
              <a:t>Enabling mix and match of model libraries from multiple users</a:t>
            </a:r>
          </a:p>
          <a:p>
            <a:r>
              <a:rPr lang="en-US" sz="2000" dirty="0"/>
              <a:t>Methodology for Adding and Managing Model and Platform Lifecycles</a:t>
            </a:r>
          </a:p>
          <a:p>
            <a:r>
              <a:rPr lang="en-US" sz="2000" dirty="0"/>
              <a:t>Streamlines integration with 3</a:t>
            </a:r>
            <a:r>
              <a:rPr lang="en-US" sz="2000" baseline="30000" dirty="0"/>
              <a:t>rd</a:t>
            </a:r>
            <a:r>
              <a:rPr lang="en-US" sz="2000" dirty="0"/>
              <a:t> Party Models and IPs e.g., ARM FM, </a:t>
            </a:r>
            <a:r>
              <a:rPr lang="en-US" sz="2000" dirty="0" err="1"/>
              <a:t>Imperas</a:t>
            </a:r>
            <a:r>
              <a:rPr lang="en-US" sz="2000" dirty="0"/>
              <a:t>,..</a:t>
            </a:r>
          </a:p>
          <a:p>
            <a:r>
              <a:rPr lang="en-US" sz="2000" dirty="0"/>
              <a:t>Interoperability with the Helium Product</a:t>
            </a:r>
          </a:p>
          <a:p>
            <a:r>
              <a:rPr lang="en-US" sz="2000" dirty="0"/>
              <a:t>Sharing platforms</a:t>
            </a:r>
          </a:p>
          <a:p>
            <a:endParaRPr lang="en-US" dirty="0"/>
          </a:p>
          <a:p>
            <a:endParaRPr lang="en-US" dirty="0"/>
          </a:p>
        </p:txBody>
      </p:sp>
      <p:sp>
        <p:nvSpPr>
          <p:cNvPr id="4" name="Title 3">
            <a:extLst>
              <a:ext uri="{FF2B5EF4-FFF2-40B4-BE49-F238E27FC236}">
                <a16:creationId xmlns:a16="http://schemas.microsoft.com/office/drawing/2014/main" id="{B9D6D5EE-4C53-433C-AE37-FD3954B363F7}"/>
              </a:ext>
            </a:extLst>
          </p:cNvPr>
          <p:cNvSpPr>
            <a:spLocks noGrp="1"/>
          </p:cNvSpPr>
          <p:nvPr>
            <p:ph type="title"/>
          </p:nvPr>
        </p:nvSpPr>
        <p:spPr>
          <a:xfrm>
            <a:off x="446313" y="832965"/>
            <a:ext cx="11310257" cy="666871"/>
          </a:xfrm>
        </p:spPr>
        <p:txBody>
          <a:bodyPr/>
          <a:lstStyle/>
          <a:p>
            <a:r>
              <a:rPr lang="en-US">
                <a:latin typeface="Arial"/>
                <a:cs typeface="Arial"/>
              </a:rPr>
              <a:t>Helium Catalog Framework</a:t>
            </a:r>
            <a:endParaRPr lang="en-US"/>
          </a:p>
        </p:txBody>
      </p:sp>
      <p:grpSp>
        <p:nvGrpSpPr>
          <p:cNvPr id="6" name="Group 5">
            <a:extLst>
              <a:ext uri="{FF2B5EF4-FFF2-40B4-BE49-F238E27FC236}">
                <a16:creationId xmlns:a16="http://schemas.microsoft.com/office/drawing/2014/main" id="{45C0F9C9-FA22-4B1E-8680-14FA4B4E30E9}"/>
              </a:ext>
            </a:extLst>
          </p:cNvPr>
          <p:cNvGrpSpPr/>
          <p:nvPr/>
        </p:nvGrpSpPr>
        <p:grpSpPr>
          <a:xfrm>
            <a:off x="1184564" y="276976"/>
            <a:ext cx="10879282" cy="380512"/>
            <a:chOff x="1184564" y="276976"/>
            <a:chExt cx="10879282" cy="380512"/>
          </a:xfrm>
        </p:grpSpPr>
        <p:sp>
          <p:nvSpPr>
            <p:cNvPr id="7" name="Rectangle: Top Corners One Rounded and One Snipped 6">
              <a:extLst>
                <a:ext uri="{FF2B5EF4-FFF2-40B4-BE49-F238E27FC236}">
                  <a16:creationId xmlns:a16="http://schemas.microsoft.com/office/drawing/2014/main" id="{31FA96E5-BC64-4EFE-B268-FF4E277ECD59}"/>
                </a:ext>
              </a:extLst>
            </p:cNvPr>
            <p:cNvSpPr/>
            <p:nvPr/>
          </p:nvSpPr>
          <p:spPr>
            <a:xfrm>
              <a:off x="1184564" y="276976"/>
              <a:ext cx="3584864" cy="372630"/>
            </a:xfrm>
            <a:prstGeom prst="snip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Model &amp; Platform Management</a:t>
              </a:r>
            </a:p>
          </p:txBody>
        </p:sp>
        <p:sp>
          <p:nvSpPr>
            <p:cNvPr id="8" name="Rectangle: Top Corners One Rounded and One Snipped 7">
              <a:extLst>
                <a:ext uri="{FF2B5EF4-FFF2-40B4-BE49-F238E27FC236}">
                  <a16:creationId xmlns:a16="http://schemas.microsoft.com/office/drawing/2014/main" id="{5CECC5A3-FA53-4013-B960-C7ED7E806933}"/>
                </a:ext>
              </a:extLst>
            </p:cNvPr>
            <p:cNvSpPr/>
            <p:nvPr/>
          </p:nvSpPr>
          <p:spPr>
            <a:xfrm>
              <a:off x="4769425" y="284858"/>
              <a:ext cx="2722419" cy="372630"/>
            </a:xfrm>
            <a:prstGeom prst="snipRoundRect">
              <a:avLst/>
            </a:prstGeom>
            <a:solidFill>
              <a:schemeClr val="tx1">
                <a:lumMod val="25000"/>
                <a:lumOff val="7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bg1">
                      <a:lumMod val="65000"/>
                    </a:schemeClr>
                  </a:solidFill>
                </a:rPr>
                <a:t>Platform Editor</a:t>
              </a:r>
            </a:p>
          </p:txBody>
        </p:sp>
        <p:sp>
          <p:nvSpPr>
            <p:cNvPr id="9" name="Rectangle: Top Corners One Rounded and One Snipped 8">
              <a:extLst>
                <a:ext uri="{FF2B5EF4-FFF2-40B4-BE49-F238E27FC236}">
                  <a16:creationId xmlns:a16="http://schemas.microsoft.com/office/drawing/2014/main" id="{F4D9C12A-E9F6-46A1-8D64-C18D429AA1DF}"/>
                </a:ext>
              </a:extLst>
            </p:cNvPr>
            <p:cNvSpPr/>
            <p:nvPr/>
          </p:nvSpPr>
          <p:spPr>
            <a:xfrm>
              <a:off x="10183089" y="284858"/>
              <a:ext cx="1880757" cy="372630"/>
            </a:xfrm>
            <a:prstGeom prst="snipRoundRect">
              <a:avLst/>
            </a:prstGeom>
            <a:solidFill>
              <a:schemeClr val="tx1">
                <a:lumMod val="25000"/>
                <a:lumOff val="7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bg1">
                      <a:lumMod val="65000"/>
                    </a:schemeClr>
                  </a:solidFill>
                </a:rPr>
                <a:t>Run &amp; Debug</a:t>
              </a:r>
            </a:p>
          </p:txBody>
        </p:sp>
        <p:sp>
          <p:nvSpPr>
            <p:cNvPr id="10" name="Rectangle: Top Corners One Rounded and One Snipped 9">
              <a:extLst>
                <a:ext uri="{FF2B5EF4-FFF2-40B4-BE49-F238E27FC236}">
                  <a16:creationId xmlns:a16="http://schemas.microsoft.com/office/drawing/2014/main" id="{C1004762-AA48-4F5C-B8D6-1A4ACFFA0B82}"/>
                </a:ext>
              </a:extLst>
            </p:cNvPr>
            <p:cNvSpPr/>
            <p:nvPr/>
          </p:nvSpPr>
          <p:spPr>
            <a:xfrm>
              <a:off x="7488381" y="281394"/>
              <a:ext cx="2722419" cy="372630"/>
            </a:xfrm>
            <a:prstGeom prst="snipRoundRect">
              <a:avLst/>
            </a:prstGeom>
            <a:solidFill>
              <a:schemeClr val="tx1">
                <a:lumMod val="25000"/>
                <a:lumOff val="7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bg1">
                      <a:lumMod val="65000"/>
                    </a:schemeClr>
                  </a:solidFill>
                </a:rPr>
                <a:t>Memory Map Editor</a:t>
              </a:r>
            </a:p>
          </p:txBody>
        </p:sp>
      </p:grpSp>
    </p:spTree>
    <p:extLst>
      <p:ext uri="{BB962C8B-B14F-4D97-AF65-F5344CB8AC3E}">
        <p14:creationId xmlns:p14="http://schemas.microsoft.com/office/powerpoint/2010/main" val="374520459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AFD780-78F9-422D-93B1-BFA59A8D518B}"/>
              </a:ext>
            </a:extLst>
          </p:cNvPr>
          <p:cNvSpPr>
            <a:spLocks noGrp="1"/>
          </p:cNvSpPr>
          <p:nvPr>
            <p:ph type="title"/>
          </p:nvPr>
        </p:nvSpPr>
        <p:spPr>
          <a:xfrm>
            <a:off x="446313" y="832963"/>
            <a:ext cx="11310257" cy="1325563"/>
          </a:xfrm>
        </p:spPr>
        <p:txBody>
          <a:bodyPr/>
          <a:lstStyle/>
          <a:p>
            <a:r>
              <a:rPr lang="en-US" dirty="0"/>
              <a:t>Helium Catalog Framework Overview</a:t>
            </a:r>
          </a:p>
        </p:txBody>
      </p:sp>
      <p:sp>
        <p:nvSpPr>
          <p:cNvPr id="3" name="Content Placeholder 2">
            <a:extLst>
              <a:ext uri="{FF2B5EF4-FFF2-40B4-BE49-F238E27FC236}">
                <a16:creationId xmlns:a16="http://schemas.microsoft.com/office/drawing/2014/main" id="{CB06198B-8CD6-4F86-81A7-C271A2376611}"/>
              </a:ext>
            </a:extLst>
          </p:cNvPr>
          <p:cNvSpPr>
            <a:spLocks noGrp="1"/>
          </p:cNvSpPr>
          <p:nvPr>
            <p:ph idx="1"/>
          </p:nvPr>
        </p:nvSpPr>
        <p:spPr>
          <a:xfrm>
            <a:off x="435430" y="1400220"/>
            <a:ext cx="11310257" cy="5335172"/>
          </a:xfrm>
        </p:spPr>
        <p:txBody>
          <a:bodyPr vert="horz" lIns="0" tIns="45720" rIns="91440" bIns="45720" rtlCol="0" anchor="t">
            <a:noAutofit/>
          </a:bodyPr>
          <a:lstStyle/>
          <a:p>
            <a:r>
              <a:rPr lang="en-US" sz="1600" dirty="0">
                <a:latin typeface="Arial"/>
                <a:cs typeface="Arial"/>
              </a:rPr>
              <a:t>Helium catalog shipped with Helium</a:t>
            </a:r>
            <a:endParaRPr lang="en-US" sz="1200" dirty="0">
              <a:latin typeface="Arial"/>
              <a:cs typeface="Arial"/>
            </a:endParaRPr>
          </a:p>
          <a:p>
            <a:pPr lvl="1"/>
            <a:r>
              <a:rPr lang="en-US" sz="1200" dirty="0">
                <a:latin typeface="Arial"/>
                <a:cs typeface="Arial"/>
              </a:rPr>
              <a:t>Located at `heliumlib`/releasecatalog</a:t>
            </a:r>
          </a:p>
          <a:p>
            <a:pPr lvl="1"/>
            <a:r>
              <a:rPr lang="en-US" sz="1200" dirty="0">
                <a:latin typeface="Arial"/>
                <a:cs typeface="Arial"/>
              </a:rPr>
              <a:t>Multiple catalogs will be shipped eventually  </a:t>
            </a:r>
            <a:endParaRPr lang="en-US" sz="1400" dirty="0">
              <a:latin typeface="Arial"/>
              <a:cs typeface="Arial"/>
            </a:endParaRPr>
          </a:p>
          <a:p>
            <a:r>
              <a:rPr lang="en-US" sz="1600" dirty="0">
                <a:latin typeface="Arial"/>
                <a:cs typeface="Arial"/>
              </a:rPr>
              <a:t> Organized into VLNV directory structure</a:t>
            </a:r>
          </a:p>
          <a:p>
            <a:pPr lvl="1"/>
            <a:r>
              <a:rPr lang="en-US" sz="1200" dirty="0">
                <a:latin typeface="Arial"/>
                <a:cs typeface="Arial"/>
              </a:rPr>
              <a:t>Widely adopted in the industry, e.g., OVP follows same organization </a:t>
            </a:r>
          </a:p>
          <a:p>
            <a:pPr lvl="1"/>
            <a:r>
              <a:rPr lang="en-US" sz="1200" dirty="0">
                <a:latin typeface="Arial"/>
                <a:cs typeface="Arial"/>
              </a:rPr>
              <a:t>V – vendor (cadence.com)</a:t>
            </a:r>
          </a:p>
          <a:p>
            <a:pPr lvl="1"/>
            <a:r>
              <a:rPr lang="en-US" sz="1200" dirty="0">
                <a:latin typeface="Arial"/>
                <a:cs typeface="Arial"/>
              </a:rPr>
              <a:t>L – library (peripheral)</a:t>
            </a:r>
          </a:p>
          <a:p>
            <a:pPr lvl="1"/>
            <a:r>
              <a:rPr lang="en-US" sz="1200" dirty="0">
                <a:latin typeface="Arial"/>
                <a:cs typeface="Arial"/>
              </a:rPr>
              <a:t>N – name (cdns_uart)</a:t>
            </a:r>
          </a:p>
          <a:p>
            <a:pPr lvl="1"/>
            <a:r>
              <a:rPr lang="en-US" sz="1200" dirty="0">
                <a:latin typeface="Arial"/>
                <a:cs typeface="Arial"/>
              </a:rPr>
              <a:t>V – version (</a:t>
            </a:r>
            <a:r>
              <a:rPr lang="en-US" sz="1200" dirty="0" err="1">
                <a:latin typeface="Arial"/>
                <a:cs typeface="Arial"/>
              </a:rPr>
              <a:t>vdefault</a:t>
            </a:r>
            <a:r>
              <a:rPr lang="en-US" sz="1200" dirty="0">
                <a:latin typeface="Arial"/>
                <a:cs typeface="Arial"/>
              </a:rPr>
              <a:t>)</a:t>
            </a:r>
          </a:p>
          <a:p>
            <a:r>
              <a:rPr lang="en-US" sz="1600" dirty="0">
                <a:latin typeface="Arial"/>
                <a:cs typeface="Arial"/>
              </a:rPr>
              <a:t>Robust methodology to create models using VLNV structure integrated with tlmgen and cpuwrap</a:t>
            </a:r>
          </a:p>
          <a:p>
            <a:r>
              <a:rPr lang="en-US" sz="1600" dirty="0">
                <a:latin typeface="Arial"/>
                <a:cs typeface="Arial"/>
              </a:rPr>
              <a:t>Sophisticated makefile framework to compile, elaborate, run platforms, and much more</a:t>
            </a:r>
          </a:p>
          <a:p>
            <a:r>
              <a:rPr lang="en-US" sz="1600" dirty="0">
                <a:latin typeface="Arial"/>
                <a:cs typeface="Arial"/>
              </a:rPr>
              <a:t>Enable mix and match of models from multiple catalogs in a single platform </a:t>
            </a:r>
          </a:p>
          <a:p>
            <a:r>
              <a:rPr lang="en-US" sz="1600" dirty="0">
                <a:latin typeface="Arial"/>
                <a:cs typeface="Arial"/>
              </a:rPr>
              <a:t>Utility scripts to assist users with local catalog creation and updates</a:t>
            </a:r>
          </a:p>
          <a:p>
            <a:r>
              <a:rPr lang="en-US" sz="1600" dirty="0">
                <a:latin typeface="Arial"/>
                <a:cs typeface="Arial"/>
              </a:rPr>
              <a:t>Seamless integration with third party models e.g., ARM Fast Models     </a:t>
            </a:r>
          </a:p>
          <a:p>
            <a:pPr lvl="1"/>
            <a:endParaRPr lang="en-US" sz="1000" dirty="0">
              <a:latin typeface="Arial"/>
              <a:cs typeface="Arial"/>
            </a:endParaRPr>
          </a:p>
        </p:txBody>
      </p:sp>
      <p:grpSp>
        <p:nvGrpSpPr>
          <p:cNvPr id="4" name="Group 3">
            <a:extLst>
              <a:ext uri="{FF2B5EF4-FFF2-40B4-BE49-F238E27FC236}">
                <a16:creationId xmlns:a16="http://schemas.microsoft.com/office/drawing/2014/main" id="{C3E7675F-F490-493F-A7DB-BCD7F6248AA3}"/>
              </a:ext>
            </a:extLst>
          </p:cNvPr>
          <p:cNvGrpSpPr/>
          <p:nvPr/>
        </p:nvGrpSpPr>
        <p:grpSpPr>
          <a:xfrm>
            <a:off x="1184564" y="276976"/>
            <a:ext cx="10879282" cy="380512"/>
            <a:chOff x="1184564" y="276976"/>
            <a:chExt cx="10879282" cy="380512"/>
          </a:xfrm>
        </p:grpSpPr>
        <p:sp>
          <p:nvSpPr>
            <p:cNvPr id="5" name="Rectangle: Top Corners One Rounded and One Snipped 4">
              <a:extLst>
                <a:ext uri="{FF2B5EF4-FFF2-40B4-BE49-F238E27FC236}">
                  <a16:creationId xmlns:a16="http://schemas.microsoft.com/office/drawing/2014/main" id="{DD535CB8-0594-4167-BC32-0CE9C8867123}"/>
                </a:ext>
              </a:extLst>
            </p:cNvPr>
            <p:cNvSpPr/>
            <p:nvPr/>
          </p:nvSpPr>
          <p:spPr>
            <a:xfrm>
              <a:off x="1184564" y="276976"/>
              <a:ext cx="3584864" cy="372630"/>
            </a:xfrm>
            <a:prstGeom prst="snip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Model &amp; Platform Management</a:t>
              </a:r>
            </a:p>
          </p:txBody>
        </p:sp>
        <p:sp>
          <p:nvSpPr>
            <p:cNvPr id="6" name="Rectangle: Top Corners One Rounded and One Snipped 5">
              <a:extLst>
                <a:ext uri="{FF2B5EF4-FFF2-40B4-BE49-F238E27FC236}">
                  <a16:creationId xmlns:a16="http://schemas.microsoft.com/office/drawing/2014/main" id="{897826EE-C18E-4038-A2D0-E4540AF092F0}"/>
                </a:ext>
              </a:extLst>
            </p:cNvPr>
            <p:cNvSpPr/>
            <p:nvPr/>
          </p:nvSpPr>
          <p:spPr>
            <a:xfrm>
              <a:off x="4769425" y="284858"/>
              <a:ext cx="2722419" cy="372630"/>
            </a:xfrm>
            <a:prstGeom prst="snipRoundRect">
              <a:avLst/>
            </a:prstGeom>
            <a:solidFill>
              <a:schemeClr val="tx1">
                <a:lumMod val="25000"/>
                <a:lumOff val="7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bg1">
                      <a:lumMod val="65000"/>
                    </a:schemeClr>
                  </a:solidFill>
                </a:rPr>
                <a:t>Platform Editor</a:t>
              </a:r>
            </a:p>
          </p:txBody>
        </p:sp>
        <p:sp>
          <p:nvSpPr>
            <p:cNvPr id="7" name="Rectangle: Top Corners One Rounded and One Snipped 6">
              <a:extLst>
                <a:ext uri="{FF2B5EF4-FFF2-40B4-BE49-F238E27FC236}">
                  <a16:creationId xmlns:a16="http://schemas.microsoft.com/office/drawing/2014/main" id="{27B4731C-975E-4330-964F-D7CB75C8A376}"/>
                </a:ext>
              </a:extLst>
            </p:cNvPr>
            <p:cNvSpPr/>
            <p:nvPr/>
          </p:nvSpPr>
          <p:spPr>
            <a:xfrm>
              <a:off x="10183089" y="284858"/>
              <a:ext cx="1880757" cy="372630"/>
            </a:xfrm>
            <a:prstGeom prst="snipRoundRect">
              <a:avLst/>
            </a:prstGeom>
            <a:solidFill>
              <a:schemeClr val="tx1">
                <a:lumMod val="25000"/>
                <a:lumOff val="7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bg1">
                      <a:lumMod val="65000"/>
                    </a:schemeClr>
                  </a:solidFill>
                </a:rPr>
                <a:t>Run &amp; Debug</a:t>
              </a:r>
            </a:p>
          </p:txBody>
        </p:sp>
        <p:sp>
          <p:nvSpPr>
            <p:cNvPr id="8" name="Rectangle: Top Corners One Rounded and One Snipped 7">
              <a:extLst>
                <a:ext uri="{FF2B5EF4-FFF2-40B4-BE49-F238E27FC236}">
                  <a16:creationId xmlns:a16="http://schemas.microsoft.com/office/drawing/2014/main" id="{E88A39B1-769D-42B4-BF70-853129027C9C}"/>
                </a:ext>
              </a:extLst>
            </p:cNvPr>
            <p:cNvSpPr/>
            <p:nvPr/>
          </p:nvSpPr>
          <p:spPr>
            <a:xfrm>
              <a:off x="7488381" y="281394"/>
              <a:ext cx="2722419" cy="372630"/>
            </a:xfrm>
            <a:prstGeom prst="snipRoundRect">
              <a:avLst/>
            </a:prstGeom>
            <a:solidFill>
              <a:schemeClr val="tx1">
                <a:lumMod val="25000"/>
                <a:lumOff val="7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bg1">
                      <a:lumMod val="65000"/>
                    </a:schemeClr>
                  </a:solidFill>
                </a:rPr>
                <a:t>Memory Map Editor</a:t>
              </a:r>
            </a:p>
          </p:txBody>
        </p:sp>
      </p:grpSp>
    </p:spTree>
    <p:extLst>
      <p:ext uri="{BB962C8B-B14F-4D97-AF65-F5344CB8AC3E}">
        <p14:creationId xmlns:p14="http://schemas.microsoft.com/office/powerpoint/2010/main" val="217591125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AFD780-78F9-422D-93B1-BFA59A8D518B}"/>
              </a:ext>
            </a:extLst>
          </p:cNvPr>
          <p:cNvSpPr>
            <a:spLocks noGrp="1"/>
          </p:cNvSpPr>
          <p:nvPr>
            <p:ph type="title"/>
          </p:nvPr>
        </p:nvSpPr>
        <p:spPr>
          <a:xfrm>
            <a:off x="446313" y="875494"/>
            <a:ext cx="11310257" cy="1325563"/>
          </a:xfrm>
        </p:spPr>
        <p:txBody>
          <a:bodyPr/>
          <a:lstStyle/>
          <a:p>
            <a:r>
              <a:rPr lang="en-US"/>
              <a:t>Integration with third party IPs, seamless platform update flows </a:t>
            </a:r>
          </a:p>
        </p:txBody>
      </p:sp>
      <p:sp>
        <p:nvSpPr>
          <p:cNvPr id="3" name="Content Placeholder 2">
            <a:extLst>
              <a:ext uri="{FF2B5EF4-FFF2-40B4-BE49-F238E27FC236}">
                <a16:creationId xmlns:a16="http://schemas.microsoft.com/office/drawing/2014/main" id="{CB06198B-8CD6-4F86-81A7-C271A2376611}"/>
              </a:ext>
            </a:extLst>
          </p:cNvPr>
          <p:cNvSpPr>
            <a:spLocks noGrp="1"/>
          </p:cNvSpPr>
          <p:nvPr>
            <p:ph idx="1"/>
          </p:nvPr>
        </p:nvSpPr>
        <p:spPr>
          <a:xfrm>
            <a:off x="435430" y="1751095"/>
            <a:ext cx="11310257" cy="3692775"/>
          </a:xfrm>
        </p:spPr>
        <p:txBody>
          <a:bodyPr vert="horz" lIns="0" tIns="45720" rIns="91440" bIns="45720" rtlCol="0" anchor="t">
            <a:noAutofit/>
          </a:bodyPr>
          <a:lstStyle/>
          <a:p>
            <a:r>
              <a:rPr lang="en-US" sz="2000" dirty="0">
                <a:latin typeface="Arial"/>
                <a:cs typeface="Arial"/>
              </a:rPr>
              <a:t>Track model dependencies of platforms and generate ARM Fast Models on the fly in user’s workspace</a:t>
            </a:r>
          </a:p>
          <a:p>
            <a:pPr lvl="1"/>
            <a:r>
              <a:rPr lang="en-US" sz="1600" dirty="0">
                <a:latin typeface="Arial"/>
                <a:cs typeface="Arial"/>
              </a:rPr>
              <a:t>Helium catalog size stays manageable</a:t>
            </a:r>
          </a:p>
          <a:p>
            <a:pPr lvl="1"/>
            <a:r>
              <a:rPr lang="en-US" sz="1600" dirty="0">
                <a:latin typeface="Arial"/>
                <a:cs typeface="Arial"/>
              </a:rPr>
              <a:t>Flexibility for customers to move to new ARM FM versions  </a:t>
            </a:r>
          </a:p>
          <a:p>
            <a:r>
              <a:rPr lang="en-US" sz="2000" dirty="0">
                <a:latin typeface="Arial"/>
                <a:cs typeface="Arial"/>
              </a:rPr>
              <a:t>When ARM FM version changes, or tool version changes </a:t>
            </a:r>
          </a:p>
          <a:p>
            <a:pPr lvl="1"/>
            <a:r>
              <a:rPr lang="en-US" sz="1600" dirty="0">
                <a:latin typeface="Arial"/>
                <a:cs typeface="Arial"/>
              </a:rPr>
              <a:t>Platform ‘make run’ tracks the dependencies, regenerates ARM Fast Models and recompiles user models</a:t>
            </a:r>
          </a:p>
          <a:p>
            <a:endParaRPr lang="en-US" sz="2000" dirty="0">
              <a:latin typeface="Arial"/>
              <a:cs typeface="Arial"/>
            </a:endParaRPr>
          </a:p>
          <a:p>
            <a:endParaRPr lang="en-US" sz="1000" dirty="0">
              <a:latin typeface="Arial"/>
              <a:cs typeface="Arial"/>
            </a:endParaRPr>
          </a:p>
        </p:txBody>
      </p:sp>
      <p:grpSp>
        <p:nvGrpSpPr>
          <p:cNvPr id="4" name="Group 3">
            <a:extLst>
              <a:ext uri="{FF2B5EF4-FFF2-40B4-BE49-F238E27FC236}">
                <a16:creationId xmlns:a16="http://schemas.microsoft.com/office/drawing/2014/main" id="{29B4F9FD-B7D4-4737-A797-E07C64B7C870}"/>
              </a:ext>
            </a:extLst>
          </p:cNvPr>
          <p:cNvGrpSpPr/>
          <p:nvPr/>
        </p:nvGrpSpPr>
        <p:grpSpPr>
          <a:xfrm>
            <a:off x="1184564" y="276976"/>
            <a:ext cx="10879282" cy="380512"/>
            <a:chOff x="1184564" y="276976"/>
            <a:chExt cx="10879282" cy="380512"/>
          </a:xfrm>
        </p:grpSpPr>
        <p:sp>
          <p:nvSpPr>
            <p:cNvPr id="5" name="Rectangle: Top Corners One Rounded and One Snipped 4">
              <a:extLst>
                <a:ext uri="{FF2B5EF4-FFF2-40B4-BE49-F238E27FC236}">
                  <a16:creationId xmlns:a16="http://schemas.microsoft.com/office/drawing/2014/main" id="{82490986-A210-49D6-9B34-A76112CDF7E2}"/>
                </a:ext>
              </a:extLst>
            </p:cNvPr>
            <p:cNvSpPr/>
            <p:nvPr/>
          </p:nvSpPr>
          <p:spPr>
            <a:xfrm>
              <a:off x="1184564" y="276976"/>
              <a:ext cx="3584864" cy="372630"/>
            </a:xfrm>
            <a:prstGeom prst="snip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Model &amp; Platform Management</a:t>
              </a:r>
            </a:p>
          </p:txBody>
        </p:sp>
        <p:sp>
          <p:nvSpPr>
            <p:cNvPr id="6" name="Rectangle: Top Corners One Rounded and One Snipped 5">
              <a:extLst>
                <a:ext uri="{FF2B5EF4-FFF2-40B4-BE49-F238E27FC236}">
                  <a16:creationId xmlns:a16="http://schemas.microsoft.com/office/drawing/2014/main" id="{BA810CF9-2052-4CA3-B1B2-3DC0B865955C}"/>
                </a:ext>
              </a:extLst>
            </p:cNvPr>
            <p:cNvSpPr/>
            <p:nvPr/>
          </p:nvSpPr>
          <p:spPr>
            <a:xfrm>
              <a:off x="4769425" y="284858"/>
              <a:ext cx="2722419" cy="372630"/>
            </a:xfrm>
            <a:prstGeom prst="snipRoundRect">
              <a:avLst/>
            </a:prstGeom>
            <a:solidFill>
              <a:schemeClr val="tx1">
                <a:lumMod val="25000"/>
                <a:lumOff val="7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bg1">
                      <a:lumMod val="65000"/>
                    </a:schemeClr>
                  </a:solidFill>
                </a:rPr>
                <a:t>Platform Editor</a:t>
              </a:r>
            </a:p>
          </p:txBody>
        </p:sp>
        <p:sp>
          <p:nvSpPr>
            <p:cNvPr id="7" name="Rectangle: Top Corners One Rounded and One Snipped 6">
              <a:extLst>
                <a:ext uri="{FF2B5EF4-FFF2-40B4-BE49-F238E27FC236}">
                  <a16:creationId xmlns:a16="http://schemas.microsoft.com/office/drawing/2014/main" id="{F91EC672-B002-43ED-AF08-BCDB258928C6}"/>
                </a:ext>
              </a:extLst>
            </p:cNvPr>
            <p:cNvSpPr/>
            <p:nvPr/>
          </p:nvSpPr>
          <p:spPr>
            <a:xfrm>
              <a:off x="10183089" y="284858"/>
              <a:ext cx="1880757" cy="372630"/>
            </a:xfrm>
            <a:prstGeom prst="snipRoundRect">
              <a:avLst/>
            </a:prstGeom>
            <a:solidFill>
              <a:schemeClr val="tx1">
                <a:lumMod val="25000"/>
                <a:lumOff val="7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bg1">
                      <a:lumMod val="65000"/>
                    </a:schemeClr>
                  </a:solidFill>
                </a:rPr>
                <a:t>Run &amp; Debug</a:t>
              </a:r>
            </a:p>
          </p:txBody>
        </p:sp>
        <p:sp>
          <p:nvSpPr>
            <p:cNvPr id="8" name="Rectangle: Top Corners One Rounded and One Snipped 7">
              <a:extLst>
                <a:ext uri="{FF2B5EF4-FFF2-40B4-BE49-F238E27FC236}">
                  <a16:creationId xmlns:a16="http://schemas.microsoft.com/office/drawing/2014/main" id="{9A9C0D48-9154-41D6-85A8-102ABECA1047}"/>
                </a:ext>
              </a:extLst>
            </p:cNvPr>
            <p:cNvSpPr/>
            <p:nvPr/>
          </p:nvSpPr>
          <p:spPr>
            <a:xfrm>
              <a:off x="7488381" y="281394"/>
              <a:ext cx="2722419" cy="372630"/>
            </a:xfrm>
            <a:prstGeom prst="snipRoundRect">
              <a:avLst/>
            </a:prstGeom>
            <a:solidFill>
              <a:schemeClr val="tx1">
                <a:lumMod val="25000"/>
                <a:lumOff val="7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bg1">
                      <a:lumMod val="65000"/>
                    </a:schemeClr>
                  </a:solidFill>
                </a:rPr>
                <a:t>Memory Map Editor</a:t>
              </a:r>
            </a:p>
          </p:txBody>
        </p:sp>
      </p:grpSp>
    </p:spTree>
    <p:extLst>
      <p:ext uri="{BB962C8B-B14F-4D97-AF65-F5344CB8AC3E}">
        <p14:creationId xmlns:p14="http://schemas.microsoft.com/office/powerpoint/2010/main" val="56366389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AFD780-78F9-422D-93B1-BFA59A8D518B}"/>
              </a:ext>
            </a:extLst>
          </p:cNvPr>
          <p:cNvSpPr>
            <a:spLocks noGrp="1"/>
          </p:cNvSpPr>
          <p:nvPr>
            <p:ph type="title"/>
          </p:nvPr>
        </p:nvSpPr>
        <p:spPr>
          <a:xfrm>
            <a:off x="446313" y="886124"/>
            <a:ext cx="11310257" cy="1325563"/>
          </a:xfrm>
        </p:spPr>
        <p:txBody>
          <a:bodyPr/>
          <a:lstStyle/>
          <a:p>
            <a:r>
              <a:rPr lang="en-US">
                <a:latin typeface="Arial"/>
                <a:cs typeface="Arial"/>
              </a:rPr>
              <a:t>Standard Setup for Helium Model Catalog     </a:t>
            </a:r>
            <a:endParaRPr lang="en-US"/>
          </a:p>
        </p:txBody>
      </p:sp>
      <p:sp>
        <p:nvSpPr>
          <p:cNvPr id="3" name="Content Placeholder 2">
            <a:extLst>
              <a:ext uri="{FF2B5EF4-FFF2-40B4-BE49-F238E27FC236}">
                <a16:creationId xmlns:a16="http://schemas.microsoft.com/office/drawing/2014/main" id="{CB06198B-8CD6-4F86-81A7-C271A2376611}"/>
              </a:ext>
            </a:extLst>
          </p:cNvPr>
          <p:cNvSpPr>
            <a:spLocks noGrp="1"/>
          </p:cNvSpPr>
          <p:nvPr>
            <p:ph idx="1"/>
          </p:nvPr>
        </p:nvSpPr>
        <p:spPr>
          <a:xfrm>
            <a:off x="435430" y="1761725"/>
            <a:ext cx="11310257" cy="3714042"/>
          </a:xfrm>
        </p:spPr>
        <p:txBody>
          <a:bodyPr vert="horz" lIns="0" tIns="45720" rIns="91440" bIns="45720" rtlCol="0" anchor="t">
            <a:noAutofit/>
          </a:bodyPr>
          <a:lstStyle/>
          <a:p>
            <a:r>
              <a:rPr lang="en-US" dirty="0">
                <a:latin typeface="Arial"/>
                <a:cs typeface="Arial"/>
              </a:rPr>
              <a:t>No need to source various setup scripts, no need to set up any environment variables</a:t>
            </a:r>
          </a:p>
          <a:p>
            <a:r>
              <a:rPr lang="en-US" dirty="0">
                <a:latin typeface="Arial"/>
                <a:cs typeface="Arial"/>
              </a:rPr>
              <a:t>Point to the tools (Xcelium, VXE, AVIP, MMP, </a:t>
            </a:r>
            <a:r>
              <a:rPr lang="en-US" dirty="0" err="1">
                <a:latin typeface="Arial"/>
                <a:cs typeface="Arial"/>
              </a:rPr>
              <a:t>etc</a:t>
            </a:r>
            <a:r>
              <a:rPr lang="en-US" dirty="0">
                <a:latin typeface="Arial"/>
                <a:cs typeface="Arial"/>
              </a:rPr>
              <a:t>) – that’s it! Use the catalog</a:t>
            </a:r>
          </a:p>
          <a:p>
            <a:r>
              <a:rPr lang="en-US" dirty="0">
                <a:latin typeface="Arial"/>
                <a:cs typeface="Arial"/>
              </a:rPr>
              <a:t>heliumlib utility </a:t>
            </a:r>
          </a:p>
          <a:p>
            <a:pPr lvl="1"/>
            <a:r>
              <a:rPr lang="en-US" sz="1800" dirty="0" err="1">
                <a:latin typeface="Arial"/>
                <a:cs typeface="Arial"/>
              </a:rPr>
              <a:t>heliumib</a:t>
            </a:r>
            <a:r>
              <a:rPr lang="en-US" sz="1800" dirty="0">
                <a:latin typeface="Arial"/>
                <a:cs typeface="Arial"/>
              </a:rPr>
              <a:t> points to `xmroot`/tools/esl/modelcatalogs</a:t>
            </a:r>
          </a:p>
          <a:p>
            <a:pPr marL="737870" lvl="1" indent="-280670"/>
            <a:r>
              <a:rPr lang="en-US" sz="1800" dirty="0">
                <a:latin typeface="Arial"/>
                <a:cs typeface="Arial"/>
              </a:rPr>
              <a:t>heliumlib is also a wrapper to call the catalog utilities </a:t>
            </a:r>
            <a:r>
              <a:rPr lang="en-US" sz="1800" dirty="0" err="1">
                <a:latin typeface="Arial"/>
                <a:cs typeface="Arial"/>
              </a:rPr>
              <a:t>create_catalog</a:t>
            </a:r>
            <a:r>
              <a:rPr lang="en-US" sz="1800" dirty="0">
                <a:latin typeface="Arial"/>
                <a:cs typeface="Arial"/>
              </a:rPr>
              <a:t>, </a:t>
            </a:r>
            <a:r>
              <a:rPr lang="en-US" sz="1800" dirty="0" err="1">
                <a:latin typeface="Arial"/>
                <a:cs typeface="Arial"/>
              </a:rPr>
              <a:t>create_vlnv</a:t>
            </a:r>
            <a:r>
              <a:rPr lang="en-US" sz="1800" dirty="0">
                <a:latin typeface="Arial"/>
                <a:cs typeface="Arial"/>
              </a:rPr>
              <a:t> </a:t>
            </a:r>
            <a:r>
              <a:rPr lang="en-US" sz="1800" dirty="0" err="1">
                <a:latin typeface="Arial"/>
                <a:cs typeface="Arial"/>
              </a:rPr>
              <a:t>etc</a:t>
            </a:r>
            <a:endParaRPr lang="en-US" sz="1800" dirty="0">
              <a:latin typeface="Arial"/>
              <a:cs typeface="Arial"/>
            </a:endParaRPr>
          </a:p>
          <a:p>
            <a:pPr lvl="2"/>
            <a:r>
              <a:rPr lang="en-US" sz="1400" dirty="0" err="1">
                <a:latin typeface="Arial"/>
                <a:cs typeface="Arial"/>
              </a:rPr>
              <a:t>helumlib</a:t>
            </a:r>
            <a:r>
              <a:rPr lang="en-US" sz="1400" dirty="0">
                <a:latin typeface="Arial"/>
                <a:cs typeface="Arial"/>
              </a:rPr>
              <a:t> </a:t>
            </a:r>
            <a:r>
              <a:rPr lang="en-US" sz="1400" dirty="0" err="1">
                <a:latin typeface="Arial"/>
                <a:cs typeface="Arial"/>
              </a:rPr>
              <a:t>create_catalog</a:t>
            </a:r>
            <a:r>
              <a:rPr lang="en-US" sz="1400" dirty="0">
                <a:latin typeface="Arial"/>
                <a:cs typeface="Arial"/>
              </a:rPr>
              <a:t> …</a:t>
            </a:r>
          </a:p>
          <a:p>
            <a:pPr lvl="2"/>
            <a:r>
              <a:rPr lang="en-US" sz="1400" dirty="0">
                <a:latin typeface="Arial"/>
                <a:cs typeface="Arial"/>
              </a:rPr>
              <a:t>heliumlib </a:t>
            </a:r>
            <a:r>
              <a:rPr lang="en-US" sz="1400" dirty="0" err="1">
                <a:latin typeface="Arial"/>
                <a:cs typeface="Arial"/>
              </a:rPr>
              <a:t>create_vlnv</a:t>
            </a:r>
            <a:r>
              <a:rPr lang="en-US" sz="1400" dirty="0">
                <a:latin typeface="Arial"/>
                <a:cs typeface="Arial"/>
              </a:rPr>
              <a:t> ….</a:t>
            </a:r>
          </a:p>
          <a:p>
            <a:endParaRPr lang="en-US" sz="1800" dirty="0">
              <a:latin typeface="Arial"/>
              <a:cs typeface="Arial"/>
            </a:endParaRPr>
          </a:p>
          <a:p>
            <a:endParaRPr lang="en-US" sz="1400" dirty="0">
              <a:latin typeface="Arial"/>
              <a:cs typeface="Arial"/>
            </a:endParaRPr>
          </a:p>
        </p:txBody>
      </p:sp>
      <p:grpSp>
        <p:nvGrpSpPr>
          <p:cNvPr id="4" name="Group 3">
            <a:extLst>
              <a:ext uri="{FF2B5EF4-FFF2-40B4-BE49-F238E27FC236}">
                <a16:creationId xmlns:a16="http://schemas.microsoft.com/office/drawing/2014/main" id="{A7941B60-774B-4AC1-AEC2-DC12926629A5}"/>
              </a:ext>
            </a:extLst>
          </p:cNvPr>
          <p:cNvGrpSpPr/>
          <p:nvPr/>
        </p:nvGrpSpPr>
        <p:grpSpPr>
          <a:xfrm>
            <a:off x="1184564" y="276976"/>
            <a:ext cx="10879282" cy="380512"/>
            <a:chOff x="1184564" y="276976"/>
            <a:chExt cx="10879282" cy="380512"/>
          </a:xfrm>
        </p:grpSpPr>
        <p:sp>
          <p:nvSpPr>
            <p:cNvPr id="5" name="Rectangle: Top Corners One Rounded and One Snipped 4">
              <a:extLst>
                <a:ext uri="{FF2B5EF4-FFF2-40B4-BE49-F238E27FC236}">
                  <a16:creationId xmlns:a16="http://schemas.microsoft.com/office/drawing/2014/main" id="{7D1EE36B-B5F6-4549-A71F-8B43A011AC33}"/>
                </a:ext>
              </a:extLst>
            </p:cNvPr>
            <p:cNvSpPr/>
            <p:nvPr/>
          </p:nvSpPr>
          <p:spPr>
            <a:xfrm>
              <a:off x="1184564" y="276976"/>
              <a:ext cx="3584864" cy="372630"/>
            </a:xfrm>
            <a:prstGeom prst="snip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Model &amp; Platform Management</a:t>
              </a:r>
            </a:p>
          </p:txBody>
        </p:sp>
        <p:sp>
          <p:nvSpPr>
            <p:cNvPr id="6" name="Rectangle: Top Corners One Rounded and One Snipped 5">
              <a:extLst>
                <a:ext uri="{FF2B5EF4-FFF2-40B4-BE49-F238E27FC236}">
                  <a16:creationId xmlns:a16="http://schemas.microsoft.com/office/drawing/2014/main" id="{D796B3C4-05E7-4935-90E1-146D0640C880}"/>
                </a:ext>
              </a:extLst>
            </p:cNvPr>
            <p:cNvSpPr/>
            <p:nvPr/>
          </p:nvSpPr>
          <p:spPr>
            <a:xfrm>
              <a:off x="4769425" y="284858"/>
              <a:ext cx="2722419" cy="372630"/>
            </a:xfrm>
            <a:prstGeom prst="snipRoundRect">
              <a:avLst/>
            </a:prstGeom>
            <a:solidFill>
              <a:schemeClr val="tx1">
                <a:lumMod val="25000"/>
                <a:lumOff val="7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bg1">
                      <a:lumMod val="65000"/>
                    </a:schemeClr>
                  </a:solidFill>
                </a:rPr>
                <a:t>Platform Editor</a:t>
              </a:r>
            </a:p>
          </p:txBody>
        </p:sp>
        <p:sp>
          <p:nvSpPr>
            <p:cNvPr id="7" name="Rectangle: Top Corners One Rounded and One Snipped 6">
              <a:extLst>
                <a:ext uri="{FF2B5EF4-FFF2-40B4-BE49-F238E27FC236}">
                  <a16:creationId xmlns:a16="http://schemas.microsoft.com/office/drawing/2014/main" id="{1F086FC8-FD7A-4BBC-A0DD-58435B24DDDF}"/>
                </a:ext>
              </a:extLst>
            </p:cNvPr>
            <p:cNvSpPr/>
            <p:nvPr/>
          </p:nvSpPr>
          <p:spPr>
            <a:xfrm>
              <a:off x="10183089" y="284858"/>
              <a:ext cx="1880757" cy="372630"/>
            </a:xfrm>
            <a:prstGeom prst="snipRoundRect">
              <a:avLst/>
            </a:prstGeom>
            <a:solidFill>
              <a:schemeClr val="tx1">
                <a:lumMod val="25000"/>
                <a:lumOff val="7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bg1">
                      <a:lumMod val="65000"/>
                    </a:schemeClr>
                  </a:solidFill>
                </a:rPr>
                <a:t>Run &amp; Debug</a:t>
              </a:r>
            </a:p>
          </p:txBody>
        </p:sp>
        <p:sp>
          <p:nvSpPr>
            <p:cNvPr id="8" name="Rectangle: Top Corners One Rounded and One Snipped 7">
              <a:extLst>
                <a:ext uri="{FF2B5EF4-FFF2-40B4-BE49-F238E27FC236}">
                  <a16:creationId xmlns:a16="http://schemas.microsoft.com/office/drawing/2014/main" id="{771C7216-7947-4807-9DD2-CE4BD35ABC8F}"/>
                </a:ext>
              </a:extLst>
            </p:cNvPr>
            <p:cNvSpPr/>
            <p:nvPr/>
          </p:nvSpPr>
          <p:spPr>
            <a:xfrm>
              <a:off x="7488381" y="281394"/>
              <a:ext cx="2722419" cy="372630"/>
            </a:xfrm>
            <a:prstGeom prst="snipRoundRect">
              <a:avLst/>
            </a:prstGeom>
            <a:solidFill>
              <a:schemeClr val="tx1">
                <a:lumMod val="25000"/>
                <a:lumOff val="7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bg1">
                      <a:lumMod val="65000"/>
                    </a:schemeClr>
                  </a:solidFill>
                </a:rPr>
                <a:t>Memory Map Editor</a:t>
              </a:r>
            </a:p>
          </p:txBody>
        </p:sp>
      </p:grpSp>
    </p:spTree>
    <p:extLst>
      <p:ext uri="{BB962C8B-B14F-4D97-AF65-F5344CB8AC3E}">
        <p14:creationId xmlns:p14="http://schemas.microsoft.com/office/powerpoint/2010/main" val="381968599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AFD780-78F9-422D-93B1-BFA59A8D518B}"/>
              </a:ext>
            </a:extLst>
          </p:cNvPr>
          <p:cNvSpPr>
            <a:spLocks noGrp="1"/>
          </p:cNvSpPr>
          <p:nvPr>
            <p:ph type="title"/>
          </p:nvPr>
        </p:nvSpPr>
        <p:spPr>
          <a:xfrm>
            <a:off x="446313" y="843594"/>
            <a:ext cx="11310257" cy="1325563"/>
          </a:xfrm>
        </p:spPr>
        <p:txBody>
          <a:bodyPr/>
          <a:lstStyle/>
          <a:p>
            <a:r>
              <a:rPr lang="en-US">
                <a:latin typeface="Arial"/>
                <a:cs typeface="Arial"/>
              </a:rPr>
              <a:t>Running starter and example Platforms    </a:t>
            </a:r>
            <a:endParaRPr lang="en-US"/>
          </a:p>
        </p:txBody>
      </p:sp>
      <p:sp>
        <p:nvSpPr>
          <p:cNvPr id="3" name="Content Placeholder 2">
            <a:extLst>
              <a:ext uri="{FF2B5EF4-FFF2-40B4-BE49-F238E27FC236}">
                <a16:creationId xmlns:a16="http://schemas.microsoft.com/office/drawing/2014/main" id="{CB06198B-8CD6-4F86-81A7-C271A2376611}"/>
              </a:ext>
            </a:extLst>
          </p:cNvPr>
          <p:cNvSpPr>
            <a:spLocks noGrp="1"/>
          </p:cNvSpPr>
          <p:nvPr>
            <p:ph idx="1"/>
          </p:nvPr>
        </p:nvSpPr>
        <p:spPr>
          <a:xfrm>
            <a:off x="435430" y="1719195"/>
            <a:ext cx="11310257" cy="4692238"/>
          </a:xfrm>
        </p:spPr>
        <p:txBody>
          <a:bodyPr vert="horz" lIns="0" tIns="45720" rIns="91440" bIns="45720" rtlCol="0" anchor="t">
            <a:noAutofit/>
          </a:bodyPr>
          <a:lstStyle/>
          <a:p>
            <a:r>
              <a:rPr lang="en-US" sz="1800" dirty="0">
                <a:latin typeface="Arial"/>
                <a:cs typeface="Arial"/>
              </a:rPr>
              <a:t>No need to create a local catalog with a copy of the reference platform, RTL design and software</a:t>
            </a:r>
          </a:p>
          <a:p>
            <a:r>
              <a:rPr lang="en-US" sz="1800" dirty="0">
                <a:latin typeface="Arial"/>
                <a:cs typeface="Arial"/>
              </a:rPr>
              <a:t>Run from any user scratch directory, pointing to reference platform in the Helium install</a:t>
            </a:r>
          </a:p>
          <a:p>
            <a:r>
              <a:rPr lang="en-US" sz="1800" dirty="0">
                <a:latin typeface="Arial"/>
                <a:cs typeface="Arial"/>
              </a:rPr>
              <a:t>Customize</a:t>
            </a:r>
          </a:p>
          <a:p>
            <a:pPr marL="737870" lvl="1" indent="-280670"/>
            <a:r>
              <a:rPr lang="en-US" sz="1400" dirty="0">
                <a:latin typeface="Arial"/>
                <a:cs typeface="Arial"/>
              </a:rPr>
              <a:t>Catalog location for dependent ARM Fast Models generated on the fly </a:t>
            </a:r>
          </a:p>
          <a:p>
            <a:pPr lvl="1"/>
            <a:r>
              <a:rPr lang="en-US" sz="1400" dirty="0">
                <a:latin typeface="Arial"/>
                <a:cs typeface="Arial"/>
              </a:rPr>
              <a:t>Build location for RTL design </a:t>
            </a:r>
            <a:endParaRPr lang="en-US" sz="1400" dirty="0">
              <a:cs typeface="Arial"/>
            </a:endParaRPr>
          </a:p>
          <a:p>
            <a:pPr marL="457200" lvl="1" indent="0">
              <a:buNone/>
            </a:pPr>
            <a:br>
              <a:rPr lang="en-US" sz="1400" dirty="0"/>
            </a:br>
            <a:r>
              <a:rPr lang="en-US" sz="1400" dirty="0">
                <a:latin typeface="Arial"/>
                <a:cs typeface="Arial"/>
              </a:rPr>
              <a:t>cd &lt;scratch-</a:t>
            </a:r>
            <a:r>
              <a:rPr lang="en-US" sz="1400" dirty="0" err="1">
                <a:latin typeface="Arial"/>
                <a:cs typeface="Arial"/>
              </a:rPr>
              <a:t>dir</a:t>
            </a:r>
            <a:r>
              <a:rPr lang="en-US" sz="1400" dirty="0">
                <a:latin typeface="Arial"/>
                <a:cs typeface="Arial"/>
              </a:rPr>
              <a:t>&gt;</a:t>
            </a:r>
          </a:p>
          <a:p>
            <a:pPr marL="457200" lvl="1" indent="0">
              <a:buNone/>
            </a:pPr>
            <a:r>
              <a:rPr lang="en-US" sz="1400" dirty="0">
                <a:latin typeface="Arial"/>
                <a:cs typeface="Arial"/>
              </a:rPr>
              <a:t>make –f `</a:t>
            </a:r>
            <a:r>
              <a:rPr lang="en-US" sz="1400" dirty="0" err="1">
                <a:latin typeface="Arial"/>
                <a:cs typeface="Arial"/>
              </a:rPr>
              <a:t>heliumlib</a:t>
            </a:r>
            <a:r>
              <a:rPr lang="en-US" sz="1400" dirty="0">
                <a:latin typeface="Arial"/>
                <a:cs typeface="Arial"/>
              </a:rPr>
              <a:t>`/</a:t>
            </a:r>
            <a:r>
              <a:rPr lang="en-US" sz="1400" dirty="0" err="1">
                <a:latin typeface="Arial"/>
                <a:cs typeface="Arial"/>
              </a:rPr>
              <a:t>releasecatalog</a:t>
            </a:r>
            <a:r>
              <a:rPr lang="en-US" sz="1400" dirty="0">
                <a:latin typeface="Arial"/>
                <a:cs typeface="Arial"/>
              </a:rPr>
              <a:t>/cadence.com/platform/vexpress_a35/hybrid/</a:t>
            </a:r>
            <a:r>
              <a:rPr lang="en-US" sz="1400" dirty="0" err="1">
                <a:latin typeface="Arial"/>
                <a:cs typeface="Arial"/>
              </a:rPr>
              <a:t>makefile</a:t>
            </a:r>
            <a:r>
              <a:rPr lang="en-US" sz="1400" dirty="0">
                <a:latin typeface="Arial"/>
                <a:cs typeface="Arial"/>
              </a:rPr>
              <a:t> run ARMFM_CAT = `</a:t>
            </a:r>
            <a:r>
              <a:rPr lang="en-US" sz="1400" dirty="0" err="1">
                <a:latin typeface="Arial"/>
                <a:cs typeface="Arial"/>
              </a:rPr>
              <a:t>pwd</a:t>
            </a:r>
            <a:r>
              <a:rPr lang="en-US" sz="1400" dirty="0">
                <a:latin typeface="Arial"/>
                <a:cs typeface="Arial"/>
              </a:rPr>
              <a:t>` RTL_SNAPSHOT_PATH=`</a:t>
            </a:r>
            <a:r>
              <a:rPr lang="en-US" sz="1400" dirty="0" err="1">
                <a:latin typeface="Arial"/>
                <a:cs typeface="Arial"/>
              </a:rPr>
              <a:t>pwd</a:t>
            </a:r>
            <a:r>
              <a:rPr lang="en-US" sz="1400" dirty="0">
                <a:latin typeface="Arial"/>
                <a:cs typeface="Arial"/>
              </a:rPr>
              <a:t>`  </a:t>
            </a:r>
            <a:endParaRPr lang="en-US" sz="1800" dirty="0"/>
          </a:p>
          <a:p>
            <a:r>
              <a:rPr lang="en-US" sz="1800" dirty="0">
                <a:latin typeface="Arial"/>
                <a:cs typeface="Arial"/>
              </a:rPr>
              <a:t>Ship dedicated bare metal SW for each platform </a:t>
            </a:r>
            <a:endParaRPr lang="en-US" sz="1800" dirty="0">
              <a:cs typeface="Arial"/>
            </a:endParaRPr>
          </a:p>
          <a:p>
            <a:pPr marL="737870" lvl="1" indent="-280670"/>
            <a:r>
              <a:rPr lang="en-US" sz="1400" dirty="0">
                <a:latin typeface="Arial"/>
                <a:cs typeface="Arial"/>
              </a:rPr>
              <a:t>One default image is pre-built and shipped </a:t>
            </a:r>
            <a:endParaRPr lang="en-US" sz="1400" dirty="0">
              <a:cs typeface="Arial"/>
            </a:endParaRPr>
          </a:p>
          <a:p>
            <a:pPr marL="737870" lvl="1" indent="-280670"/>
            <a:r>
              <a:rPr lang="en-US" sz="1400" dirty="0">
                <a:latin typeface="Arial"/>
                <a:cs typeface="Arial"/>
              </a:rPr>
              <a:t>Other bare metal </a:t>
            </a:r>
            <a:r>
              <a:rPr lang="en-US" sz="1400" dirty="0" err="1">
                <a:latin typeface="Arial"/>
                <a:cs typeface="Arial"/>
              </a:rPr>
              <a:t>sw</a:t>
            </a:r>
            <a:r>
              <a:rPr lang="en-US" sz="1400" dirty="0">
                <a:latin typeface="Arial"/>
                <a:cs typeface="Arial"/>
              </a:rPr>
              <a:t> shipped by Cadence can be built by user, or user’s own bare meal </a:t>
            </a:r>
            <a:r>
              <a:rPr lang="en-US" sz="1400" dirty="0" err="1">
                <a:latin typeface="Arial"/>
                <a:cs typeface="Arial"/>
              </a:rPr>
              <a:t>sw</a:t>
            </a:r>
            <a:r>
              <a:rPr lang="en-US" sz="1400" dirty="0">
                <a:latin typeface="Arial"/>
                <a:cs typeface="Arial"/>
              </a:rPr>
              <a:t> image can be specified  </a:t>
            </a:r>
            <a:endParaRPr lang="en-US" sz="1400" dirty="0">
              <a:cs typeface="Arial"/>
            </a:endParaRPr>
          </a:p>
          <a:p>
            <a:r>
              <a:rPr lang="en-US" sz="1800" dirty="0">
                <a:latin typeface="Arial"/>
                <a:cs typeface="Arial"/>
              </a:rPr>
              <a:t>Executable BUILDME, RUNME scripts and README script that guides user on supported platform configurations </a:t>
            </a:r>
            <a:endParaRPr lang="en-US" sz="1400" dirty="0">
              <a:latin typeface="Arial"/>
              <a:cs typeface="Arial"/>
            </a:endParaRPr>
          </a:p>
        </p:txBody>
      </p:sp>
      <p:grpSp>
        <p:nvGrpSpPr>
          <p:cNvPr id="4" name="Group 3">
            <a:extLst>
              <a:ext uri="{FF2B5EF4-FFF2-40B4-BE49-F238E27FC236}">
                <a16:creationId xmlns:a16="http://schemas.microsoft.com/office/drawing/2014/main" id="{47FE6982-D4C8-4628-AC80-3428D70A37A4}"/>
              </a:ext>
            </a:extLst>
          </p:cNvPr>
          <p:cNvGrpSpPr/>
          <p:nvPr/>
        </p:nvGrpSpPr>
        <p:grpSpPr>
          <a:xfrm>
            <a:off x="1184564" y="276976"/>
            <a:ext cx="10879282" cy="380512"/>
            <a:chOff x="1184564" y="276976"/>
            <a:chExt cx="10879282" cy="380512"/>
          </a:xfrm>
        </p:grpSpPr>
        <p:sp>
          <p:nvSpPr>
            <p:cNvPr id="5" name="Rectangle: Top Corners One Rounded and One Snipped 4">
              <a:extLst>
                <a:ext uri="{FF2B5EF4-FFF2-40B4-BE49-F238E27FC236}">
                  <a16:creationId xmlns:a16="http://schemas.microsoft.com/office/drawing/2014/main" id="{0545AA0D-460D-4864-9E46-BD7D43061215}"/>
                </a:ext>
              </a:extLst>
            </p:cNvPr>
            <p:cNvSpPr/>
            <p:nvPr/>
          </p:nvSpPr>
          <p:spPr>
            <a:xfrm>
              <a:off x="1184564" y="276976"/>
              <a:ext cx="3584864" cy="372630"/>
            </a:xfrm>
            <a:prstGeom prst="snip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Model &amp; Platform Management</a:t>
              </a:r>
            </a:p>
          </p:txBody>
        </p:sp>
        <p:sp>
          <p:nvSpPr>
            <p:cNvPr id="6" name="Rectangle: Top Corners One Rounded and One Snipped 5">
              <a:extLst>
                <a:ext uri="{FF2B5EF4-FFF2-40B4-BE49-F238E27FC236}">
                  <a16:creationId xmlns:a16="http://schemas.microsoft.com/office/drawing/2014/main" id="{33ADD7C5-2B01-470C-8871-D92DD49A5F72}"/>
                </a:ext>
              </a:extLst>
            </p:cNvPr>
            <p:cNvSpPr/>
            <p:nvPr/>
          </p:nvSpPr>
          <p:spPr>
            <a:xfrm>
              <a:off x="4769425" y="284858"/>
              <a:ext cx="2722419" cy="372630"/>
            </a:xfrm>
            <a:prstGeom prst="snipRoundRect">
              <a:avLst/>
            </a:prstGeom>
            <a:solidFill>
              <a:schemeClr val="tx1">
                <a:lumMod val="25000"/>
                <a:lumOff val="7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bg1">
                      <a:lumMod val="65000"/>
                    </a:schemeClr>
                  </a:solidFill>
                </a:rPr>
                <a:t>Platform Editor</a:t>
              </a:r>
            </a:p>
          </p:txBody>
        </p:sp>
        <p:sp>
          <p:nvSpPr>
            <p:cNvPr id="7" name="Rectangle: Top Corners One Rounded and One Snipped 6">
              <a:extLst>
                <a:ext uri="{FF2B5EF4-FFF2-40B4-BE49-F238E27FC236}">
                  <a16:creationId xmlns:a16="http://schemas.microsoft.com/office/drawing/2014/main" id="{0EB539AF-1DC7-404E-9FA1-28FC2C3FF683}"/>
                </a:ext>
              </a:extLst>
            </p:cNvPr>
            <p:cNvSpPr/>
            <p:nvPr/>
          </p:nvSpPr>
          <p:spPr>
            <a:xfrm>
              <a:off x="10183089" y="284858"/>
              <a:ext cx="1880757" cy="372630"/>
            </a:xfrm>
            <a:prstGeom prst="snipRoundRect">
              <a:avLst/>
            </a:prstGeom>
            <a:solidFill>
              <a:schemeClr val="tx1">
                <a:lumMod val="25000"/>
                <a:lumOff val="7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bg1">
                      <a:lumMod val="65000"/>
                    </a:schemeClr>
                  </a:solidFill>
                </a:rPr>
                <a:t>Run &amp; Debug</a:t>
              </a:r>
            </a:p>
          </p:txBody>
        </p:sp>
        <p:sp>
          <p:nvSpPr>
            <p:cNvPr id="8" name="Rectangle: Top Corners One Rounded and One Snipped 7">
              <a:extLst>
                <a:ext uri="{FF2B5EF4-FFF2-40B4-BE49-F238E27FC236}">
                  <a16:creationId xmlns:a16="http://schemas.microsoft.com/office/drawing/2014/main" id="{5B1B4EC2-C666-40EA-9339-D8D28AA3E8AF}"/>
                </a:ext>
              </a:extLst>
            </p:cNvPr>
            <p:cNvSpPr/>
            <p:nvPr/>
          </p:nvSpPr>
          <p:spPr>
            <a:xfrm>
              <a:off x="7488381" y="281394"/>
              <a:ext cx="2722419" cy="372630"/>
            </a:xfrm>
            <a:prstGeom prst="snipRoundRect">
              <a:avLst/>
            </a:prstGeom>
            <a:solidFill>
              <a:schemeClr val="tx1">
                <a:lumMod val="25000"/>
                <a:lumOff val="7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bg1">
                      <a:lumMod val="65000"/>
                    </a:schemeClr>
                  </a:solidFill>
                </a:rPr>
                <a:t>Memory Map Editor</a:t>
              </a:r>
            </a:p>
          </p:txBody>
        </p:sp>
      </p:grpSp>
    </p:spTree>
    <p:extLst>
      <p:ext uri="{BB962C8B-B14F-4D97-AF65-F5344CB8AC3E}">
        <p14:creationId xmlns:p14="http://schemas.microsoft.com/office/powerpoint/2010/main" val="306865417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AFD780-78F9-422D-93B1-BFA59A8D518B}"/>
              </a:ext>
            </a:extLst>
          </p:cNvPr>
          <p:cNvSpPr>
            <a:spLocks noGrp="1"/>
          </p:cNvSpPr>
          <p:nvPr>
            <p:ph type="title"/>
          </p:nvPr>
        </p:nvSpPr>
        <p:spPr>
          <a:xfrm>
            <a:off x="446313" y="832961"/>
            <a:ext cx="11310257" cy="1325563"/>
          </a:xfrm>
        </p:spPr>
        <p:txBody>
          <a:bodyPr/>
          <a:lstStyle/>
          <a:p>
            <a:r>
              <a:rPr lang="en-US">
                <a:latin typeface="Arial"/>
                <a:cs typeface="Arial"/>
              </a:rPr>
              <a:t>Multiple Catalog Support </a:t>
            </a:r>
            <a:endParaRPr lang="en-US"/>
          </a:p>
        </p:txBody>
      </p:sp>
      <p:sp>
        <p:nvSpPr>
          <p:cNvPr id="3" name="Content Placeholder 2">
            <a:extLst>
              <a:ext uri="{FF2B5EF4-FFF2-40B4-BE49-F238E27FC236}">
                <a16:creationId xmlns:a16="http://schemas.microsoft.com/office/drawing/2014/main" id="{CB06198B-8CD6-4F86-81A7-C271A2376611}"/>
              </a:ext>
            </a:extLst>
          </p:cNvPr>
          <p:cNvSpPr>
            <a:spLocks noGrp="1"/>
          </p:cNvSpPr>
          <p:nvPr>
            <p:ph idx="1"/>
          </p:nvPr>
        </p:nvSpPr>
        <p:spPr>
          <a:xfrm>
            <a:off x="435430" y="1708562"/>
            <a:ext cx="11310257" cy="4468954"/>
          </a:xfrm>
        </p:spPr>
        <p:txBody>
          <a:bodyPr vert="horz" lIns="0" tIns="45720" rIns="91440" bIns="45720" rtlCol="0" anchor="t">
            <a:noAutofit/>
          </a:bodyPr>
          <a:lstStyle/>
          <a:p>
            <a:r>
              <a:rPr lang="en-US" sz="1800" dirty="0">
                <a:latin typeface="Arial"/>
                <a:cs typeface="Arial"/>
              </a:rPr>
              <a:t>User platform and Cadence platform can instantiate models from multiple Helium catalogs and multiple user catalogs</a:t>
            </a:r>
          </a:p>
          <a:p>
            <a:pPr marL="737870" lvl="1" indent="-280670"/>
            <a:r>
              <a:rPr lang="en-US" sz="1400" dirty="0">
                <a:latin typeface="Arial"/>
                <a:cs typeface="Arial"/>
              </a:rPr>
              <a:t>Not restricted to single Cadence catalog and single user catalog </a:t>
            </a:r>
          </a:p>
          <a:p>
            <a:r>
              <a:rPr lang="en-US" sz="1800" dirty="0">
                <a:latin typeface="Arial"/>
                <a:cs typeface="Arial"/>
              </a:rPr>
              <a:t>Centralized Helium </a:t>
            </a:r>
            <a:r>
              <a:rPr lang="en-US" sz="1800" dirty="0" err="1">
                <a:latin typeface="Arial"/>
                <a:cs typeface="Arial"/>
              </a:rPr>
              <a:t>makefile</a:t>
            </a:r>
            <a:r>
              <a:rPr lang="en-US" sz="1800" dirty="0">
                <a:latin typeface="Arial"/>
                <a:cs typeface="Arial"/>
              </a:rPr>
              <a:t> infrastructure at `</a:t>
            </a:r>
            <a:r>
              <a:rPr lang="en-US" sz="1800" dirty="0" err="1">
                <a:latin typeface="Arial"/>
                <a:cs typeface="Arial"/>
              </a:rPr>
              <a:t>heliumlib</a:t>
            </a:r>
            <a:r>
              <a:rPr lang="en-US" sz="1800" dirty="0">
                <a:latin typeface="Arial"/>
                <a:cs typeface="Arial"/>
              </a:rPr>
              <a:t>`/</a:t>
            </a:r>
            <a:r>
              <a:rPr lang="en-US" sz="1800" dirty="0" err="1">
                <a:latin typeface="Arial"/>
                <a:cs typeface="Arial"/>
              </a:rPr>
              <a:t>mk</a:t>
            </a:r>
            <a:r>
              <a:rPr lang="en-US" sz="1800" dirty="0">
                <a:latin typeface="Arial"/>
                <a:cs typeface="Arial"/>
              </a:rPr>
              <a:t> used by all catalogs  </a:t>
            </a:r>
          </a:p>
          <a:p>
            <a:r>
              <a:rPr lang="en-US" sz="1800" dirty="0">
                <a:latin typeface="Arial"/>
                <a:cs typeface="Arial"/>
              </a:rPr>
              <a:t>No duplication of </a:t>
            </a:r>
            <a:r>
              <a:rPr lang="en-US" sz="1800" dirty="0" err="1">
                <a:latin typeface="Arial"/>
                <a:cs typeface="Arial"/>
              </a:rPr>
              <a:t>makefile</a:t>
            </a:r>
            <a:r>
              <a:rPr lang="en-US" sz="1800" dirty="0">
                <a:latin typeface="Arial"/>
                <a:cs typeface="Arial"/>
              </a:rPr>
              <a:t> infrastructure inside each catalog  </a:t>
            </a:r>
          </a:p>
          <a:p>
            <a:r>
              <a:rPr lang="en-US" sz="1800" dirty="0">
                <a:latin typeface="Arial"/>
                <a:cs typeface="Arial"/>
              </a:rPr>
              <a:t>Current status</a:t>
            </a:r>
          </a:p>
          <a:p>
            <a:pPr marL="737870" lvl="1" indent="-280670"/>
            <a:r>
              <a:rPr lang="en-US" sz="1800" dirty="0">
                <a:latin typeface="Arial"/>
                <a:cs typeface="Arial"/>
              </a:rPr>
              <a:t>`</a:t>
            </a:r>
            <a:r>
              <a:rPr lang="en-US" sz="1800" dirty="0" err="1">
                <a:latin typeface="Arial"/>
                <a:cs typeface="Arial"/>
              </a:rPr>
              <a:t>heliumlib</a:t>
            </a:r>
            <a:r>
              <a:rPr lang="en-US" sz="1800" dirty="0">
                <a:latin typeface="Arial"/>
                <a:cs typeface="Arial"/>
              </a:rPr>
              <a:t>`/</a:t>
            </a:r>
            <a:r>
              <a:rPr lang="en-US" sz="1800" dirty="0" err="1">
                <a:latin typeface="Arial"/>
                <a:cs typeface="Arial"/>
              </a:rPr>
              <a:t>releasecatalog</a:t>
            </a:r>
            <a:r>
              <a:rPr lang="en-US" sz="1800" dirty="0">
                <a:latin typeface="Arial"/>
                <a:cs typeface="Arial"/>
              </a:rPr>
              <a:t>               externally shipped</a:t>
            </a:r>
          </a:p>
          <a:p>
            <a:pPr lvl="2"/>
            <a:endParaRPr lang="en-US" sz="1000" dirty="0">
              <a:latin typeface="Arial"/>
              <a:cs typeface="Arial"/>
            </a:endParaRPr>
          </a:p>
        </p:txBody>
      </p:sp>
      <p:grpSp>
        <p:nvGrpSpPr>
          <p:cNvPr id="4" name="Group 3">
            <a:extLst>
              <a:ext uri="{FF2B5EF4-FFF2-40B4-BE49-F238E27FC236}">
                <a16:creationId xmlns:a16="http://schemas.microsoft.com/office/drawing/2014/main" id="{BD85028C-8562-46F4-B43F-26E9D178EFFB}"/>
              </a:ext>
            </a:extLst>
          </p:cNvPr>
          <p:cNvGrpSpPr/>
          <p:nvPr/>
        </p:nvGrpSpPr>
        <p:grpSpPr>
          <a:xfrm>
            <a:off x="1184564" y="276976"/>
            <a:ext cx="10879282" cy="380512"/>
            <a:chOff x="1184564" y="276976"/>
            <a:chExt cx="10879282" cy="380512"/>
          </a:xfrm>
        </p:grpSpPr>
        <p:sp>
          <p:nvSpPr>
            <p:cNvPr id="5" name="Rectangle: Top Corners One Rounded and One Snipped 4">
              <a:extLst>
                <a:ext uri="{FF2B5EF4-FFF2-40B4-BE49-F238E27FC236}">
                  <a16:creationId xmlns:a16="http://schemas.microsoft.com/office/drawing/2014/main" id="{B2014C59-CF58-4109-80B0-EFAFDCFDD2C7}"/>
                </a:ext>
              </a:extLst>
            </p:cNvPr>
            <p:cNvSpPr/>
            <p:nvPr/>
          </p:nvSpPr>
          <p:spPr>
            <a:xfrm>
              <a:off x="1184564" y="276976"/>
              <a:ext cx="3584864" cy="372630"/>
            </a:xfrm>
            <a:prstGeom prst="snip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Model &amp; Platform Management</a:t>
              </a:r>
            </a:p>
          </p:txBody>
        </p:sp>
        <p:sp>
          <p:nvSpPr>
            <p:cNvPr id="6" name="Rectangle: Top Corners One Rounded and One Snipped 5">
              <a:extLst>
                <a:ext uri="{FF2B5EF4-FFF2-40B4-BE49-F238E27FC236}">
                  <a16:creationId xmlns:a16="http://schemas.microsoft.com/office/drawing/2014/main" id="{FA2BCA61-DE45-481A-9437-0BD64A3E77F8}"/>
                </a:ext>
              </a:extLst>
            </p:cNvPr>
            <p:cNvSpPr/>
            <p:nvPr/>
          </p:nvSpPr>
          <p:spPr>
            <a:xfrm>
              <a:off x="4769425" y="284858"/>
              <a:ext cx="2722419" cy="372630"/>
            </a:xfrm>
            <a:prstGeom prst="snipRoundRect">
              <a:avLst/>
            </a:prstGeom>
            <a:solidFill>
              <a:schemeClr val="tx1">
                <a:lumMod val="25000"/>
                <a:lumOff val="7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bg1">
                      <a:lumMod val="65000"/>
                    </a:schemeClr>
                  </a:solidFill>
                </a:rPr>
                <a:t>Platform Editor</a:t>
              </a:r>
            </a:p>
          </p:txBody>
        </p:sp>
        <p:sp>
          <p:nvSpPr>
            <p:cNvPr id="7" name="Rectangle: Top Corners One Rounded and One Snipped 6">
              <a:extLst>
                <a:ext uri="{FF2B5EF4-FFF2-40B4-BE49-F238E27FC236}">
                  <a16:creationId xmlns:a16="http://schemas.microsoft.com/office/drawing/2014/main" id="{33432D0B-B104-4650-A415-34D68B84CC63}"/>
                </a:ext>
              </a:extLst>
            </p:cNvPr>
            <p:cNvSpPr/>
            <p:nvPr/>
          </p:nvSpPr>
          <p:spPr>
            <a:xfrm>
              <a:off x="10183089" y="284858"/>
              <a:ext cx="1880757" cy="372630"/>
            </a:xfrm>
            <a:prstGeom prst="snipRoundRect">
              <a:avLst/>
            </a:prstGeom>
            <a:solidFill>
              <a:schemeClr val="tx1">
                <a:lumMod val="25000"/>
                <a:lumOff val="7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bg1">
                      <a:lumMod val="65000"/>
                    </a:schemeClr>
                  </a:solidFill>
                </a:rPr>
                <a:t>Run &amp; Debug</a:t>
              </a:r>
            </a:p>
          </p:txBody>
        </p:sp>
        <p:sp>
          <p:nvSpPr>
            <p:cNvPr id="8" name="Rectangle: Top Corners One Rounded and One Snipped 7">
              <a:extLst>
                <a:ext uri="{FF2B5EF4-FFF2-40B4-BE49-F238E27FC236}">
                  <a16:creationId xmlns:a16="http://schemas.microsoft.com/office/drawing/2014/main" id="{902FF77A-641B-4C18-8026-6A2061FABC6A}"/>
                </a:ext>
              </a:extLst>
            </p:cNvPr>
            <p:cNvSpPr/>
            <p:nvPr/>
          </p:nvSpPr>
          <p:spPr>
            <a:xfrm>
              <a:off x="7488381" y="281394"/>
              <a:ext cx="2722419" cy="372630"/>
            </a:xfrm>
            <a:prstGeom prst="snipRoundRect">
              <a:avLst/>
            </a:prstGeom>
            <a:solidFill>
              <a:schemeClr val="tx1">
                <a:lumMod val="25000"/>
                <a:lumOff val="7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bg1">
                      <a:lumMod val="65000"/>
                    </a:schemeClr>
                  </a:solidFill>
                </a:rPr>
                <a:t>Memory Map Editor</a:t>
              </a:r>
            </a:p>
          </p:txBody>
        </p:sp>
      </p:grpSp>
      <p:sp>
        <p:nvSpPr>
          <p:cNvPr id="9" name="Arrow: Right 8">
            <a:extLst>
              <a:ext uri="{FF2B5EF4-FFF2-40B4-BE49-F238E27FC236}">
                <a16:creationId xmlns:a16="http://schemas.microsoft.com/office/drawing/2014/main" id="{A28676C8-59B1-48BD-BC5F-CF0E37DC641C}"/>
              </a:ext>
            </a:extLst>
          </p:cNvPr>
          <p:cNvSpPr/>
          <p:nvPr/>
        </p:nvSpPr>
        <p:spPr>
          <a:xfrm>
            <a:off x="4095940" y="4094109"/>
            <a:ext cx="404038" cy="308344"/>
          </a:xfrm>
          <a:prstGeom prst="rightArrow">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928060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5CA487C-C9D5-4BE1-A928-15077693EF7D}"/>
              </a:ext>
            </a:extLst>
          </p:cNvPr>
          <p:cNvSpPr>
            <a:spLocks noGrp="1"/>
          </p:cNvSpPr>
          <p:nvPr>
            <p:ph type="title"/>
          </p:nvPr>
        </p:nvSpPr>
        <p:spPr/>
        <p:txBody>
          <a:bodyPr/>
          <a:lstStyle/>
          <a:p>
            <a:r>
              <a:rPr lang="en-US" dirty="0"/>
              <a:t>Organize and Explore Catalogs of Models and IP</a:t>
            </a:r>
          </a:p>
        </p:txBody>
      </p:sp>
      <p:sp>
        <p:nvSpPr>
          <p:cNvPr id="3" name="Title 4">
            <a:extLst>
              <a:ext uri="{FF2B5EF4-FFF2-40B4-BE49-F238E27FC236}">
                <a16:creationId xmlns:a16="http://schemas.microsoft.com/office/drawing/2014/main" id="{E612451D-A40A-481F-AFAC-E6B831FE12A2}"/>
              </a:ext>
            </a:extLst>
          </p:cNvPr>
          <p:cNvSpPr txBox="1">
            <a:spLocks/>
          </p:cNvSpPr>
          <p:nvPr/>
        </p:nvSpPr>
        <p:spPr>
          <a:xfrm>
            <a:off x="446312" y="5685818"/>
            <a:ext cx="11194701" cy="712527"/>
          </a:xfrm>
          <a:prstGeom prst="rect">
            <a:avLst/>
          </a:prstGeom>
        </p:spPr>
        <p:txBody>
          <a:bodyPr vert="horz" lIns="45720" tIns="45720" rIns="91440" bIns="45720" rtlCol="0" anchor="t">
            <a:noAutofit/>
          </a:bodyPr>
          <a:lstStyle>
            <a:lvl1pPr marL="0" indent="0" algn="l" defTabSz="914400" rtl="0" eaLnBrk="1" latinLnBrk="0" hangingPunct="1">
              <a:lnSpc>
                <a:spcPct val="90000"/>
              </a:lnSpc>
              <a:spcBef>
                <a:spcPct val="0"/>
              </a:spcBef>
              <a:buFont typeface="Arial" panose="020B0604020202020204" pitchFamily="34" charset="0"/>
              <a:buNone/>
              <a:defRPr sz="3600" kern="1200">
                <a:solidFill>
                  <a:schemeClr val="tx1"/>
                </a:solidFill>
                <a:latin typeface="Arial" panose="020B0604020202020204" pitchFamily="34" charset="0"/>
                <a:ea typeface="+mj-ea"/>
                <a:cs typeface="+mj-cs"/>
              </a:defRPr>
            </a:lvl1pPr>
          </a:lstStyle>
          <a:p>
            <a:r>
              <a:rPr lang="en-US" sz="2800" dirty="0">
                <a:solidFill>
                  <a:schemeClr val="bg1">
                    <a:lumMod val="65000"/>
                  </a:schemeClr>
                </a:solidFill>
              </a:rPr>
              <a:t>Models &amp; Platform Management</a:t>
            </a:r>
          </a:p>
        </p:txBody>
      </p:sp>
    </p:spTree>
    <p:extLst>
      <p:ext uri="{BB962C8B-B14F-4D97-AF65-F5344CB8AC3E}">
        <p14:creationId xmlns:p14="http://schemas.microsoft.com/office/powerpoint/2010/main" val="352485420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AFD780-78F9-422D-93B1-BFA59A8D518B}"/>
              </a:ext>
            </a:extLst>
          </p:cNvPr>
          <p:cNvSpPr>
            <a:spLocks noGrp="1"/>
          </p:cNvSpPr>
          <p:nvPr>
            <p:ph type="title"/>
          </p:nvPr>
        </p:nvSpPr>
        <p:spPr>
          <a:xfrm>
            <a:off x="446313" y="832961"/>
            <a:ext cx="11310257" cy="1325563"/>
          </a:xfrm>
        </p:spPr>
        <p:txBody>
          <a:bodyPr/>
          <a:lstStyle/>
          <a:p>
            <a:r>
              <a:rPr lang="en-US">
                <a:latin typeface="Arial"/>
                <a:cs typeface="Arial"/>
              </a:rPr>
              <a:t>Interoperability with Helium Platform Assembly</a:t>
            </a:r>
            <a:endParaRPr lang="en-US">
              <a:solidFill>
                <a:srgbClr val="FF0000"/>
              </a:solidFill>
            </a:endParaRPr>
          </a:p>
        </p:txBody>
      </p:sp>
      <p:sp>
        <p:nvSpPr>
          <p:cNvPr id="3" name="Content Placeholder 2">
            <a:extLst>
              <a:ext uri="{FF2B5EF4-FFF2-40B4-BE49-F238E27FC236}">
                <a16:creationId xmlns:a16="http://schemas.microsoft.com/office/drawing/2014/main" id="{CB06198B-8CD6-4F86-81A7-C271A2376611}"/>
              </a:ext>
            </a:extLst>
          </p:cNvPr>
          <p:cNvSpPr>
            <a:spLocks noGrp="1"/>
          </p:cNvSpPr>
          <p:nvPr>
            <p:ph idx="1"/>
          </p:nvPr>
        </p:nvSpPr>
        <p:spPr>
          <a:xfrm>
            <a:off x="435430" y="1708562"/>
            <a:ext cx="11310257" cy="4316477"/>
          </a:xfrm>
        </p:spPr>
        <p:txBody>
          <a:bodyPr vert="horz" lIns="0" tIns="45720" rIns="91440" bIns="45720" rtlCol="0" anchor="t">
            <a:noAutofit/>
          </a:bodyPr>
          <a:lstStyle/>
          <a:p>
            <a:r>
              <a:rPr lang="en-US" sz="1800" dirty="0">
                <a:latin typeface="Arial"/>
                <a:cs typeface="Arial"/>
              </a:rPr>
              <a:t>Helium </a:t>
            </a:r>
            <a:r>
              <a:rPr lang="en-US" sz="1800" dirty="0" err="1">
                <a:latin typeface="Arial"/>
                <a:cs typeface="Arial"/>
              </a:rPr>
              <a:t>makefile</a:t>
            </a:r>
            <a:r>
              <a:rPr lang="en-US" sz="1800" dirty="0">
                <a:latin typeface="Arial"/>
                <a:cs typeface="Arial"/>
              </a:rPr>
              <a:t> framework is fully interoperable with Platform Assembly </a:t>
            </a:r>
          </a:p>
          <a:p>
            <a:r>
              <a:rPr lang="en-US" sz="1800" dirty="0">
                <a:latin typeface="Arial"/>
                <a:cs typeface="Arial"/>
              </a:rPr>
              <a:t>Platform created in Helium Platform Assembly can be saved to catalog with Helium </a:t>
            </a:r>
            <a:r>
              <a:rPr lang="en-US" sz="1800" dirty="0" err="1">
                <a:latin typeface="Arial"/>
                <a:cs typeface="Arial"/>
              </a:rPr>
              <a:t>makefiles</a:t>
            </a:r>
            <a:endParaRPr lang="en-US" sz="600" dirty="0">
              <a:latin typeface="Arial"/>
              <a:cs typeface="Arial"/>
            </a:endParaRPr>
          </a:p>
          <a:p>
            <a:r>
              <a:rPr lang="en-US" sz="1800" dirty="0">
                <a:latin typeface="Arial"/>
                <a:cs typeface="Arial"/>
              </a:rPr>
              <a:t>ARM Fast Models created in Platform Assembly save Helium </a:t>
            </a:r>
            <a:r>
              <a:rPr lang="en-US" sz="1800" dirty="0" err="1">
                <a:latin typeface="Arial"/>
                <a:cs typeface="Arial"/>
              </a:rPr>
              <a:t>makefile</a:t>
            </a:r>
            <a:endParaRPr lang="en-US" sz="1800" dirty="0">
              <a:latin typeface="Arial"/>
              <a:cs typeface="Arial"/>
            </a:endParaRPr>
          </a:p>
          <a:p>
            <a:r>
              <a:rPr lang="en-US" sz="1800" dirty="0">
                <a:latin typeface="Arial"/>
                <a:cs typeface="Arial"/>
              </a:rPr>
              <a:t>Platforms and ARM Fast Models created in Platform Assembly can be executed from command line</a:t>
            </a:r>
          </a:p>
          <a:p>
            <a:pPr marL="737870" lvl="1" indent="-280670"/>
            <a:r>
              <a:rPr lang="en-US" sz="1400" dirty="0">
                <a:latin typeface="Arial"/>
                <a:cs typeface="Arial"/>
              </a:rPr>
              <a:t>Rebuild the platform, tracking all its model dependencies  </a:t>
            </a:r>
          </a:p>
          <a:p>
            <a:pPr marL="737870" lvl="1" indent="-280670"/>
            <a:r>
              <a:rPr lang="en-US" sz="1400" dirty="0">
                <a:latin typeface="Arial"/>
                <a:cs typeface="Arial"/>
              </a:rPr>
              <a:t>Regenerate and rebuild the ARM FM models as necessary (e.g., when ARM FM version changes)</a:t>
            </a:r>
          </a:p>
          <a:p>
            <a:pPr marL="737870" lvl="1" indent="-280670"/>
            <a:r>
              <a:rPr lang="en-US" sz="1400" dirty="0">
                <a:latin typeface="Arial"/>
                <a:cs typeface="Arial"/>
              </a:rPr>
              <a:t>Elaborate and Run the platform varying run time arguments </a:t>
            </a:r>
          </a:p>
          <a:p>
            <a:r>
              <a:rPr lang="en-US" sz="1800" dirty="0">
                <a:latin typeface="Arial"/>
                <a:cs typeface="Arial"/>
              </a:rPr>
              <a:t>All platform edits in Platform Assembly</a:t>
            </a:r>
          </a:p>
        </p:txBody>
      </p:sp>
      <p:grpSp>
        <p:nvGrpSpPr>
          <p:cNvPr id="4" name="Group 3">
            <a:extLst>
              <a:ext uri="{FF2B5EF4-FFF2-40B4-BE49-F238E27FC236}">
                <a16:creationId xmlns:a16="http://schemas.microsoft.com/office/drawing/2014/main" id="{04C25DBF-2832-4570-9707-B57F973BC6AF}"/>
              </a:ext>
            </a:extLst>
          </p:cNvPr>
          <p:cNvGrpSpPr/>
          <p:nvPr/>
        </p:nvGrpSpPr>
        <p:grpSpPr>
          <a:xfrm>
            <a:off x="1184564" y="276976"/>
            <a:ext cx="10879282" cy="380512"/>
            <a:chOff x="1184564" y="276976"/>
            <a:chExt cx="10879282" cy="380512"/>
          </a:xfrm>
        </p:grpSpPr>
        <p:sp>
          <p:nvSpPr>
            <p:cNvPr id="5" name="Rectangle: Top Corners One Rounded and One Snipped 4">
              <a:extLst>
                <a:ext uri="{FF2B5EF4-FFF2-40B4-BE49-F238E27FC236}">
                  <a16:creationId xmlns:a16="http://schemas.microsoft.com/office/drawing/2014/main" id="{1D67E019-3E64-4E7B-8171-53F94C9E4EA1}"/>
                </a:ext>
              </a:extLst>
            </p:cNvPr>
            <p:cNvSpPr/>
            <p:nvPr/>
          </p:nvSpPr>
          <p:spPr>
            <a:xfrm>
              <a:off x="1184564" y="276976"/>
              <a:ext cx="3584864" cy="372630"/>
            </a:xfrm>
            <a:prstGeom prst="snip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Model &amp; Platform Management</a:t>
              </a:r>
            </a:p>
          </p:txBody>
        </p:sp>
        <p:sp>
          <p:nvSpPr>
            <p:cNvPr id="6" name="Rectangle: Top Corners One Rounded and One Snipped 5">
              <a:extLst>
                <a:ext uri="{FF2B5EF4-FFF2-40B4-BE49-F238E27FC236}">
                  <a16:creationId xmlns:a16="http://schemas.microsoft.com/office/drawing/2014/main" id="{9BC3EE1A-3060-43A5-A299-F683AC5CE459}"/>
                </a:ext>
              </a:extLst>
            </p:cNvPr>
            <p:cNvSpPr/>
            <p:nvPr/>
          </p:nvSpPr>
          <p:spPr>
            <a:xfrm>
              <a:off x="4769425" y="284858"/>
              <a:ext cx="2722419" cy="372630"/>
            </a:xfrm>
            <a:prstGeom prst="snipRoundRect">
              <a:avLst/>
            </a:prstGeom>
            <a:solidFill>
              <a:schemeClr val="tx1">
                <a:lumMod val="25000"/>
                <a:lumOff val="7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bg1">
                      <a:lumMod val="65000"/>
                    </a:schemeClr>
                  </a:solidFill>
                </a:rPr>
                <a:t>Platform Editor</a:t>
              </a:r>
            </a:p>
          </p:txBody>
        </p:sp>
        <p:sp>
          <p:nvSpPr>
            <p:cNvPr id="7" name="Rectangle: Top Corners One Rounded and One Snipped 6">
              <a:extLst>
                <a:ext uri="{FF2B5EF4-FFF2-40B4-BE49-F238E27FC236}">
                  <a16:creationId xmlns:a16="http://schemas.microsoft.com/office/drawing/2014/main" id="{0087584B-F347-44AB-A886-CDCBEC97BA70}"/>
                </a:ext>
              </a:extLst>
            </p:cNvPr>
            <p:cNvSpPr/>
            <p:nvPr/>
          </p:nvSpPr>
          <p:spPr>
            <a:xfrm>
              <a:off x="10183089" y="284858"/>
              <a:ext cx="1880757" cy="372630"/>
            </a:xfrm>
            <a:prstGeom prst="snipRoundRect">
              <a:avLst/>
            </a:prstGeom>
            <a:solidFill>
              <a:schemeClr val="tx1">
                <a:lumMod val="25000"/>
                <a:lumOff val="7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bg1">
                      <a:lumMod val="65000"/>
                    </a:schemeClr>
                  </a:solidFill>
                </a:rPr>
                <a:t>Run &amp; Debug</a:t>
              </a:r>
            </a:p>
          </p:txBody>
        </p:sp>
        <p:sp>
          <p:nvSpPr>
            <p:cNvPr id="8" name="Rectangle: Top Corners One Rounded and One Snipped 7">
              <a:extLst>
                <a:ext uri="{FF2B5EF4-FFF2-40B4-BE49-F238E27FC236}">
                  <a16:creationId xmlns:a16="http://schemas.microsoft.com/office/drawing/2014/main" id="{96455548-91C5-4E6D-A222-D121D7A574EC}"/>
                </a:ext>
              </a:extLst>
            </p:cNvPr>
            <p:cNvSpPr/>
            <p:nvPr/>
          </p:nvSpPr>
          <p:spPr>
            <a:xfrm>
              <a:off x="7488381" y="281394"/>
              <a:ext cx="2722419" cy="372630"/>
            </a:xfrm>
            <a:prstGeom prst="snipRoundRect">
              <a:avLst/>
            </a:prstGeom>
            <a:solidFill>
              <a:schemeClr val="tx1">
                <a:lumMod val="25000"/>
                <a:lumOff val="7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bg1">
                      <a:lumMod val="65000"/>
                    </a:schemeClr>
                  </a:solidFill>
                </a:rPr>
                <a:t>Memory Map Editor</a:t>
              </a:r>
            </a:p>
          </p:txBody>
        </p:sp>
      </p:grpSp>
    </p:spTree>
    <p:extLst>
      <p:ext uri="{BB962C8B-B14F-4D97-AF65-F5344CB8AC3E}">
        <p14:creationId xmlns:p14="http://schemas.microsoft.com/office/powerpoint/2010/main" val="302024944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AFD780-78F9-422D-93B1-BFA59A8D518B}"/>
              </a:ext>
            </a:extLst>
          </p:cNvPr>
          <p:cNvSpPr>
            <a:spLocks noGrp="1"/>
          </p:cNvSpPr>
          <p:nvPr>
            <p:ph type="title"/>
          </p:nvPr>
        </p:nvSpPr>
        <p:spPr>
          <a:xfrm>
            <a:off x="446313" y="832961"/>
            <a:ext cx="11310257" cy="1325563"/>
          </a:xfrm>
        </p:spPr>
        <p:txBody>
          <a:bodyPr/>
          <a:lstStyle/>
          <a:p>
            <a:r>
              <a:rPr lang="en-US" dirty="0">
                <a:latin typeface="Arial"/>
                <a:cs typeface="Arial"/>
              </a:rPr>
              <a:t>Sharing Platforms with Multiple Users</a:t>
            </a:r>
            <a:endParaRPr lang="en-US" dirty="0">
              <a:solidFill>
                <a:srgbClr val="FF0000"/>
              </a:solidFill>
            </a:endParaRPr>
          </a:p>
        </p:txBody>
      </p:sp>
      <p:sp>
        <p:nvSpPr>
          <p:cNvPr id="3" name="Content Placeholder 2">
            <a:extLst>
              <a:ext uri="{FF2B5EF4-FFF2-40B4-BE49-F238E27FC236}">
                <a16:creationId xmlns:a16="http://schemas.microsoft.com/office/drawing/2014/main" id="{CB06198B-8CD6-4F86-81A7-C271A2376611}"/>
              </a:ext>
            </a:extLst>
          </p:cNvPr>
          <p:cNvSpPr>
            <a:spLocks noGrp="1"/>
          </p:cNvSpPr>
          <p:nvPr>
            <p:ph idx="1"/>
          </p:nvPr>
        </p:nvSpPr>
        <p:spPr>
          <a:xfrm>
            <a:off x="435430" y="1708562"/>
            <a:ext cx="11310257" cy="4316477"/>
          </a:xfrm>
        </p:spPr>
        <p:txBody>
          <a:bodyPr vert="horz" lIns="0" tIns="45720" rIns="91440" bIns="45720" rtlCol="0" anchor="t">
            <a:noAutofit/>
          </a:bodyPr>
          <a:lstStyle/>
          <a:p>
            <a:r>
              <a:rPr lang="en-US" sz="2000" dirty="0">
                <a:latin typeface="Arial"/>
                <a:cs typeface="Arial"/>
              </a:rPr>
              <a:t>Save the platform created using the </a:t>
            </a:r>
            <a:r>
              <a:rPr lang="en-US" sz="2000" b="1" i="1" dirty="0">
                <a:latin typeface="Arial"/>
                <a:cs typeface="Arial"/>
              </a:rPr>
              <a:t>Save to Catalog</a:t>
            </a:r>
            <a:r>
              <a:rPr lang="en-US" sz="2000" dirty="0">
                <a:latin typeface="Arial"/>
                <a:cs typeface="Arial"/>
              </a:rPr>
              <a:t> menu option in Helium</a:t>
            </a:r>
          </a:p>
          <a:p>
            <a:pPr lvl="1"/>
            <a:r>
              <a:rPr lang="en-US" sz="1600" dirty="0">
                <a:latin typeface="Arial"/>
                <a:cs typeface="Arial"/>
              </a:rPr>
              <a:t>Ensure that </a:t>
            </a:r>
            <a:r>
              <a:rPr lang="en-US" sz="1600" b="1" i="1" dirty="0">
                <a:latin typeface="Arial"/>
                <a:cs typeface="Arial"/>
              </a:rPr>
              <a:t>Generate Helium </a:t>
            </a:r>
            <a:r>
              <a:rPr lang="en-US" sz="1600" b="1" i="1" dirty="0" err="1">
                <a:latin typeface="Arial"/>
                <a:cs typeface="Arial"/>
              </a:rPr>
              <a:t>Makefiles</a:t>
            </a:r>
            <a:r>
              <a:rPr lang="en-US" sz="1600" dirty="0">
                <a:latin typeface="Arial"/>
                <a:cs typeface="Arial"/>
              </a:rPr>
              <a:t> option is turned on in the wizard</a:t>
            </a:r>
          </a:p>
          <a:p>
            <a:r>
              <a:rPr lang="en-US" sz="2000" dirty="0">
                <a:latin typeface="Arial"/>
                <a:cs typeface="Arial"/>
              </a:rPr>
              <a:t>The </a:t>
            </a:r>
            <a:r>
              <a:rPr lang="en-US" sz="2000" b="1" dirty="0" err="1">
                <a:latin typeface="Arial"/>
                <a:cs typeface="Arial"/>
              </a:rPr>
              <a:t>catalog.map</a:t>
            </a:r>
            <a:r>
              <a:rPr lang="en-US" sz="2000" dirty="0">
                <a:latin typeface="Arial"/>
                <a:cs typeface="Arial"/>
              </a:rPr>
              <a:t> file generated has a mapping of catalog names to directories</a:t>
            </a:r>
          </a:p>
          <a:p>
            <a:pPr lvl="1"/>
            <a:r>
              <a:rPr lang="en-US" sz="1600" dirty="0">
                <a:latin typeface="Arial"/>
                <a:cs typeface="Arial"/>
              </a:rPr>
              <a:t>Edit this file to replace the directory locations with environment variables which can be set by the users of the platform</a:t>
            </a:r>
          </a:p>
          <a:p>
            <a:pPr lvl="1"/>
            <a:r>
              <a:rPr lang="en-US" sz="1600" dirty="0">
                <a:latin typeface="Arial"/>
                <a:cs typeface="Arial"/>
              </a:rPr>
              <a:t>E.g., replace a line like</a:t>
            </a:r>
          </a:p>
          <a:p>
            <a:pPr lvl="2"/>
            <a:r>
              <a:rPr lang="en-US" sz="1050" dirty="0">
                <a:latin typeface="Arial"/>
                <a:cs typeface="Arial"/>
              </a:rPr>
              <a:t>DEFINE </a:t>
            </a:r>
            <a:r>
              <a:rPr lang="en-US" sz="1050" dirty="0" err="1">
                <a:latin typeface="Arial"/>
                <a:cs typeface="Arial"/>
              </a:rPr>
              <a:t>ARM_FM_Catalog</a:t>
            </a:r>
            <a:r>
              <a:rPr lang="en-US" sz="1050" dirty="0">
                <a:latin typeface="Arial"/>
                <a:cs typeface="Arial"/>
              </a:rPr>
              <a:t> /some/path/to/the/arm/</a:t>
            </a:r>
            <a:r>
              <a:rPr lang="en-US" sz="1050" dirty="0" err="1">
                <a:latin typeface="Arial"/>
                <a:cs typeface="Arial"/>
              </a:rPr>
              <a:t>fm</a:t>
            </a:r>
            <a:r>
              <a:rPr lang="en-US" sz="1050" dirty="0">
                <a:latin typeface="Arial"/>
                <a:cs typeface="Arial"/>
              </a:rPr>
              <a:t>/catalog</a:t>
            </a:r>
          </a:p>
          <a:p>
            <a:pPr marL="919162" lvl="2" indent="0">
              <a:buNone/>
            </a:pPr>
            <a:r>
              <a:rPr lang="en-US" sz="1050" dirty="0">
                <a:latin typeface="Arial"/>
                <a:cs typeface="Arial"/>
              </a:rPr>
              <a:t>With</a:t>
            </a:r>
          </a:p>
          <a:p>
            <a:pPr marL="1090612" lvl="2" indent="-171450"/>
            <a:r>
              <a:rPr lang="en-US" sz="1050" dirty="0">
                <a:solidFill>
                  <a:srgbClr val="262626"/>
                </a:solidFill>
                <a:latin typeface="Arial"/>
                <a:cs typeface="Arial"/>
              </a:rPr>
              <a:t>DEFINE </a:t>
            </a:r>
            <a:r>
              <a:rPr lang="en-US" sz="1050" dirty="0" err="1">
                <a:solidFill>
                  <a:srgbClr val="262626"/>
                </a:solidFill>
                <a:latin typeface="Arial"/>
                <a:cs typeface="Arial"/>
              </a:rPr>
              <a:t>ARM_FM_Catalog</a:t>
            </a:r>
            <a:r>
              <a:rPr lang="en-US" sz="1050" dirty="0">
                <a:solidFill>
                  <a:srgbClr val="262626"/>
                </a:solidFill>
                <a:latin typeface="Arial"/>
                <a:cs typeface="Arial"/>
              </a:rPr>
              <a:t> ${ARM_FM_CAT_DIR}</a:t>
            </a:r>
          </a:p>
          <a:p>
            <a:pPr marL="628650" lvl="1" indent="-171450"/>
            <a:r>
              <a:rPr lang="en-US" sz="1600" dirty="0">
                <a:solidFill>
                  <a:srgbClr val="262626"/>
                </a:solidFill>
                <a:latin typeface="Arial"/>
                <a:cs typeface="Arial"/>
              </a:rPr>
              <a:t>The user of the platform can set ARM_FM_CAT_DIR and run </a:t>
            </a:r>
            <a:r>
              <a:rPr lang="en-US" sz="1600" b="1" dirty="0">
                <a:solidFill>
                  <a:srgbClr val="262626"/>
                </a:solidFill>
                <a:latin typeface="Arial"/>
                <a:cs typeface="Arial"/>
              </a:rPr>
              <a:t>make build</a:t>
            </a:r>
            <a:r>
              <a:rPr lang="en-US" sz="1600" dirty="0">
                <a:solidFill>
                  <a:srgbClr val="262626"/>
                </a:solidFill>
                <a:latin typeface="Arial"/>
                <a:cs typeface="Arial"/>
              </a:rPr>
              <a:t> in the platform directory to update the catalog registry</a:t>
            </a:r>
          </a:p>
          <a:p>
            <a:pPr marL="236537" indent="-171450"/>
            <a:r>
              <a:rPr lang="en-US" sz="2000" dirty="0">
                <a:solidFill>
                  <a:srgbClr val="262626"/>
                </a:solidFill>
                <a:latin typeface="Arial"/>
                <a:cs typeface="Arial"/>
              </a:rPr>
              <a:t>Create a tar of the platform directory and share it with other users</a:t>
            </a:r>
          </a:p>
          <a:p>
            <a:pPr marL="236537" indent="-171450"/>
            <a:r>
              <a:rPr lang="en-US" sz="2000" dirty="0">
                <a:solidFill>
                  <a:srgbClr val="262626"/>
                </a:solidFill>
                <a:latin typeface="Arial"/>
                <a:cs typeface="Arial"/>
              </a:rPr>
              <a:t>Users can </a:t>
            </a:r>
            <a:r>
              <a:rPr lang="en-US" sz="2000" dirty="0" err="1">
                <a:solidFill>
                  <a:srgbClr val="262626"/>
                </a:solidFill>
                <a:latin typeface="Arial"/>
                <a:cs typeface="Arial"/>
              </a:rPr>
              <a:t>untar</a:t>
            </a:r>
            <a:r>
              <a:rPr lang="en-US" sz="2000" dirty="0">
                <a:solidFill>
                  <a:srgbClr val="262626"/>
                </a:solidFill>
                <a:latin typeface="Arial"/>
                <a:cs typeface="Arial"/>
              </a:rPr>
              <a:t> this platform and add it to Helium by using the </a:t>
            </a:r>
            <a:r>
              <a:rPr lang="en-US" sz="2000" b="1" i="1" dirty="0">
                <a:solidFill>
                  <a:srgbClr val="262626"/>
                </a:solidFill>
                <a:latin typeface="Arial"/>
                <a:cs typeface="Arial"/>
              </a:rPr>
              <a:t>Add Catalogs</a:t>
            </a:r>
            <a:r>
              <a:rPr lang="en-US" sz="2000" dirty="0">
                <a:solidFill>
                  <a:srgbClr val="262626"/>
                </a:solidFill>
                <a:latin typeface="Arial"/>
                <a:cs typeface="Arial"/>
              </a:rPr>
              <a:t> action in the Helium catalog browser</a:t>
            </a:r>
            <a:endParaRPr lang="en-US" sz="2000" dirty="0">
              <a:latin typeface="Arial"/>
              <a:cs typeface="Arial"/>
            </a:endParaRPr>
          </a:p>
        </p:txBody>
      </p:sp>
      <p:grpSp>
        <p:nvGrpSpPr>
          <p:cNvPr id="4" name="Group 3">
            <a:extLst>
              <a:ext uri="{FF2B5EF4-FFF2-40B4-BE49-F238E27FC236}">
                <a16:creationId xmlns:a16="http://schemas.microsoft.com/office/drawing/2014/main" id="{04C25DBF-2832-4570-9707-B57F973BC6AF}"/>
              </a:ext>
            </a:extLst>
          </p:cNvPr>
          <p:cNvGrpSpPr/>
          <p:nvPr/>
        </p:nvGrpSpPr>
        <p:grpSpPr>
          <a:xfrm>
            <a:off x="1184564" y="276976"/>
            <a:ext cx="10879282" cy="380512"/>
            <a:chOff x="1184564" y="276976"/>
            <a:chExt cx="10879282" cy="380512"/>
          </a:xfrm>
        </p:grpSpPr>
        <p:sp>
          <p:nvSpPr>
            <p:cNvPr id="5" name="Rectangle: Top Corners One Rounded and One Snipped 4">
              <a:extLst>
                <a:ext uri="{FF2B5EF4-FFF2-40B4-BE49-F238E27FC236}">
                  <a16:creationId xmlns:a16="http://schemas.microsoft.com/office/drawing/2014/main" id="{1D67E019-3E64-4E7B-8171-53F94C9E4EA1}"/>
                </a:ext>
              </a:extLst>
            </p:cNvPr>
            <p:cNvSpPr/>
            <p:nvPr/>
          </p:nvSpPr>
          <p:spPr>
            <a:xfrm>
              <a:off x="1184564" y="276976"/>
              <a:ext cx="3584864" cy="372630"/>
            </a:xfrm>
            <a:prstGeom prst="snip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Model &amp; Platform Management</a:t>
              </a:r>
            </a:p>
          </p:txBody>
        </p:sp>
        <p:sp>
          <p:nvSpPr>
            <p:cNvPr id="6" name="Rectangle: Top Corners One Rounded and One Snipped 5">
              <a:extLst>
                <a:ext uri="{FF2B5EF4-FFF2-40B4-BE49-F238E27FC236}">
                  <a16:creationId xmlns:a16="http://schemas.microsoft.com/office/drawing/2014/main" id="{9BC3EE1A-3060-43A5-A299-F683AC5CE459}"/>
                </a:ext>
              </a:extLst>
            </p:cNvPr>
            <p:cNvSpPr/>
            <p:nvPr/>
          </p:nvSpPr>
          <p:spPr>
            <a:xfrm>
              <a:off x="4769425" y="284858"/>
              <a:ext cx="2722419" cy="372630"/>
            </a:xfrm>
            <a:prstGeom prst="snipRoundRect">
              <a:avLst/>
            </a:prstGeom>
            <a:solidFill>
              <a:schemeClr val="tx1">
                <a:lumMod val="25000"/>
                <a:lumOff val="7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bg1">
                      <a:lumMod val="65000"/>
                    </a:schemeClr>
                  </a:solidFill>
                </a:rPr>
                <a:t>Platform Editor</a:t>
              </a:r>
            </a:p>
          </p:txBody>
        </p:sp>
        <p:sp>
          <p:nvSpPr>
            <p:cNvPr id="7" name="Rectangle: Top Corners One Rounded and One Snipped 6">
              <a:extLst>
                <a:ext uri="{FF2B5EF4-FFF2-40B4-BE49-F238E27FC236}">
                  <a16:creationId xmlns:a16="http://schemas.microsoft.com/office/drawing/2014/main" id="{0087584B-F347-44AB-A886-CDCBEC97BA70}"/>
                </a:ext>
              </a:extLst>
            </p:cNvPr>
            <p:cNvSpPr/>
            <p:nvPr/>
          </p:nvSpPr>
          <p:spPr>
            <a:xfrm>
              <a:off x="10183089" y="284858"/>
              <a:ext cx="1880757" cy="372630"/>
            </a:xfrm>
            <a:prstGeom prst="snipRoundRect">
              <a:avLst/>
            </a:prstGeom>
            <a:solidFill>
              <a:schemeClr val="tx1">
                <a:lumMod val="25000"/>
                <a:lumOff val="7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bg1">
                      <a:lumMod val="65000"/>
                    </a:schemeClr>
                  </a:solidFill>
                </a:rPr>
                <a:t>Run &amp; Debug</a:t>
              </a:r>
            </a:p>
          </p:txBody>
        </p:sp>
        <p:sp>
          <p:nvSpPr>
            <p:cNvPr id="8" name="Rectangle: Top Corners One Rounded and One Snipped 7">
              <a:extLst>
                <a:ext uri="{FF2B5EF4-FFF2-40B4-BE49-F238E27FC236}">
                  <a16:creationId xmlns:a16="http://schemas.microsoft.com/office/drawing/2014/main" id="{96455548-91C5-4E6D-A222-D121D7A574EC}"/>
                </a:ext>
              </a:extLst>
            </p:cNvPr>
            <p:cNvSpPr/>
            <p:nvPr/>
          </p:nvSpPr>
          <p:spPr>
            <a:xfrm>
              <a:off x="7488381" y="281394"/>
              <a:ext cx="2722419" cy="372630"/>
            </a:xfrm>
            <a:prstGeom prst="snipRoundRect">
              <a:avLst/>
            </a:prstGeom>
            <a:solidFill>
              <a:schemeClr val="tx1">
                <a:lumMod val="25000"/>
                <a:lumOff val="7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bg1">
                      <a:lumMod val="65000"/>
                    </a:schemeClr>
                  </a:solidFill>
                </a:rPr>
                <a:t>Memory Map Editor</a:t>
              </a:r>
            </a:p>
          </p:txBody>
        </p:sp>
      </p:grpSp>
    </p:spTree>
    <p:extLst>
      <p:ext uri="{BB962C8B-B14F-4D97-AF65-F5344CB8AC3E}">
        <p14:creationId xmlns:p14="http://schemas.microsoft.com/office/powerpoint/2010/main" val="177814233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441452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Cadence-Lt">
  <a:themeElements>
    <a:clrScheme name="Cadence Color Palette">
      <a:dk1>
        <a:srgbClr val="262626"/>
      </a:dk1>
      <a:lt1>
        <a:srgbClr val="FFFFFF"/>
      </a:lt1>
      <a:dk2>
        <a:srgbClr val="2CCCD3"/>
      </a:dk2>
      <a:lt2>
        <a:srgbClr val="147BD1"/>
      </a:lt2>
      <a:accent1>
        <a:srgbClr val="00778B"/>
      </a:accent1>
      <a:accent2>
        <a:srgbClr val="00A376"/>
      </a:accent2>
      <a:accent3>
        <a:srgbClr val="FFB81C"/>
      </a:accent3>
      <a:accent4>
        <a:srgbClr val="FF8200"/>
      </a:accent4>
      <a:accent5>
        <a:srgbClr val="CE0058"/>
      </a:accent5>
      <a:accent6>
        <a:srgbClr val="FF0000"/>
      </a:accent6>
      <a:hlink>
        <a:srgbClr val="0563C1"/>
      </a:hlink>
      <a:folHlink>
        <a:srgbClr val="954F72"/>
      </a:folHlink>
    </a:clrScheme>
    <a:fontScheme name="Custom 34">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2022 NDA-Confidential.pptx" id="{8E86394F-DD2B-4D83-B4DD-DFCF28EF717A}" vid="{570E867C-7913-49CE-ACE4-30B5CDA4021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A6200726D1A53444A1107E4C3FBC0B3E" ma:contentTypeVersion="6" ma:contentTypeDescription="Create a new document." ma:contentTypeScope="" ma:versionID="afc5aa0a2c85795b5fc9d2df0137eb2d">
  <xsd:schema xmlns:xsd="http://www.w3.org/2001/XMLSchema" xmlns:xs="http://www.w3.org/2001/XMLSchema" xmlns:p="http://schemas.microsoft.com/office/2006/metadata/properties" xmlns:ns2="9d26590b-f867-47c8-863c-59884c082a3b" xmlns:ns3="41eceaa9-2d45-425e-9ebe-ef9ae88a84f7" targetNamespace="http://schemas.microsoft.com/office/2006/metadata/properties" ma:root="true" ma:fieldsID="823364fa6e88e154ec5bd4f3a681e61b" ns2:_="" ns3:_="">
    <xsd:import namespace="9d26590b-f867-47c8-863c-59884c082a3b"/>
    <xsd:import namespace="41eceaa9-2d45-425e-9ebe-ef9ae88a84f7"/>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d26590b-f867-47c8-863c-59884c082a3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dexed="true" ma:internalName="MediaServiceDateTaken" ma:readOnly="true">
      <xsd:simpleType>
        <xsd:restriction base="dms:Text"/>
      </xsd:simpleType>
    </xsd:element>
    <xsd:element name="MediaLengthInSeconds" ma:index="11"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41eceaa9-2d45-425e-9ebe-ef9ae88a84f7"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6A66B61-4F06-44C8-9162-4B6D2BCADA53}">
  <ds:schemaRefs>
    <ds:schemaRef ds:uri="http://schemas.microsoft.com/sharepoint/v3/contenttype/forms"/>
  </ds:schemaRefs>
</ds:datastoreItem>
</file>

<file path=customXml/itemProps2.xml><?xml version="1.0" encoding="utf-8"?>
<ds:datastoreItem xmlns:ds="http://schemas.openxmlformats.org/officeDocument/2006/customXml" ds:itemID="{C41E21E2-184C-4C53-96CE-A9EC73448FA3}">
  <ds:schemaRefs>
    <ds:schemaRef ds:uri="http://schemas.microsoft.com/office/2006/documentManagement/types"/>
    <ds:schemaRef ds:uri="41eceaa9-2d45-425e-9ebe-ef9ae88a84f7"/>
    <ds:schemaRef ds:uri="http://purl.org/dc/elements/1.1/"/>
    <ds:schemaRef ds:uri="http://schemas.microsoft.com/office/2006/metadata/properties"/>
    <ds:schemaRef ds:uri="9d26590b-f867-47c8-863c-59884c082a3b"/>
    <ds:schemaRef ds:uri="http://purl.org/dc/terms/"/>
    <ds:schemaRef ds:uri="http://schemas.openxmlformats.org/package/2006/metadata/core-properties"/>
    <ds:schemaRef ds:uri="http://schemas.microsoft.com/office/infopath/2007/PartnerControls"/>
    <ds:schemaRef ds:uri="http://www.w3.org/XML/1998/namespace"/>
    <ds:schemaRef ds:uri="http://purl.org/dc/dcmitype/"/>
  </ds:schemaRefs>
</ds:datastoreItem>
</file>

<file path=customXml/itemProps3.xml><?xml version="1.0" encoding="utf-8"?>
<ds:datastoreItem xmlns:ds="http://schemas.openxmlformats.org/officeDocument/2006/customXml" ds:itemID="{559DDC60-DFF9-4EEF-9AD5-C188F253D79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d26590b-f867-47c8-863c-59884c082a3b"/>
    <ds:schemaRef ds:uri="41eceaa9-2d45-425e-9ebe-ef9ae88a84f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2022 NDA-Confidential</Template>
  <TotalTime>15</TotalTime>
  <Words>7796</Words>
  <Application>Microsoft Office PowerPoint</Application>
  <PresentationFormat>Widescreen</PresentationFormat>
  <Paragraphs>961</Paragraphs>
  <Slides>92</Slides>
  <Notes>13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92</vt:i4>
      </vt:variant>
    </vt:vector>
  </HeadingPairs>
  <TitlesOfParts>
    <vt:vector size="99" baseType="lpstr">
      <vt:lpstr>.Lucida Grande UI Regular</vt:lpstr>
      <vt:lpstr>Rubik Light</vt:lpstr>
      <vt:lpstr>Arial</vt:lpstr>
      <vt:lpstr>Calibri</vt:lpstr>
      <vt:lpstr>Courier New</vt:lpstr>
      <vt:lpstr>Wingdings</vt:lpstr>
      <vt:lpstr>Cadence-Lt</vt:lpstr>
      <vt:lpstr>Helium Platform Assembly</vt:lpstr>
      <vt:lpstr>Introduction</vt:lpstr>
      <vt:lpstr>PowerPoint Presentation</vt:lpstr>
      <vt:lpstr>Helium Features </vt:lpstr>
      <vt:lpstr>Getting Started With Helium</vt:lpstr>
      <vt:lpstr>Helium Tool Matrix</vt:lpstr>
      <vt:lpstr>Useful Documents To Get Started With Helium</vt:lpstr>
      <vt:lpstr>Platform Assembly Perspective</vt:lpstr>
      <vt:lpstr>Organize and Explore Catalogs of Models and IP</vt:lpstr>
      <vt:lpstr>Organize and Explore Catalogs of Models and IP</vt:lpstr>
      <vt:lpstr>Using the Catalog Browser</vt:lpstr>
      <vt:lpstr>Helium Models And Platforms Library</vt:lpstr>
      <vt:lpstr>Running Helium Example platforms</vt:lpstr>
      <vt:lpstr>Working with a Helium Example Platform </vt:lpstr>
      <vt:lpstr>Running a Helium Example platforms – command line </vt:lpstr>
      <vt:lpstr>ARM Fast Models in Helium</vt:lpstr>
      <vt:lpstr>ARM Fast Models in Helium</vt:lpstr>
      <vt:lpstr>ARM Fast Models in Helium</vt:lpstr>
      <vt:lpstr>ARM Fast Models in Platform Assembly</vt:lpstr>
      <vt:lpstr>Add ARM Fast Models Wizard</vt:lpstr>
      <vt:lpstr>Add ARM Fast Models Wizard – advanced options</vt:lpstr>
      <vt:lpstr>Adding Beta ARM Fast Models or “Add-on” Models</vt:lpstr>
      <vt:lpstr>Adding Beta ARM Fast Models to Helium catalogs - command line </vt:lpstr>
      <vt:lpstr>ARM Fast Models Version Changes</vt:lpstr>
      <vt:lpstr>Assembling Platforms</vt:lpstr>
      <vt:lpstr>Assemble Platforms from Building Blocks</vt:lpstr>
      <vt:lpstr>Get Started: Create a new platform starting with existing one</vt:lpstr>
      <vt:lpstr>Gather Models</vt:lpstr>
      <vt:lpstr>Assemble Platform</vt:lpstr>
      <vt:lpstr>Save to Catalog</vt:lpstr>
      <vt:lpstr>Instantiating models</vt:lpstr>
      <vt:lpstr>Adding model Instances to a platform in Helium is easy</vt:lpstr>
      <vt:lpstr>Copy and paste with connections also creates new instances</vt:lpstr>
      <vt:lpstr>Working with Parameters</vt:lpstr>
      <vt:lpstr>Binding Model Ports</vt:lpstr>
      <vt:lpstr>Port binding capabilities in Helium Platform Assembly</vt:lpstr>
      <vt:lpstr>Auto-stubbing Ports</vt:lpstr>
      <vt:lpstr>Creating Hierarchical Ports</vt:lpstr>
      <vt:lpstr>Binding Vector Ports</vt:lpstr>
      <vt:lpstr>Unbinding Ports</vt:lpstr>
      <vt:lpstr>Ports View</vt:lpstr>
      <vt:lpstr>Working with Memory Maps</vt:lpstr>
      <vt:lpstr>Working with memory maps in Helium Platform Assembly</vt:lpstr>
      <vt:lpstr>Creating a memory map</vt:lpstr>
      <vt:lpstr>Working with Subsystems</vt:lpstr>
      <vt:lpstr>Working with Subsystems in Helium Platform Assembly </vt:lpstr>
      <vt:lpstr>Create and Bind Subsystem Hierarchical Ports</vt:lpstr>
      <vt:lpstr>Create and Bind Subsystem Hierarchical Ports (cont...)</vt:lpstr>
      <vt:lpstr>Hierarchical Memory Map: Internal Master Addresses External Peripherals</vt:lpstr>
      <vt:lpstr>Hierarchical Memory Map: Internal Master Addresses External Peripherals </vt:lpstr>
      <vt:lpstr>Hierarchical Memory Map: Internal Master Addresses External Peripherals</vt:lpstr>
      <vt:lpstr>Hierarchical Memory Map: Internal Master Addresses External Peripherals</vt:lpstr>
      <vt:lpstr>Hierarchical Memory Map: External Master Addresses Internal Peripherals  </vt:lpstr>
      <vt:lpstr>Hierarchical Memory Map: External Master Addresses Internal Peripherals  </vt:lpstr>
      <vt:lpstr>Hierarchical Memory Map: External Master Addresses Internal Peripherals</vt:lpstr>
      <vt:lpstr>Hierarchical Memory Map: External Master Addresses Internal Peripherals</vt:lpstr>
      <vt:lpstr>Save Subsystem to Catalog </vt:lpstr>
      <vt:lpstr>Instantiate Subsystem in a Platform </vt:lpstr>
      <vt:lpstr>Checking for Errors</vt:lpstr>
      <vt:lpstr>Platform checks in Helium Platform Assembly </vt:lpstr>
      <vt:lpstr>Platform Reports</vt:lpstr>
      <vt:lpstr>Building and Running Platforms</vt:lpstr>
      <vt:lpstr>Build and Run from Platform Assembly</vt:lpstr>
      <vt:lpstr>Elaborate and Run platforms</vt:lpstr>
      <vt:lpstr>Saving Platforms to Catalogs &amp; working with Makefiles</vt:lpstr>
      <vt:lpstr>Saving Platform and Makefiles to User Catalog</vt:lpstr>
      <vt:lpstr>Saving makefiles</vt:lpstr>
      <vt:lpstr>Makefile Hierarchy </vt:lpstr>
      <vt:lpstr>Makefile Hierarchy </vt:lpstr>
      <vt:lpstr>Saving Run Options and Elab Options </vt:lpstr>
      <vt:lpstr>Command Line Usage</vt:lpstr>
      <vt:lpstr>Makefile variables and catalog.map  </vt:lpstr>
      <vt:lpstr>Refresh and Update Platforms</vt:lpstr>
      <vt:lpstr>Summary of Refresh and Update Process</vt:lpstr>
      <vt:lpstr>How Helium Handles Model Updates</vt:lpstr>
      <vt:lpstr>PowerPoint Presentation</vt:lpstr>
      <vt:lpstr>PowerPoint Presentation</vt:lpstr>
      <vt:lpstr>PowerPoint Presentation</vt:lpstr>
      <vt:lpstr>How Helium Handles ARM Fast Model Version Updates</vt:lpstr>
      <vt:lpstr>PowerPoint Presentation</vt:lpstr>
      <vt:lpstr>PowerPoint Presentation</vt:lpstr>
      <vt:lpstr>PowerPoint Presentation</vt:lpstr>
      <vt:lpstr>The Helium Catalog Framework</vt:lpstr>
      <vt:lpstr>Helium Catalog Framework</vt:lpstr>
      <vt:lpstr>Helium Catalog Framework Overview</vt:lpstr>
      <vt:lpstr>Integration with third party IPs, seamless platform update flows </vt:lpstr>
      <vt:lpstr>Standard Setup for Helium Model Catalog     </vt:lpstr>
      <vt:lpstr>Running starter and example Platforms    </vt:lpstr>
      <vt:lpstr>Multiple Catalog Support </vt:lpstr>
      <vt:lpstr>Interoperability with Helium Platform Assembly</vt:lpstr>
      <vt:lpstr>Sharing Platforms with Multiple Users</vt:lpstr>
      <vt:lpstr>PowerPoint Presentation</vt:lpstr>
    </vt:vector>
  </TitlesOfParts>
  <Company>Cadence Design Systems, Inc.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 36pt Arial Initial Cap</dc:title>
  <dc:creator>Ashwin Menon</dc:creator>
  <cp:keywords>2022 Cadence PPT template</cp:keywords>
  <dc:description/>
  <cp:lastModifiedBy>Junqi Cheng</cp:lastModifiedBy>
  <cp:revision>2</cp:revision>
  <dcterms:created xsi:type="dcterms:W3CDTF">2022-12-15T12:21:21Z</dcterms:created>
  <dcterms:modified xsi:type="dcterms:W3CDTF">2023-02-28T09:06:26Z</dcterms:modified>
  <cp:category>PowerPoint</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0x010100A6200726D1A53444A1107E4C3FBC0B3E</vt:lpwstr>
  </property>
</Properties>
</file>